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wmf" ContentType="image/x-wmf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58" r:id="rId4"/>
    <p:sldId id="298" r:id="rId5"/>
    <p:sldId id="299" r:id="rId6"/>
    <p:sldId id="301" r:id="rId7"/>
    <p:sldId id="303" r:id="rId8"/>
    <p:sldId id="304" r:id="rId9"/>
    <p:sldId id="305" r:id="rId10"/>
    <p:sldId id="306" r:id="rId11"/>
    <p:sldId id="310" r:id="rId12"/>
    <p:sldId id="307" r:id="rId13"/>
    <p:sldId id="259" r:id="rId14"/>
    <p:sldId id="313" r:id="rId15"/>
    <p:sldId id="312" r:id="rId16"/>
    <p:sldId id="314" r:id="rId17"/>
    <p:sldId id="309" r:id="rId18"/>
    <p:sldId id="267" r:id="rId19"/>
    <p:sldId id="260" r:id="rId20"/>
    <p:sldId id="315" r:id="rId21"/>
    <p:sldId id="316" r:id="rId22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 custT="1"/>
      <dgm:spPr/>
      <dgm:t>
        <a:bodyPr/>
        <a:lstStyle/>
        <a:p>
          <a:pPr algn="ctr"/>
          <a:r>
            <a:rPr lang="ru-RU" sz="4800" dirty="0" smtClean="0"/>
            <a:t>Террор </a:t>
          </a:r>
        </a:p>
        <a:p>
          <a:pPr algn="ctr"/>
          <a:r>
            <a:rPr lang="ru-RU" sz="4800" dirty="0" smtClean="0"/>
            <a:t>(лат. </a:t>
          </a:r>
          <a:r>
            <a:rPr lang="ru-RU" sz="4800" dirty="0" err="1" smtClean="0"/>
            <a:t>terror</a:t>
          </a:r>
          <a:r>
            <a:rPr lang="ru-RU" sz="4800" dirty="0" smtClean="0"/>
            <a:t> — страх, ужас)</a:t>
          </a:r>
          <a:endParaRPr lang="ru-RU" sz="4800" dirty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4000" dirty="0" smtClean="0"/>
            <a:t>устрашение мирного населения и не только, выражающееся в физическом насилии, вплоть до уничтожения</a:t>
          </a:r>
          <a:endParaRPr lang="ru-RU" sz="4000" dirty="0"/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-369" custLinFactNeighborY="-192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38DB3B-A844-4E22-B3A9-04808109BDD2}" type="presOf" srcId="{2368A5FE-8188-4A0F-A709-CA5B802521FC}" destId="{7C22866A-2177-471F-BD8D-2CF28E1BBD1B}" srcOrd="0" destOrd="0" presId="urn:microsoft.com/office/officeart/2005/8/layout/vList2"/>
    <dgm:cxn modelId="{2252B86F-0F0A-43CE-A8FF-1541E4663225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ABD240D8-B1FB-4049-9EFC-C369858DABFD}" type="presOf" srcId="{97B9DED3-CCB8-4ED7-B317-2500D0C305DF}" destId="{F60D2FC3-6DDF-4517-AB3B-26A7927CC05A}" srcOrd="0" destOrd="0" presId="urn:microsoft.com/office/officeart/2005/8/layout/vList2"/>
    <dgm:cxn modelId="{57D8ECF8-9500-4260-94AA-B3B782213032}" type="presParOf" srcId="{5D0F5C94-7F2F-49D1-9B1A-9008718B10A6}" destId="{F60D2FC3-6DDF-4517-AB3B-26A7927CC05A}" srcOrd="0" destOrd="0" presId="urn:microsoft.com/office/officeart/2005/8/layout/vList2"/>
    <dgm:cxn modelId="{73BCCD1D-841F-4764-A3C7-DA38ADBAD12E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Государственный террор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4000" dirty="0" smtClean="0"/>
            <a:t>террор, используемый политической властью посредством массовых политических репрессий для уменьшения размеров оппозиции путём устрашения противников центральной власти </a:t>
          </a:r>
          <a:endParaRPr lang="ru-RU" sz="40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441" custLinFactNeighborY="-13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33AAF4-9F45-4100-B93D-952FAEB84703}" type="presOf" srcId="{29095548-13E8-4DBE-B9C4-5344F6C0FCE5}" destId="{61214DA2-3D77-454E-8487-8BF800C3A9C3}" srcOrd="0" destOrd="0" presId="urn:microsoft.com/office/officeart/2005/8/layout/vList2"/>
    <dgm:cxn modelId="{A1AAF686-986D-4A6F-94C1-83ED9AA1CE75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EF474A99-D377-4BCF-A4B5-4FFFE4821BD2}" type="presOf" srcId="{148A3887-BE42-4CB9-925E-F59B1C0F1EA5}" destId="{8B62C785-133C-4B22-95BF-B73ADD91C603}" srcOrd="0" destOrd="0" presId="urn:microsoft.com/office/officeart/2005/8/layout/vList2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1B46DB71-48F5-4613-B7CA-558259096783}" type="presParOf" srcId="{8B62C785-133C-4B22-95BF-B73ADD91C603}" destId="{9A2E37CB-6AF2-43A3-9650-7A3BA4C52805}" srcOrd="0" destOrd="0" presId="urn:microsoft.com/office/officeart/2005/8/layout/vList2"/>
    <dgm:cxn modelId="{E2BCF2AE-E018-4018-8DF0-9465A536BF79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Эпоха террора </a:t>
          </a:r>
        </a:p>
        <a:p>
          <a:pPr algn="ctr"/>
          <a:r>
            <a:rPr lang="ru-RU" sz="4000" dirty="0" smtClean="0"/>
            <a:t>(Французская революция)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Y="69772" custLinFactY="-25010" custLinFactNeighborX="44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40FF32-2300-4703-8A87-84EC334E186B}" type="presOf" srcId="{5F830F3C-37F6-480D-8D24-FB4AAA1ADEB5}" destId="{9A2E37CB-6AF2-43A3-9650-7A3BA4C52805}" srcOrd="0" destOrd="0" presId="urn:microsoft.com/office/officeart/2005/8/layout/vList2"/>
    <dgm:cxn modelId="{9270BD03-680C-4209-AA79-13EC0B5DCEC6}" type="presOf" srcId="{148A3887-BE42-4CB9-925E-F59B1C0F1EA5}" destId="{8B62C785-133C-4B22-95BF-B73ADD91C603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7B84D05F-5E97-45CC-BC06-8DD1787C6A3F}" type="presParOf" srcId="{8B62C785-133C-4B22-95BF-B73ADD91C603}" destId="{9A2E37CB-6AF2-43A3-9650-7A3BA4C52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Красный террор</a:t>
          </a:r>
        </a:p>
        <a:p>
          <a:pPr algn="ctr"/>
          <a:r>
            <a:rPr lang="ru-RU" sz="4000" dirty="0" smtClean="0"/>
            <a:t>(1917 -1923)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Y="69772" custLinFactY="-25010" custLinFactNeighborX="44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28ACD886-82E8-4168-8EA9-97F6EE6839BD}" type="presOf" srcId="{5F830F3C-37F6-480D-8D24-FB4AAA1ADEB5}" destId="{9A2E37CB-6AF2-43A3-9650-7A3BA4C52805}" srcOrd="0" destOrd="0" presId="urn:microsoft.com/office/officeart/2005/8/layout/vList2"/>
    <dgm:cxn modelId="{884AB282-124C-4565-BDA6-3AB8F8D20A7B}" type="presOf" srcId="{148A3887-BE42-4CB9-925E-F59B1C0F1EA5}" destId="{8B62C785-133C-4B22-95BF-B73ADD91C603}" srcOrd="0" destOrd="0" presId="urn:microsoft.com/office/officeart/2005/8/layout/vList2"/>
    <dgm:cxn modelId="{77569346-E46F-43E5-B82A-F79E237269A1}" type="presParOf" srcId="{8B62C785-133C-4B22-95BF-B73ADD91C603}" destId="{9A2E37CB-6AF2-43A3-9650-7A3BA4C52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Белый террор</a:t>
          </a:r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Y="69772" custLinFactY="-9076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26B99245-700D-4657-9689-E786220B0217}" type="presOf" srcId="{148A3887-BE42-4CB9-925E-F59B1C0F1EA5}" destId="{8B62C785-133C-4B22-95BF-B73ADD91C603}" srcOrd="0" destOrd="0" presId="urn:microsoft.com/office/officeart/2005/8/layout/vList2"/>
    <dgm:cxn modelId="{24841599-81F2-4E47-ABC7-E4729C711768}" type="presOf" srcId="{5F830F3C-37F6-480D-8D24-FB4AAA1ADEB5}" destId="{9A2E37CB-6AF2-43A3-9650-7A3BA4C52805}" srcOrd="0" destOrd="0" presId="urn:microsoft.com/office/officeart/2005/8/layout/vList2"/>
    <dgm:cxn modelId="{FEE1143D-FBAB-4D99-A14D-01C787815BDC}" type="presParOf" srcId="{8B62C785-133C-4B22-95BF-B73ADD91C603}" destId="{9A2E37CB-6AF2-43A3-9650-7A3BA4C52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Сталинские репрессии</a:t>
          </a:r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Y="69772" custLinFactY="-9076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29D7C3-59E3-4E17-BE94-279FAAE43D5C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1FC2C588-6D9D-4214-B4F2-78872C599E14}" type="presOf" srcId="{148A3887-BE42-4CB9-925E-F59B1C0F1EA5}" destId="{8B62C785-133C-4B22-95BF-B73ADD91C603}" srcOrd="0" destOrd="0" presId="urn:microsoft.com/office/officeart/2005/8/layout/vList2"/>
    <dgm:cxn modelId="{6948FDF3-041A-48B3-9385-D95F267829CA}" type="presParOf" srcId="{8B62C785-133C-4B22-95BF-B73ADD91C603}" destId="{9A2E37CB-6AF2-43A3-9650-7A3BA4C52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Большой террор</a:t>
          </a:r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ScaleY="69772" custLinFactY="-9076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455968AD-FE47-4CF2-9B42-244478E5ADA1}" type="presOf" srcId="{148A3887-BE42-4CB9-925E-F59B1C0F1EA5}" destId="{8B62C785-133C-4B22-95BF-B73ADD91C603}" srcOrd="0" destOrd="0" presId="urn:microsoft.com/office/officeart/2005/8/layout/vList2"/>
    <dgm:cxn modelId="{11670EE5-0600-499B-AFF6-B5A1CA1B15E4}" type="presOf" srcId="{5F830F3C-37F6-480D-8D24-FB4AAA1ADEB5}" destId="{9A2E37CB-6AF2-43A3-9650-7A3BA4C52805}" srcOrd="0" destOrd="0" presId="urn:microsoft.com/office/officeart/2005/8/layout/vList2"/>
    <dgm:cxn modelId="{E16AF150-4B35-4ABB-9673-01BABB7218BF}" type="presParOf" srcId="{8B62C785-133C-4B22-95BF-B73ADD91C603}" destId="{9A2E37CB-6AF2-43A3-9650-7A3BA4C52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Экономический террор 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4000" dirty="0" smtClean="0"/>
            <a:t>устрашение или уничтожение политических противников путём частичного или полного лишения средств к существованию</a:t>
          </a:r>
          <a:endParaRPr lang="ru-RU" sz="40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-399" custLinFactNeighborY="-74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B5532E-12D4-4FEA-A697-4F14B6DBD8FF}" type="presOf" srcId="{148A3887-BE42-4CB9-925E-F59B1C0F1EA5}" destId="{8B62C785-133C-4B22-95BF-B73ADD91C603}" srcOrd="0" destOrd="0" presId="urn:microsoft.com/office/officeart/2005/8/layout/vList2"/>
    <dgm:cxn modelId="{B28EAE9E-2E22-400A-BBC5-F282E7325CC9}" type="presOf" srcId="{29095548-13E8-4DBE-B9C4-5344F6C0FCE5}" destId="{61214DA2-3D77-454E-8487-8BF800C3A9C3}" srcOrd="0" destOrd="0" presId="urn:microsoft.com/office/officeart/2005/8/layout/vList2"/>
    <dgm:cxn modelId="{A23C4095-E5AB-481C-A130-BBEF420EF165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83DB378E-C32A-4422-BAD8-4A803C506138}" type="presParOf" srcId="{8B62C785-133C-4B22-95BF-B73ADD91C603}" destId="{9A2E37CB-6AF2-43A3-9650-7A3BA4C52805}" srcOrd="0" destOrd="0" presId="urn:microsoft.com/office/officeart/2005/8/layout/vList2"/>
    <dgm:cxn modelId="{30995610-331C-4181-A1F9-76F1835BB07B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8A3887-BE42-4CB9-925E-F59B1C0F1E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830F3C-37F6-480D-8D24-FB4AAA1ADEB5}">
      <dgm:prSet phldrT="[Текст]" custT="1"/>
      <dgm:spPr/>
      <dgm:t>
        <a:bodyPr/>
        <a:lstStyle/>
        <a:p>
          <a:pPr algn="ctr"/>
          <a:r>
            <a:rPr lang="ru-RU" sz="4000" dirty="0" smtClean="0"/>
            <a:t>Терроризм </a:t>
          </a:r>
          <a:endParaRPr lang="ru-RU" sz="4000" dirty="0"/>
        </a:p>
      </dgm:t>
    </dgm:pt>
    <dgm:pt modelId="{77C85829-7FB7-48F8-ADF2-526A06006F2F}" type="parTrans" cxnId="{AA9750AA-E74D-4C53-852A-AEC2722166AE}">
      <dgm:prSet/>
      <dgm:spPr/>
      <dgm:t>
        <a:bodyPr/>
        <a:lstStyle/>
        <a:p>
          <a:endParaRPr lang="ru-RU"/>
        </a:p>
      </dgm:t>
    </dgm:pt>
    <dgm:pt modelId="{56A6E76D-F5B3-44BE-92D1-537A747EEE1B}" type="sibTrans" cxnId="{AA9750AA-E74D-4C53-852A-AEC2722166AE}">
      <dgm:prSet/>
      <dgm:spPr/>
      <dgm:t>
        <a:bodyPr/>
        <a:lstStyle/>
        <a:p>
          <a:endParaRPr lang="ru-RU"/>
        </a:p>
      </dgm:t>
    </dgm:pt>
    <dgm:pt modelId="{29095548-13E8-4DBE-B9C4-5344F6C0FCE5}">
      <dgm:prSet phldrT="[Текст]" custT="1"/>
      <dgm:spPr/>
      <dgm:t>
        <a:bodyPr/>
        <a:lstStyle/>
        <a:p>
          <a:r>
            <a:rPr lang="ru-RU" sz="4000" dirty="0" smtClean="0"/>
            <a:t>устрашение или уничтожение политических противников путём частичного или полного лишения средств к существованию</a:t>
          </a:r>
          <a:endParaRPr lang="ru-RU" sz="4000" dirty="0"/>
        </a:p>
      </dgm:t>
    </dgm:pt>
    <dgm:pt modelId="{3520D42C-59F2-4E45-B929-42511B73985B}" type="parTrans" cxnId="{4C86FEF9-38E6-4A0C-B5A6-9AF25EE05A10}">
      <dgm:prSet/>
      <dgm:spPr/>
      <dgm:t>
        <a:bodyPr/>
        <a:lstStyle/>
        <a:p>
          <a:endParaRPr lang="ru-RU"/>
        </a:p>
      </dgm:t>
    </dgm:pt>
    <dgm:pt modelId="{AE7B4444-01E7-45F0-8E09-8F188DAE908F}" type="sibTrans" cxnId="{4C86FEF9-38E6-4A0C-B5A6-9AF25EE05A10}">
      <dgm:prSet/>
      <dgm:spPr/>
      <dgm:t>
        <a:bodyPr/>
        <a:lstStyle/>
        <a:p>
          <a:endParaRPr lang="ru-RU"/>
        </a:p>
      </dgm:t>
    </dgm:pt>
    <dgm:pt modelId="{8B62C785-133C-4B22-95BF-B73ADD91C603}" type="pres">
      <dgm:prSet presAssocID="{148A3887-BE42-4CB9-925E-F59B1C0F1E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E37CB-6AF2-43A3-9650-7A3BA4C52805}" type="pres">
      <dgm:prSet presAssocID="{5F830F3C-37F6-480D-8D24-FB4AAA1ADEB5}" presName="parentText" presStyleLbl="node1" presStyleIdx="0" presStyleCnt="1" custLinFactY="-58797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4DA2-3D77-454E-8487-8BF800C3A9C3}" type="pres">
      <dgm:prSet presAssocID="{5F830F3C-37F6-480D-8D24-FB4AAA1ADEB5}" presName="childText" presStyleLbl="revTx" presStyleIdx="0" presStyleCnt="1" custLinFactNeighborX="-399" custLinFactNeighborY="-74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39576A-9D8D-4434-ADFD-DB60B8C499AB}" type="presOf" srcId="{148A3887-BE42-4CB9-925E-F59B1C0F1EA5}" destId="{8B62C785-133C-4B22-95BF-B73ADD91C603}" srcOrd="0" destOrd="0" presId="urn:microsoft.com/office/officeart/2005/8/layout/vList2"/>
    <dgm:cxn modelId="{A6DDE0B1-285A-4279-A944-6C3FB3589942}" type="presOf" srcId="{5F830F3C-37F6-480D-8D24-FB4AAA1ADEB5}" destId="{9A2E37CB-6AF2-43A3-9650-7A3BA4C52805}" srcOrd="0" destOrd="0" presId="urn:microsoft.com/office/officeart/2005/8/layout/vList2"/>
    <dgm:cxn modelId="{AA9750AA-E74D-4C53-852A-AEC2722166AE}" srcId="{148A3887-BE42-4CB9-925E-F59B1C0F1EA5}" destId="{5F830F3C-37F6-480D-8D24-FB4AAA1ADEB5}" srcOrd="0" destOrd="0" parTransId="{77C85829-7FB7-48F8-ADF2-526A06006F2F}" sibTransId="{56A6E76D-F5B3-44BE-92D1-537A747EEE1B}"/>
    <dgm:cxn modelId="{4C86FEF9-38E6-4A0C-B5A6-9AF25EE05A10}" srcId="{5F830F3C-37F6-480D-8D24-FB4AAA1ADEB5}" destId="{29095548-13E8-4DBE-B9C4-5344F6C0FCE5}" srcOrd="0" destOrd="0" parTransId="{3520D42C-59F2-4E45-B929-42511B73985B}" sibTransId="{AE7B4444-01E7-45F0-8E09-8F188DAE908F}"/>
    <dgm:cxn modelId="{BEC9A4C8-7E55-48D6-AAA7-8F1B2E1818EB}" type="presOf" srcId="{29095548-13E8-4DBE-B9C4-5344F6C0FCE5}" destId="{61214DA2-3D77-454E-8487-8BF800C3A9C3}" srcOrd="0" destOrd="0" presId="urn:microsoft.com/office/officeart/2005/8/layout/vList2"/>
    <dgm:cxn modelId="{34FEB9D3-1AEF-4FEF-A049-F4C17B1A0415}" type="presParOf" srcId="{8B62C785-133C-4B22-95BF-B73ADD91C603}" destId="{9A2E37CB-6AF2-43A3-9650-7A3BA4C52805}" srcOrd="0" destOrd="0" presId="urn:microsoft.com/office/officeart/2005/8/layout/vList2"/>
    <dgm:cxn modelId="{4E62253D-22F0-4DAF-A35D-7BEE2D5218E8}" type="presParOf" srcId="{8B62C785-133C-4B22-95BF-B73ADD91C603}" destId="{61214DA2-3D77-454E-8487-8BF800C3A9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9064A61-0155-4334-ADA5-84E011F4D0F3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C4E267-3245-4CC3-B859-3A2FA423BDF7}">
      <dgm:prSet phldrT="[Текст]"/>
      <dgm:spPr/>
      <dgm:t>
        <a:bodyPr/>
        <a:lstStyle/>
        <a:p>
          <a:r>
            <a:rPr lang="ru-RU" dirty="0" smtClean="0"/>
            <a:t>По</a:t>
          </a:r>
        </a:p>
        <a:p>
          <a:r>
            <a:rPr lang="ru-RU" dirty="0" smtClean="0"/>
            <a:t>характеру</a:t>
          </a:r>
        </a:p>
        <a:p>
          <a:r>
            <a:rPr lang="ru-RU" dirty="0" smtClean="0"/>
            <a:t>субъекта</a:t>
          </a:r>
          <a:endParaRPr lang="ru-RU" dirty="0"/>
        </a:p>
      </dgm:t>
    </dgm:pt>
    <dgm:pt modelId="{466BCB2B-07C8-4F32-B647-203DB49B985C}" type="parTrans" cxnId="{C09BE23E-7F2C-4286-89FC-D6AD4831F742}">
      <dgm:prSet/>
      <dgm:spPr/>
      <dgm:t>
        <a:bodyPr/>
        <a:lstStyle/>
        <a:p>
          <a:endParaRPr lang="ru-RU"/>
        </a:p>
      </dgm:t>
    </dgm:pt>
    <dgm:pt modelId="{A569AAD5-1AE8-4075-BF6D-62CD68440A79}" type="sibTrans" cxnId="{C09BE23E-7F2C-4286-89FC-D6AD4831F742}">
      <dgm:prSet/>
      <dgm:spPr/>
      <dgm:t>
        <a:bodyPr/>
        <a:lstStyle/>
        <a:p>
          <a:endParaRPr lang="ru-RU"/>
        </a:p>
      </dgm:t>
    </dgm:pt>
    <dgm:pt modelId="{BDADE830-4181-4CE0-97D0-624B05234399}">
      <dgm:prSet phldrT="[Текст]"/>
      <dgm:spPr/>
      <dgm:t>
        <a:bodyPr/>
        <a:lstStyle/>
        <a:p>
          <a:r>
            <a:rPr lang="ru-RU" dirty="0" smtClean="0"/>
            <a:t>Неорганизованный, </a:t>
          </a:r>
        </a:p>
        <a:p>
          <a:r>
            <a:rPr lang="ru-RU" dirty="0" smtClean="0"/>
            <a:t>индивидуальный</a:t>
          </a:r>
          <a:endParaRPr lang="ru-RU" dirty="0"/>
        </a:p>
      </dgm:t>
    </dgm:pt>
    <dgm:pt modelId="{206E0625-C91E-46B7-A9C4-03938D6A52FE}" type="parTrans" cxnId="{18647728-5E47-4C02-B97F-E460091A4060}">
      <dgm:prSet/>
      <dgm:spPr/>
      <dgm:t>
        <a:bodyPr/>
        <a:lstStyle/>
        <a:p>
          <a:endParaRPr lang="ru-RU"/>
        </a:p>
      </dgm:t>
    </dgm:pt>
    <dgm:pt modelId="{AAAB95EA-C8BA-4A16-9852-9ED299200213}" type="sibTrans" cxnId="{18647728-5E47-4C02-B97F-E460091A4060}">
      <dgm:prSet/>
      <dgm:spPr/>
      <dgm:t>
        <a:bodyPr/>
        <a:lstStyle/>
        <a:p>
          <a:endParaRPr lang="ru-RU"/>
        </a:p>
      </dgm:t>
    </dgm:pt>
    <dgm:pt modelId="{064C8351-DA97-4FEA-ADFD-083A6558AEEE}">
      <dgm:prSet phldrT="[Текст]"/>
      <dgm:spPr/>
      <dgm:t>
        <a:bodyPr/>
        <a:lstStyle/>
        <a:p>
          <a:r>
            <a:rPr lang="ru-RU" dirty="0" smtClean="0"/>
            <a:t>Организованный,</a:t>
          </a:r>
        </a:p>
        <a:p>
          <a:r>
            <a:rPr lang="ru-RU" dirty="0" smtClean="0"/>
            <a:t>коллективный</a:t>
          </a:r>
          <a:endParaRPr lang="ru-RU" dirty="0"/>
        </a:p>
      </dgm:t>
    </dgm:pt>
    <dgm:pt modelId="{00D7F529-8475-47BF-853B-14B1955384EB}" type="parTrans" cxnId="{55FA2653-2127-49E4-A10D-6DC7A7B61565}">
      <dgm:prSet/>
      <dgm:spPr/>
      <dgm:t>
        <a:bodyPr/>
        <a:lstStyle/>
        <a:p>
          <a:endParaRPr lang="ru-RU"/>
        </a:p>
      </dgm:t>
    </dgm:pt>
    <dgm:pt modelId="{1E732BFE-2F65-430D-B9A6-CA5EE35BCDB6}" type="sibTrans" cxnId="{55FA2653-2127-49E4-A10D-6DC7A7B61565}">
      <dgm:prSet/>
      <dgm:spPr/>
      <dgm:t>
        <a:bodyPr/>
        <a:lstStyle/>
        <a:p>
          <a:endParaRPr lang="ru-RU"/>
        </a:p>
      </dgm:t>
    </dgm:pt>
    <dgm:pt modelId="{38C44906-B537-44DF-9D34-8CD2B6B6F157}" type="pres">
      <dgm:prSet presAssocID="{59064A61-0155-4334-ADA5-84E011F4D0F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FECB87-AE0B-4666-B97A-C8BC6DCB35F0}" type="pres">
      <dgm:prSet presAssocID="{61C4E267-3245-4CC3-B859-3A2FA423BDF7}" presName="centerShape" presStyleLbl="node0" presStyleIdx="0" presStyleCnt="1" custLinFactNeighborX="-1726" custLinFactNeighborY="-39218"/>
      <dgm:spPr/>
      <dgm:t>
        <a:bodyPr/>
        <a:lstStyle/>
        <a:p>
          <a:endParaRPr lang="ru-RU"/>
        </a:p>
      </dgm:t>
    </dgm:pt>
    <dgm:pt modelId="{72132D4B-26D0-497A-A3A0-B0D3492DCF02}" type="pres">
      <dgm:prSet presAssocID="{206E0625-C91E-46B7-A9C4-03938D6A52FE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CF130DA3-1ECB-4006-B12B-F639393E04BE}" type="pres">
      <dgm:prSet presAssocID="{BDADE830-4181-4CE0-97D0-624B05234399}" presName="node" presStyleLbl="node1" presStyleIdx="0" presStyleCnt="2" custRadScaleRad="77874" custRadScaleInc="-42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BAC46-5E48-4321-A2D0-7207982F5A81}" type="pres">
      <dgm:prSet presAssocID="{00D7F529-8475-47BF-853B-14B1955384EB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06CC75B4-44BB-4832-8F7A-436D90FC8595}" type="pres">
      <dgm:prSet presAssocID="{064C8351-DA97-4FEA-ADFD-083A6558AEEE}" presName="node" presStyleLbl="node1" presStyleIdx="1" presStyleCnt="2" custScaleX="109549" custRadScaleRad="81768" custRadScaleInc="41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FA2653-2127-49E4-A10D-6DC7A7B61565}" srcId="{61C4E267-3245-4CC3-B859-3A2FA423BDF7}" destId="{064C8351-DA97-4FEA-ADFD-083A6558AEEE}" srcOrd="1" destOrd="0" parTransId="{00D7F529-8475-47BF-853B-14B1955384EB}" sibTransId="{1E732BFE-2F65-430D-B9A6-CA5EE35BCDB6}"/>
    <dgm:cxn modelId="{C09BE23E-7F2C-4286-89FC-D6AD4831F742}" srcId="{59064A61-0155-4334-ADA5-84E011F4D0F3}" destId="{61C4E267-3245-4CC3-B859-3A2FA423BDF7}" srcOrd="0" destOrd="0" parTransId="{466BCB2B-07C8-4F32-B647-203DB49B985C}" sibTransId="{A569AAD5-1AE8-4075-BF6D-62CD68440A79}"/>
    <dgm:cxn modelId="{D124CD8C-4C36-40B6-8AB5-70BDF9AB34D3}" type="presOf" srcId="{064C8351-DA97-4FEA-ADFD-083A6558AEEE}" destId="{06CC75B4-44BB-4832-8F7A-436D90FC8595}" srcOrd="0" destOrd="0" presId="urn:microsoft.com/office/officeart/2005/8/layout/radial4"/>
    <dgm:cxn modelId="{B58B5F90-9963-4AC1-ADE0-16D5B7475B86}" type="presOf" srcId="{59064A61-0155-4334-ADA5-84E011F4D0F3}" destId="{38C44906-B537-44DF-9D34-8CD2B6B6F157}" srcOrd="0" destOrd="0" presId="urn:microsoft.com/office/officeart/2005/8/layout/radial4"/>
    <dgm:cxn modelId="{18647728-5E47-4C02-B97F-E460091A4060}" srcId="{61C4E267-3245-4CC3-B859-3A2FA423BDF7}" destId="{BDADE830-4181-4CE0-97D0-624B05234399}" srcOrd="0" destOrd="0" parTransId="{206E0625-C91E-46B7-A9C4-03938D6A52FE}" sibTransId="{AAAB95EA-C8BA-4A16-9852-9ED299200213}"/>
    <dgm:cxn modelId="{E5527C96-82BB-427E-AF57-63048C518759}" type="presOf" srcId="{61C4E267-3245-4CC3-B859-3A2FA423BDF7}" destId="{25FECB87-AE0B-4666-B97A-C8BC6DCB35F0}" srcOrd="0" destOrd="0" presId="urn:microsoft.com/office/officeart/2005/8/layout/radial4"/>
    <dgm:cxn modelId="{74B14602-2C8A-459D-9474-3CC832315B67}" type="presOf" srcId="{BDADE830-4181-4CE0-97D0-624B05234399}" destId="{CF130DA3-1ECB-4006-B12B-F639393E04BE}" srcOrd="0" destOrd="0" presId="urn:microsoft.com/office/officeart/2005/8/layout/radial4"/>
    <dgm:cxn modelId="{484C62B0-61C4-4215-9066-3558E1E5468B}" type="presOf" srcId="{00D7F529-8475-47BF-853B-14B1955384EB}" destId="{5F8BAC46-5E48-4321-A2D0-7207982F5A81}" srcOrd="0" destOrd="0" presId="urn:microsoft.com/office/officeart/2005/8/layout/radial4"/>
    <dgm:cxn modelId="{B66BCDF6-9499-4C1B-97BA-6742B0D00496}" type="presOf" srcId="{206E0625-C91E-46B7-A9C4-03938D6A52FE}" destId="{72132D4B-26D0-497A-A3A0-B0D3492DCF02}" srcOrd="0" destOrd="0" presId="urn:microsoft.com/office/officeart/2005/8/layout/radial4"/>
    <dgm:cxn modelId="{760A6938-1FC0-4E0C-9E25-D8B45AD4A897}" type="presParOf" srcId="{38C44906-B537-44DF-9D34-8CD2B6B6F157}" destId="{25FECB87-AE0B-4666-B97A-C8BC6DCB35F0}" srcOrd="0" destOrd="0" presId="urn:microsoft.com/office/officeart/2005/8/layout/radial4"/>
    <dgm:cxn modelId="{B4E8B13A-8A7C-4F1F-8572-6BDFAFC9BDBB}" type="presParOf" srcId="{38C44906-B537-44DF-9D34-8CD2B6B6F157}" destId="{72132D4B-26D0-497A-A3A0-B0D3492DCF02}" srcOrd="1" destOrd="0" presId="urn:microsoft.com/office/officeart/2005/8/layout/radial4"/>
    <dgm:cxn modelId="{6BA35962-9F1D-4987-BA71-E0B7EE5D0A7C}" type="presParOf" srcId="{38C44906-B537-44DF-9D34-8CD2B6B6F157}" destId="{CF130DA3-1ECB-4006-B12B-F639393E04BE}" srcOrd="2" destOrd="0" presId="urn:microsoft.com/office/officeart/2005/8/layout/radial4"/>
    <dgm:cxn modelId="{7309D6F3-1D35-45CD-B5BF-1BFBF7FB3E77}" type="presParOf" srcId="{38C44906-B537-44DF-9D34-8CD2B6B6F157}" destId="{5F8BAC46-5E48-4321-A2D0-7207982F5A81}" srcOrd="3" destOrd="0" presId="urn:microsoft.com/office/officeart/2005/8/layout/radial4"/>
    <dgm:cxn modelId="{C4185A49-CD83-4AE7-906C-92A492AC9185}" type="presParOf" srcId="{38C44906-B537-44DF-9D34-8CD2B6B6F157}" destId="{06CC75B4-44BB-4832-8F7A-436D90FC8595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064A61-0155-4334-ADA5-84E011F4D0F3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C4E267-3245-4CC3-B859-3A2FA423BDF7}">
      <dgm:prSet phldrT="[Текст]"/>
      <dgm:spPr/>
      <dgm:t>
        <a:bodyPr/>
        <a:lstStyle/>
        <a:p>
          <a:r>
            <a:rPr lang="ru-RU" dirty="0" smtClean="0"/>
            <a:t>По характеру влияния</a:t>
          </a:r>
          <a:endParaRPr lang="ru-RU" dirty="0"/>
        </a:p>
      </dgm:t>
    </dgm:pt>
    <dgm:pt modelId="{466BCB2B-07C8-4F32-B647-203DB49B985C}" type="parTrans" cxnId="{C09BE23E-7F2C-4286-89FC-D6AD4831F742}">
      <dgm:prSet/>
      <dgm:spPr/>
      <dgm:t>
        <a:bodyPr/>
        <a:lstStyle/>
        <a:p>
          <a:endParaRPr lang="ru-RU"/>
        </a:p>
      </dgm:t>
    </dgm:pt>
    <dgm:pt modelId="{A569AAD5-1AE8-4075-BF6D-62CD68440A79}" type="sibTrans" cxnId="{C09BE23E-7F2C-4286-89FC-D6AD4831F742}">
      <dgm:prSet/>
      <dgm:spPr/>
      <dgm:t>
        <a:bodyPr/>
        <a:lstStyle/>
        <a:p>
          <a:endParaRPr lang="ru-RU"/>
        </a:p>
      </dgm:t>
    </dgm:pt>
    <dgm:pt modelId="{BDADE830-4181-4CE0-97D0-624B05234399}">
      <dgm:prSet phldrT="[Текст]"/>
      <dgm:spPr/>
      <dgm:t>
        <a:bodyPr/>
        <a:lstStyle/>
        <a:p>
          <a:r>
            <a:rPr lang="ru-RU" dirty="0" smtClean="0"/>
            <a:t>Внутренний</a:t>
          </a:r>
          <a:endParaRPr lang="ru-RU" dirty="0"/>
        </a:p>
      </dgm:t>
    </dgm:pt>
    <dgm:pt modelId="{206E0625-C91E-46B7-A9C4-03938D6A52FE}" type="parTrans" cxnId="{18647728-5E47-4C02-B97F-E460091A4060}">
      <dgm:prSet/>
      <dgm:spPr/>
      <dgm:t>
        <a:bodyPr/>
        <a:lstStyle/>
        <a:p>
          <a:endParaRPr lang="ru-RU"/>
        </a:p>
      </dgm:t>
    </dgm:pt>
    <dgm:pt modelId="{AAAB95EA-C8BA-4A16-9852-9ED299200213}" type="sibTrans" cxnId="{18647728-5E47-4C02-B97F-E460091A4060}">
      <dgm:prSet/>
      <dgm:spPr/>
      <dgm:t>
        <a:bodyPr/>
        <a:lstStyle/>
        <a:p>
          <a:endParaRPr lang="ru-RU"/>
        </a:p>
      </dgm:t>
    </dgm:pt>
    <dgm:pt modelId="{064C8351-DA97-4FEA-ADFD-083A6558AEEE}">
      <dgm:prSet phldrT="[Текст]"/>
      <dgm:spPr/>
      <dgm:t>
        <a:bodyPr/>
        <a:lstStyle/>
        <a:p>
          <a:r>
            <a:rPr lang="ru-RU" dirty="0" smtClean="0"/>
            <a:t>Международный</a:t>
          </a:r>
          <a:endParaRPr lang="ru-RU" dirty="0"/>
        </a:p>
      </dgm:t>
    </dgm:pt>
    <dgm:pt modelId="{00D7F529-8475-47BF-853B-14B1955384EB}" type="parTrans" cxnId="{55FA2653-2127-49E4-A10D-6DC7A7B61565}">
      <dgm:prSet/>
      <dgm:spPr/>
      <dgm:t>
        <a:bodyPr/>
        <a:lstStyle/>
        <a:p>
          <a:endParaRPr lang="ru-RU"/>
        </a:p>
      </dgm:t>
    </dgm:pt>
    <dgm:pt modelId="{1E732BFE-2F65-430D-B9A6-CA5EE35BCDB6}" type="sibTrans" cxnId="{55FA2653-2127-49E4-A10D-6DC7A7B61565}">
      <dgm:prSet/>
      <dgm:spPr/>
      <dgm:t>
        <a:bodyPr/>
        <a:lstStyle/>
        <a:p>
          <a:endParaRPr lang="ru-RU"/>
        </a:p>
      </dgm:t>
    </dgm:pt>
    <dgm:pt modelId="{38C44906-B537-44DF-9D34-8CD2B6B6F157}" type="pres">
      <dgm:prSet presAssocID="{59064A61-0155-4334-ADA5-84E011F4D0F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FECB87-AE0B-4666-B97A-C8BC6DCB35F0}" type="pres">
      <dgm:prSet presAssocID="{61C4E267-3245-4CC3-B859-3A2FA423BDF7}" presName="centerShape" presStyleLbl="node0" presStyleIdx="0" presStyleCnt="1" custLinFactNeighborX="-1726" custLinFactNeighborY="-39218"/>
      <dgm:spPr/>
      <dgm:t>
        <a:bodyPr/>
        <a:lstStyle/>
        <a:p>
          <a:endParaRPr lang="ru-RU"/>
        </a:p>
      </dgm:t>
    </dgm:pt>
    <dgm:pt modelId="{72132D4B-26D0-497A-A3A0-B0D3492DCF02}" type="pres">
      <dgm:prSet presAssocID="{206E0625-C91E-46B7-A9C4-03938D6A52FE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CF130DA3-1ECB-4006-B12B-F639393E04BE}" type="pres">
      <dgm:prSet presAssocID="{BDADE830-4181-4CE0-97D0-624B05234399}" presName="node" presStyleLbl="node1" presStyleIdx="0" presStyleCnt="2" custScaleY="69704" custRadScaleRad="77874" custRadScaleInc="-42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BAC46-5E48-4321-A2D0-7207982F5A81}" type="pres">
      <dgm:prSet presAssocID="{00D7F529-8475-47BF-853B-14B1955384EB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06CC75B4-44BB-4832-8F7A-436D90FC8595}" type="pres">
      <dgm:prSet presAssocID="{064C8351-DA97-4FEA-ADFD-083A6558AEEE}" presName="node" presStyleLbl="node1" presStyleIdx="1" presStyleCnt="2" custScaleX="132464" custScaleY="77474" custRadScaleRad="53571" custRadScaleInc="38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9ED86E-6D2D-4ABF-A722-E41988C58FC2}" type="presOf" srcId="{59064A61-0155-4334-ADA5-84E011F4D0F3}" destId="{38C44906-B537-44DF-9D34-8CD2B6B6F157}" srcOrd="0" destOrd="0" presId="urn:microsoft.com/office/officeart/2005/8/layout/radial4"/>
    <dgm:cxn modelId="{55FA2653-2127-49E4-A10D-6DC7A7B61565}" srcId="{61C4E267-3245-4CC3-B859-3A2FA423BDF7}" destId="{064C8351-DA97-4FEA-ADFD-083A6558AEEE}" srcOrd="1" destOrd="0" parTransId="{00D7F529-8475-47BF-853B-14B1955384EB}" sibTransId="{1E732BFE-2F65-430D-B9A6-CA5EE35BCDB6}"/>
    <dgm:cxn modelId="{29CE7788-E82D-41D2-B68D-3F65F8355F31}" type="presOf" srcId="{064C8351-DA97-4FEA-ADFD-083A6558AEEE}" destId="{06CC75B4-44BB-4832-8F7A-436D90FC8595}" srcOrd="0" destOrd="0" presId="urn:microsoft.com/office/officeart/2005/8/layout/radial4"/>
    <dgm:cxn modelId="{C09BE23E-7F2C-4286-89FC-D6AD4831F742}" srcId="{59064A61-0155-4334-ADA5-84E011F4D0F3}" destId="{61C4E267-3245-4CC3-B859-3A2FA423BDF7}" srcOrd="0" destOrd="0" parTransId="{466BCB2B-07C8-4F32-B647-203DB49B985C}" sibTransId="{A569AAD5-1AE8-4075-BF6D-62CD68440A79}"/>
    <dgm:cxn modelId="{0660E0AC-CEAE-4D77-8128-CEC79E8B9D24}" type="presOf" srcId="{206E0625-C91E-46B7-A9C4-03938D6A52FE}" destId="{72132D4B-26D0-497A-A3A0-B0D3492DCF02}" srcOrd="0" destOrd="0" presId="urn:microsoft.com/office/officeart/2005/8/layout/radial4"/>
    <dgm:cxn modelId="{AF254AF8-3A60-4D67-BF84-1718FE9E1AF0}" type="presOf" srcId="{61C4E267-3245-4CC3-B859-3A2FA423BDF7}" destId="{25FECB87-AE0B-4666-B97A-C8BC6DCB35F0}" srcOrd="0" destOrd="0" presId="urn:microsoft.com/office/officeart/2005/8/layout/radial4"/>
    <dgm:cxn modelId="{18647728-5E47-4C02-B97F-E460091A4060}" srcId="{61C4E267-3245-4CC3-B859-3A2FA423BDF7}" destId="{BDADE830-4181-4CE0-97D0-624B05234399}" srcOrd="0" destOrd="0" parTransId="{206E0625-C91E-46B7-A9C4-03938D6A52FE}" sibTransId="{AAAB95EA-C8BA-4A16-9852-9ED299200213}"/>
    <dgm:cxn modelId="{83A98778-02A6-4424-9D70-66CFB69C6CAE}" type="presOf" srcId="{00D7F529-8475-47BF-853B-14B1955384EB}" destId="{5F8BAC46-5E48-4321-A2D0-7207982F5A81}" srcOrd="0" destOrd="0" presId="urn:microsoft.com/office/officeart/2005/8/layout/radial4"/>
    <dgm:cxn modelId="{4E7328A2-D8F7-4489-B6C9-252D9D0C828E}" type="presOf" srcId="{BDADE830-4181-4CE0-97D0-624B05234399}" destId="{CF130DA3-1ECB-4006-B12B-F639393E04BE}" srcOrd="0" destOrd="0" presId="urn:microsoft.com/office/officeart/2005/8/layout/radial4"/>
    <dgm:cxn modelId="{9F527E94-3E18-4767-8FF3-2B7521B3E33A}" type="presParOf" srcId="{38C44906-B537-44DF-9D34-8CD2B6B6F157}" destId="{25FECB87-AE0B-4666-B97A-C8BC6DCB35F0}" srcOrd="0" destOrd="0" presId="urn:microsoft.com/office/officeart/2005/8/layout/radial4"/>
    <dgm:cxn modelId="{231211DE-B8D8-4C88-AC8E-2354B8F16582}" type="presParOf" srcId="{38C44906-B537-44DF-9D34-8CD2B6B6F157}" destId="{72132D4B-26D0-497A-A3A0-B0D3492DCF02}" srcOrd="1" destOrd="0" presId="urn:microsoft.com/office/officeart/2005/8/layout/radial4"/>
    <dgm:cxn modelId="{359B5467-5D00-40F2-893E-925DD4CFE80B}" type="presParOf" srcId="{38C44906-B537-44DF-9D34-8CD2B6B6F157}" destId="{CF130DA3-1ECB-4006-B12B-F639393E04BE}" srcOrd="2" destOrd="0" presId="urn:microsoft.com/office/officeart/2005/8/layout/radial4"/>
    <dgm:cxn modelId="{EBE7CB1E-B5C9-4102-AD0F-FBC533989799}" type="presParOf" srcId="{38C44906-B537-44DF-9D34-8CD2B6B6F157}" destId="{5F8BAC46-5E48-4321-A2D0-7207982F5A81}" srcOrd="3" destOrd="0" presId="urn:microsoft.com/office/officeart/2005/8/layout/radial4"/>
    <dgm:cxn modelId="{EA4A75DB-606F-45F3-9DC0-612DF20166A6}" type="presParOf" srcId="{38C44906-B537-44DF-9D34-8CD2B6B6F157}" destId="{06CC75B4-44BB-4832-8F7A-436D90FC8595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3D2A94-3FEA-4F60-BBFA-B716258101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36400C-3DA7-4BDA-AC5B-CD52FBE3ED1B}">
      <dgm:prSet phldrT="[Текст]" custT="1"/>
      <dgm:spPr/>
      <dgm:t>
        <a:bodyPr/>
        <a:lstStyle/>
        <a:p>
          <a:pPr algn="ctr"/>
          <a:r>
            <a:rPr lang="ru-RU" sz="4000" b="0" dirty="0" smtClean="0">
              <a:latin typeface="+mj-lt"/>
            </a:rPr>
            <a:t>Террористическая деятельность</a:t>
          </a:r>
          <a:endParaRPr lang="ru-RU" sz="4000" b="0" dirty="0">
            <a:latin typeface="+mj-lt"/>
          </a:endParaRPr>
        </a:p>
      </dgm:t>
    </dgm:pt>
    <dgm:pt modelId="{A169E8F9-D978-4C36-AF7A-A85D304EB8CD}" type="parTrans" cxnId="{DB38F407-17A0-4004-BA37-25D9C7F210C7}">
      <dgm:prSet/>
      <dgm:spPr/>
      <dgm:t>
        <a:bodyPr/>
        <a:lstStyle/>
        <a:p>
          <a:endParaRPr lang="ru-RU"/>
        </a:p>
      </dgm:t>
    </dgm:pt>
    <dgm:pt modelId="{DD0F8557-BC58-407D-B852-8F852DF39109}" type="sibTrans" cxnId="{DB38F407-17A0-4004-BA37-25D9C7F210C7}">
      <dgm:prSet/>
      <dgm:spPr/>
      <dgm:t>
        <a:bodyPr/>
        <a:lstStyle/>
        <a:p>
          <a:endParaRPr lang="ru-RU"/>
        </a:p>
      </dgm:t>
    </dgm:pt>
    <dgm:pt modelId="{D5981D2B-2236-47C4-A244-4D5AF5ED39CC}">
      <dgm:prSet phldrT="[Текст]" custT="1"/>
      <dgm:spPr/>
      <dgm:t>
        <a:bodyPr/>
        <a:lstStyle/>
        <a:p>
          <a:r>
            <a:rPr lang="ru-RU" sz="2200" dirty="0" smtClean="0"/>
            <a:t>организация, планирование, подготовка, финансирование и реализация террористического акта;</a:t>
          </a:r>
          <a:endParaRPr lang="ru-RU" sz="2200" b="1" i="1" dirty="0"/>
        </a:p>
      </dgm:t>
    </dgm:pt>
    <dgm:pt modelId="{A77831CA-1894-41E6-ADF4-52955ADD01A6}" type="parTrans" cxnId="{7DF90BF9-B467-4A56-B4CB-EDB1F9477924}">
      <dgm:prSet/>
      <dgm:spPr/>
      <dgm:t>
        <a:bodyPr/>
        <a:lstStyle/>
        <a:p>
          <a:endParaRPr lang="ru-RU"/>
        </a:p>
      </dgm:t>
    </dgm:pt>
    <dgm:pt modelId="{960CFBC0-F154-482D-983A-680C5062550B}" type="sibTrans" cxnId="{7DF90BF9-B467-4A56-B4CB-EDB1F9477924}">
      <dgm:prSet/>
      <dgm:spPr/>
      <dgm:t>
        <a:bodyPr/>
        <a:lstStyle/>
        <a:p>
          <a:endParaRPr lang="ru-RU"/>
        </a:p>
      </dgm:t>
    </dgm:pt>
    <dgm:pt modelId="{4E880F6B-0BEF-4BAC-A988-3645C5196A85}">
      <dgm:prSet phldrT="[Текст]" custT="1"/>
      <dgm:spPr/>
      <dgm:t>
        <a:bodyPr/>
        <a:lstStyle/>
        <a:p>
          <a:r>
            <a:rPr lang="ru-RU" sz="2200" dirty="0" smtClean="0"/>
            <a:t>подстрекательство к террористическому акту;</a:t>
          </a:r>
          <a:endParaRPr lang="ru-RU" sz="2200" dirty="0"/>
        </a:p>
      </dgm:t>
    </dgm:pt>
    <dgm:pt modelId="{5387DE27-388F-4036-9DC6-A2D6274A9F4D}" type="parTrans" cxnId="{1A7D1E85-4768-48B7-BDBE-DA157EA96CA0}">
      <dgm:prSet/>
      <dgm:spPr/>
      <dgm:t>
        <a:bodyPr/>
        <a:lstStyle/>
        <a:p>
          <a:endParaRPr lang="ru-RU"/>
        </a:p>
      </dgm:t>
    </dgm:pt>
    <dgm:pt modelId="{38F9D798-6EAB-4ACB-A9B0-0169E58DB3C0}" type="sibTrans" cxnId="{1A7D1E85-4768-48B7-BDBE-DA157EA96CA0}">
      <dgm:prSet/>
      <dgm:spPr/>
      <dgm:t>
        <a:bodyPr/>
        <a:lstStyle/>
        <a:p>
          <a:endParaRPr lang="ru-RU"/>
        </a:p>
      </dgm:t>
    </dgm:pt>
    <dgm:pt modelId="{F438AE69-3926-45F1-BBF8-C5749C7B9B78}">
      <dgm:prSet phldrT="[Текст]" custT="1"/>
      <dgm:spPr/>
      <dgm:t>
        <a:bodyPr/>
        <a:lstStyle/>
        <a:p>
          <a:r>
            <a:rPr lang="ru-RU" sz="2200" dirty="0" smtClean="0"/>
            <a:t>организация незаконного вооруженного формирования, преступного сообщества (преступной организации), организованной группы для реализации террористического акта, а равно участие в такой структуре;</a:t>
          </a:r>
          <a:endParaRPr lang="ru-RU" sz="2200" dirty="0"/>
        </a:p>
      </dgm:t>
    </dgm:pt>
    <dgm:pt modelId="{D8E675C8-6B32-45FD-A107-C29173907818}" type="parTrans" cxnId="{A82EAD71-F2EC-4D68-921D-BF3850127F2B}">
      <dgm:prSet/>
      <dgm:spPr/>
      <dgm:t>
        <a:bodyPr/>
        <a:lstStyle/>
        <a:p>
          <a:endParaRPr lang="ru-RU"/>
        </a:p>
      </dgm:t>
    </dgm:pt>
    <dgm:pt modelId="{51E41429-4221-41F2-8CE5-5949F44D6AA5}" type="sibTrans" cxnId="{A82EAD71-F2EC-4D68-921D-BF3850127F2B}">
      <dgm:prSet/>
      <dgm:spPr/>
      <dgm:t>
        <a:bodyPr/>
        <a:lstStyle/>
        <a:p>
          <a:endParaRPr lang="ru-RU"/>
        </a:p>
      </dgm:t>
    </dgm:pt>
    <dgm:pt modelId="{4CB28DF0-4541-4AE8-A2F1-61174C971565}">
      <dgm:prSet phldrT="[Текст]" custT="1"/>
      <dgm:spPr/>
      <dgm:t>
        <a:bodyPr/>
        <a:lstStyle/>
        <a:p>
          <a:r>
            <a:rPr lang="ru-RU" sz="2200" dirty="0" smtClean="0"/>
            <a:t> вербовка, вооружение, обучение и использование террористов;</a:t>
          </a:r>
          <a:endParaRPr lang="ru-RU" sz="2200" dirty="0"/>
        </a:p>
      </dgm:t>
    </dgm:pt>
    <dgm:pt modelId="{75D91DF6-F3C8-451D-924D-86E1454E016E}" type="parTrans" cxnId="{17A4AFDA-1B1B-43A4-8205-A1990F7BCC78}">
      <dgm:prSet/>
      <dgm:spPr/>
      <dgm:t>
        <a:bodyPr/>
        <a:lstStyle/>
        <a:p>
          <a:endParaRPr lang="ru-RU"/>
        </a:p>
      </dgm:t>
    </dgm:pt>
    <dgm:pt modelId="{67D4FB99-9E32-4819-9343-BD2EDF4A1ACB}" type="sibTrans" cxnId="{17A4AFDA-1B1B-43A4-8205-A1990F7BCC78}">
      <dgm:prSet/>
      <dgm:spPr/>
      <dgm:t>
        <a:bodyPr/>
        <a:lstStyle/>
        <a:p>
          <a:endParaRPr lang="ru-RU"/>
        </a:p>
      </dgm:t>
    </dgm:pt>
    <dgm:pt modelId="{C0E18AB6-9E66-4BA8-8524-2CB3458BBF78}">
      <dgm:prSet phldrT="[Текст]" custT="1"/>
      <dgm:spPr/>
      <dgm:t>
        <a:bodyPr/>
        <a:lstStyle/>
        <a:p>
          <a:r>
            <a:rPr lang="ru-RU" sz="2200" dirty="0" smtClean="0"/>
            <a:t>информационное или иное пособничество в планировании, подготовке или реализации террористического акта;</a:t>
          </a:r>
          <a:endParaRPr lang="ru-RU" sz="2200" dirty="0"/>
        </a:p>
      </dgm:t>
    </dgm:pt>
    <dgm:pt modelId="{B73F49C2-12F7-46B0-A064-41C794F51742}" type="parTrans" cxnId="{F728720E-A13D-485F-80DF-5892F96C151B}">
      <dgm:prSet/>
      <dgm:spPr/>
      <dgm:t>
        <a:bodyPr/>
        <a:lstStyle/>
        <a:p>
          <a:endParaRPr lang="ru-RU"/>
        </a:p>
      </dgm:t>
    </dgm:pt>
    <dgm:pt modelId="{A6D927B7-3AB3-4325-88FE-E956B9C9A9BD}" type="sibTrans" cxnId="{F728720E-A13D-485F-80DF-5892F96C151B}">
      <dgm:prSet/>
      <dgm:spPr/>
      <dgm:t>
        <a:bodyPr/>
        <a:lstStyle/>
        <a:p>
          <a:endParaRPr lang="ru-RU"/>
        </a:p>
      </dgm:t>
    </dgm:pt>
    <dgm:pt modelId="{274AE6D0-1324-4CCD-B34E-826BA37F77C6}">
      <dgm:prSet phldrT="[Текст]" custT="1"/>
      <dgm:spPr/>
      <dgm:t>
        <a:bodyPr/>
        <a:lstStyle/>
        <a:p>
          <a:r>
            <a:rPr lang="ru-RU" sz="2200" dirty="0" smtClean="0"/>
            <a:t>пропаганда идей терроризма, распространение материалов или информации, призывающих к осуществлению террористической деятельности либо обосновывающих или оправдывающих необходимость осуществления такой деятельности;</a:t>
          </a:r>
          <a:endParaRPr lang="ru-RU" sz="2200" dirty="0"/>
        </a:p>
      </dgm:t>
    </dgm:pt>
    <dgm:pt modelId="{7F525A13-E098-4A58-BB0E-8219C702E650}" type="parTrans" cxnId="{79258C80-7E9B-4C9F-B909-9B8FAC13D0ED}">
      <dgm:prSet/>
      <dgm:spPr/>
      <dgm:t>
        <a:bodyPr/>
        <a:lstStyle/>
        <a:p>
          <a:endParaRPr lang="ru-RU"/>
        </a:p>
      </dgm:t>
    </dgm:pt>
    <dgm:pt modelId="{D747A27F-7958-44FE-A31C-7CCEC14C74A8}" type="sibTrans" cxnId="{79258C80-7E9B-4C9F-B909-9B8FAC13D0ED}">
      <dgm:prSet/>
      <dgm:spPr/>
      <dgm:t>
        <a:bodyPr/>
        <a:lstStyle/>
        <a:p>
          <a:endParaRPr lang="ru-RU"/>
        </a:p>
      </dgm:t>
    </dgm:pt>
    <dgm:pt modelId="{75363811-1D1B-4A24-AB5A-CFF018FDFB58}" type="pres">
      <dgm:prSet presAssocID="{3B3D2A94-3FEA-4F60-BBFA-B716258101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D70EA-AC3F-47F3-9906-E737D23663E9}" type="pres">
      <dgm:prSet presAssocID="{3936400C-3DA7-4BDA-AC5B-CD52FBE3ED1B}" presName="parentText" presStyleLbl="node1" presStyleIdx="0" presStyleCnt="1" custScaleY="78298" custLinFactNeighborX="-1257" custLinFactNeighborY="-40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C7D7-2642-4F5F-828B-7F5FEDFFF9F7}" type="pres">
      <dgm:prSet presAssocID="{3936400C-3DA7-4BDA-AC5B-CD52FBE3ED1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486BF-2376-400B-9B3A-11AE54C93678}" type="presOf" srcId="{4E880F6B-0BEF-4BAC-A988-3645C5196A85}" destId="{D312C7D7-2642-4F5F-828B-7F5FEDFFF9F7}" srcOrd="0" destOrd="1" presId="urn:microsoft.com/office/officeart/2005/8/layout/vList2"/>
    <dgm:cxn modelId="{BFEDF616-F059-4DF7-AC51-5CAE118D0CC4}" type="presOf" srcId="{3936400C-3DA7-4BDA-AC5B-CD52FBE3ED1B}" destId="{9A4D70EA-AC3F-47F3-9906-E737D23663E9}" srcOrd="0" destOrd="0" presId="urn:microsoft.com/office/officeart/2005/8/layout/vList2"/>
    <dgm:cxn modelId="{F728720E-A13D-485F-80DF-5892F96C151B}" srcId="{3936400C-3DA7-4BDA-AC5B-CD52FBE3ED1B}" destId="{C0E18AB6-9E66-4BA8-8524-2CB3458BBF78}" srcOrd="4" destOrd="0" parTransId="{B73F49C2-12F7-46B0-A064-41C794F51742}" sibTransId="{A6D927B7-3AB3-4325-88FE-E956B9C9A9BD}"/>
    <dgm:cxn modelId="{1A7D1E85-4768-48B7-BDBE-DA157EA96CA0}" srcId="{3936400C-3DA7-4BDA-AC5B-CD52FBE3ED1B}" destId="{4E880F6B-0BEF-4BAC-A988-3645C5196A85}" srcOrd="1" destOrd="0" parTransId="{5387DE27-388F-4036-9DC6-A2D6274A9F4D}" sibTransId="{38F9D798-6EAB-4ACB-A9B0-0169E58DB3C0}"/>
    <dgm:cxn modelId="{DB38F407-17A0-4004-BA37-25D9C7F210C7}" srcId="{3B3D2A94-3FEA-4F60-BBFA-B716258101BF}" destId="{3936400C-3DA7-4BDA-AC5B-CD52FBE3ED1B}" srcOrd="0" destOrd="0" parTransId="{A169E8F9-D978-4C36-AF7A-A85D304EB8CD}" sibTransId="{DD0F8557-BC58-407D-B852-8F852DF39109}"/>
    <dgm:cxn modelId="{2E816CC7-C282-42D7-A5A1-F2B7FAF45A8A}" type="presOf" srcId="{C0E18AB6-9E66-4BA8-8524-2CB3458BBF78}" destId="{D312C7D7-2642-4F5F-828B-7F5FEDFFF9F7}" srcOrd="0" destOrd="4" presId="urn:microsoft.com/office/officeart/2005/8/layout/vList2"/>
    <dgm:cxn modelId="{79258C80-7E9B-4C9F-B909-9B8FAC13D0ED}" srcId="{3936400C-3DA7-4BDA-AC5B-CD52FBE3ED1B}" destId="{274AE6D0-1324-4CCD-B34E-826BA37F77C6}" srcOrd="5" destOrd="0" parTransId="{7F525A13-E098-4A58-BB0E-8219C702E650}" sibTransId="{D747A27F-7958-44FE-A31C-7CCEC14C74A8}"/>
    <dgm:cxn modelId="{3571B51F-403C-4C4A-B574-16A7F5D55B0E}" type="presOf" srcId="{D5981D2B-2236-47C4-A244-4D5AF5ED39CC}" destId="{D312C7D7-2642-4F5F-828B-7F5FEDFFF9F7}" srcOrd="0" destOrd="0" presId="urn:microsoft.com/office/officeart/2005/8/layout/vList2"/>
    <dgm:cxn modelId="{7DF90BF9-B467-4A56-B4CB-EDB1F9477924}" srcId="{3936400C-3DA7-4BDA-AC5B-CD52FBE3ED1B}" destId="{D5981D2B-2236-47C4-A244-4D5AF5ED39CC}" srcOrd="0" destOrd="0" parTransId="{A77831CA-1894-41E6-ADF4-52955ADD01A6}" sibTransId="{960CFBC0-F154-482D-983A-680C5062550B}"/>
    <dgm:cxn modelId="{08A2CF6B-A539-4788-9E60-8903B5B26406}" type="presOf" srcId="{274AE6D0-1324-4CCD-B34E-826BA37F77C6}" destId="{D312C7D7-2642-4F5F-828B-7F5FEDFFF9F7}" srcOrd="0" destOrd="5" presId="urn:microsoft.com/office/officeart/2005/8/layout/vList2"/>
    <dgm:cxn modelId="{17A4AFDA-1B1B-43A4-8205-A1990F7BCC78}" srcId="{3936400C-3DA7-4BDA-AC5B-CD52FBE3ED1B}" destId="{4CB28DF0-4541-4AE8-A2F1-61174C971565}" srcOrd="3" destOrd="0" parTransId="{75D91DF6-F3C8-451D-924D-86E1454E016E}" sibTransId="{67D4FB99-9E32-4819-9343-BD2EDF4A1ACB}"/>
    <dgm:cxn modelId="{E50EF619-B45E-47E4-B54A-ED6CB8469944}" type="presOf" srcId="{4CB28DF0-4541-4AE8-A2F1-61174C971565}" destId="{D312C7D7-2642-4F5F-828B-7F5FEDFFF9F7}" srcOrd="0" destOrd="3" presId="urn:microsoft.com/office/officeart/2005/8/layout/vList2"/>
    <dgm:cxn modelId="{A82EAD71-F2EC-4D68-921D-BF3850127F2B}" srcId="{3936400C-3DA7-4BDA-AC5B-CD52FBE3ED1B}" destId="{F438AE69-3926-45F1-BBF8-C5749C7B9B78}" srcOrd="2" destOrd="0" parTransId="{D8E675C8-6B32-45FD-A107-C29173907818}" sibTransId="{51E41429-4221-41F2-8CE5-5949F44D6AA5}"/>
    <dgm:cxn modelId="{7222CCD2-8A4E-4707-9A2C-EE9875C9608B}" type="presOf" srcId="{3B3D2A94-3FEA-4F60-BBFA-B716258101BF}" destId="{75363811-1D1B-4A24-AB5A-CFF018FDFB58}" srcOrd="0" destOrd="0" presId="urn:microsoft.com/office/officeart/2005/8/layout/vList2"/>
    <dgm:cxn modelId="{4CF53D5A-8B90-420B-8B54-870D67A9FC9B}" type="presOf" srcId="{F438AE69-3926-45F1-BBF8-C5749C7B9B78}" destId="{D312C7D7-2642-4F5F-828B-7F5FEDFFF9F7}" srcOrd="0" destOrd="2" presId="urn:microsoft.com/office/officeart/2005/8/layout/vList2"/>
    <dgm:cxn modelId="{D46F1CCF-6DE5-4109-AD85-8ABCCC5A5307}" type="presParOf" srcId="{75363811-1D1B-4A24-AB5A-CFF018FDFB58}" destId="{9A4D70EA-AC3F-47F3-9906-E737D23663E9}" srcOrd="0" destOrd="0" presId="urn:microsoft.com/office/officeart/2005/8/layout/vList2"/>
    <dgm:cxn modelId="{55FD431A-D887-48CB-A431-E6020013A8C6}" type="presParOf" srcId="{75363811-1D1B-4A24-AB5A-CFF018FDFB58}" destId="{D312C7D7-2642-4F5F-828B-7F5FEDFFF9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b="1" dirty="0" smtClean="0"/>
            <a:t>Указ Президента РФ от 14 июня 2012 г. N 851</a:t>
          </a:r>
        </a:p>
        <a:p>
          <a:pPr algn="ctr"/>
          <a:r>
            <a:rPr lang="ru-RU" b="1" dirty="0" smtClean="0"/>
            <a:t>"О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государства"</a:t>
          </a:r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r>
            <a:rPr lang="ru-RU" sz="2000" dirty="0" smtClean="0">
              <a:latin typeface="+mj-lt"/>
            </a:rPr>
            <a:t>повышенный ("синий") - при наличии требующей подтверждения информации о реальной возможности совершения террористического акта;</a:t>
          </a:r>
          <a:endParaRPr lang="ru-RU" sz="2000" dirty="0">
            <a:latin typeface="+mj-lt"/>
          </a:endParaRPr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AF4264D8-4BC4-4B58-A85A-DE2E3108AA5D}">
      <dgm:prSet phldrT="[Текст]" custT="1"/>
      <dgm:spPr/>
      <dgm:t>
        <a:bodyPr/>
        <a:lstStyle/>
        <a:p>
          <a:r>
            <a:rPr lang="ru-RU" sz="2000" dirty="0" smtClean="0">
              <a:latin typeface="+mj-lt"/>
            </a:rPr>
            <a:t>высокий ("желтый") - при наличии подтвержденной информации о реальной возможности совершения террористического акта;</a:t>
          </a:r>
          <a:endParaRPr lang="ru-RU" sz="2000" dirty="0">
            <a:latin typeface="+mj-lt"/>
          </a:endParaRPr>
        </a:p>
      </dgm:t>
    </dgm:pt>
    <dgm:pt modelId="{C4E71D18-667A-4972-A9CD-07CF8CDD46A6}" type="parTrans" cxnId="{9F91C792-2E53-4BC4-B743-D46CABC98DD0}">
      <dgm:prSet/>
      <dgm:spPr/>
      <dgm:t>
        <a:bodyPr/>
        <a:lstStyle/>
        <a:p>
          <a:endParaRPr lang="ru-RU"/>
        </a:p>
      </dgm:t>
    </dgm:pt>
    <dgm:pt modelId="{9AF328A5-F6A2-4DF9-BBA7-67939086FAC8}" type="sibTrans" cxnId="{9F91C792-2E53-4BC4-B743-D46CABC98DD0}">
      <dgm:prSet/>
      <dgm:spPr/>
      <dgm:t>
        <a:bodyPr/>
        <a:lstStyle/>
        <a:p>
          <a:endParaRPr lang="ru-RU"/>
        </a:p>
      </dgm:t>
    </dgm:pt>
    <dgm:pt modelId="{ABEAFB1A-EFF2-45FC-BBC7-CE9C0756704D}">
      <dgm:prSet phldrT="[Текст]" custT="1"/>
      <dgm:spPr/>
      <dgm:t>
        <a:bodyPr/>
        <a:lstStyle/>
        <a:p>
          <a:r>
            <a:rPr lang="ru-RU" sz="2000" dirty="0" smtClean="0">
              <a:latin typeface="+mj-lt"/>
            </a:rPr>
            <a:t>критический ("красный") - при наличии информации о совершенном террористическом акте либо о совершении действий, создающих непосредственную угрозу террористического акта.</a:t>
          </a:r>
          <a:endParaRPr lang="ru-RU" sz="2000" dirty="0">
            <a:latin typeface="+mj-lt"/>
          </a:endParaRPr>
        </a:p>
      </dgm:t>
    </dgm:pt>
    <dgm:pt modelId="{8D8A188F-3906-4344-AB59-622B9783CF3E}" type="parTrans" cxnId="{862B5869-3C7F-4234-A090-27100B17C2E5}">
      <dgm:prSet/>
      <dgm:spPr/>
      <dgm:t>
        <a:bodyPr/>
        <a:lstStyle/>
        <a:p>
          <a:endParaRPr lang="ru-RU"/>
        </a:p>
      </dgm:t>
    </dgm:pt>
    <dgm:pt modelId="{4505A60F-E17A-47B8-8D8B-FFFC1ADE8FE1}" type="sibTrans" cxnId="{862B5869-3C7F-4234-A090-27100B17C2E5}">
      <dgm:prSet/>
      <dgm:spPr/>
      <dgm:t>
        <a:bodyPr/>
        <a:lstStyle/>
        <a:p>
          <a:endParaRPr lang="ru-RU"/>
        </a:p>
      </dgm:t>
    </dgm:pt>
    <dgm:pt modelId="{038BB725-FF45-4DB2-AC97-CCCCF04F2367}">
      <dgm:prSet custT="1"/>
      <dgm:spPr/>
      <dgm:t>
        <a:bodyPr/>
        <a:lstStyle/>
        <a:p>
          <a:endParaRPr lang="ru-RU" sz="2400" dirty="0">
            <a:latin typeface="+mj-lt"/>
          </a:endParaRPr>
        </a:p>
      </dgm:t>
    </dgm:pt>
    <dgm:pt modelId="{4EE34065-9323-4ADA-BF1F-7B4EDB9918BD}" type="parTrans" cxnId="{515A0666-6B1A-4820-8CCF-C982139EEDE6}">
      <dgm:prSet/>
      <dgm:spPr/>
      <dgm:t>
        <a:bodyPr/>
        <a:lstStyle/>
        <a:p>
          <a:endParaRPr lang="ru-RU"/>
        </a:p>
      </dgm:t>
    </dgm:pt>
    <dgm:pt modelId="{D9BFCE4B-EBAA-4F0A-B8E0-B6AC1708AB8E}" type="sibTrans" cxnId="{515A0666-6B1A-4820-8CCF-C982139EED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962" custLinFactNeighborY="58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00424C-FE1C-4956-918B-119F55C51079}" type="presOf" srcId="{97B9DED3-CCB8-4ED7-B317-2500D0C305DF}" destId="{F60D2FC3-6DDF-4517-AB3B-26A7927CC05A}" srcOrd="0" destOrd="0" presId="urn:microsoft.com/office/officeart/2005/8/layout/vList2"/>
    <dgm:cxn modelId="{6CD1E486-3E4F-46A9-8A2B-8A24CA2A3ACB}" type="presOf" srcId="{ABEAFB1A-EFF2-45FC-BBC7-CE9C0756704D}" destId="{7C22866A-2177-471F-BD8D-2CF28E1BBD1B}" srcOrd="0" destOrd="2" presId="urn:microsoft.com/office/officeart/2005/8/layout/vList2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862B5869-3C7F-4234-A090-27100B17C2E5}" srcId="{97B9DED3-CCB8-4ED7-B317-2500D0C305DF}" destId="{ABEAFB1A-EFF2-45FC-BBC7-CE9C0756704D}" srcOrd="2" destOrd="0" parTransId="{8D8A188F-3906-4344-AB59-622B9783CF3E}" sibTransId="{4505A60F-E17A-47B8-8D8B-FFFC1ADE8FE1}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8BF18A2E-2C70-4759-81E0-81D3FA7E1FFD}" type="presOf" srcId="{2368A5FE-8188-4A0F-A709-CA5B802521FC}" destId="{7C22866A-2177-471F-BD8D-2CF28E1BBD1B}" srcOrd="0" destOrd="0" presId="urn:microsoft.com/office/officeart/2005/8/layout/vList2"/>
    <dgm:cxn modelId="{4E6E5108-DEC9-4655-A51E-4DFB33593F1C}" type="presOf" srcId="{E5D5B007-3961-4D3E-826C-CD95E1E9ED3E}" destId="{5D0F5C94-7F2F-49D1-9B1A-9008718B10A6}" srcOrd="0" destOrd="0" presId="urn:microsoft.com/office/officeart/2005/8/layout/vList2"/>
    <dgm:cxn modelId="{515A0666-6B1A-4820-8CCF-C982139EEDE6}" srcId="{97B9DED3-CCB8-4ED7-B317-2500D0C305DF}" destId="{038BB725-FF45-4DB2-AC97-CCCCF04F2367}" srcOrd="3" destOrd="0" parTransId="{4EE34065-9323-4ADA-BF1F-7B4EDB9918BD}" sibTransId="{D9BFCE4B-EBAA-4F0A-B8E0-B6AC1708AB8E}"/>
    <dgm:cxn modelId="{9F91C792-2E53-4BC4-B743-D46CABC98DD0}" srcId="{97B9DED3-CCB8-4ED7-B317-2500D0C305DF}" destId="{AF4264D8-4BC4-4B58-A85A-DE2E3108AA5D}" srcOrd="1" destOrd="0" parTransId="{C4E71D18-667A-4972-A9CD-07CF8CDD46A6}" sibTransId="{9AF328A5-F6A2-4DF9-BBA7-67939086FAC8}"/>
    <dgm:cxn modelId="{64CE8DDA-379A-4DEF-96A6-54B1E1746B68}" type="presOf" srcId="{038BB725-FF45-4DB2-AC97-CCCCF04F2367}" destId="{7C22866A-2177-471F-BD8D-2CF28E1BBD1B}" srcOrd="0" destOrd="3" presId="urn:microsoft.com/office/officeart/2005/8/layout/vList2"/>
    <dgm:cxn modelId="{C9A82B26-DC97-4FA7-8932-FE9FCEEE5785}" type="presOf" srcId="{AF4264D8-4BC4-4B58-A85A-DE2E3108AA5D}" destId="{7C22866A-2177-471F-BD8D-2CF28E1BBD1B}" srcOrd="0" destOrd="1" presId="urn:microsoft.com/office/officeart/2005/8/layout/vList2"/>
    <dgm:cxn modelId="{E915A61D-49A6-4CCB-9CFE-2A7A3EEBBE9C}" type="presParOf" srcId="{5D0F5C94-7F2F-49D1-9B1A-9008718B10A6}" destId="{F60D2FC3-6DDF-4517-AB3B-26A7927CC05A}" srcOrd="0" destOrd="0" presId="urn:microsoft.com/office/officeart/2005/8/layout/vList2"/>
    <dgm:cxn modelId="{E099FCA4-CA20-4FDB-9D81-3CAD0936246B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5D5B007-3961-4D3E-826C-CD95E1E9ED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B9DED3-CCB8-4ED7-B317-2500D0C305DF}">
      <dgm:prSet phldrT="[Текст]"/>
      <dgm:spPr/>
      <dgm:t>
        <a:bodyPr/>
        <a:lstStyle/>
        <a:p>
          <a:pPr algn="ctr"/>
          <a:r>
            <a:rPr lang="ru-RU" b="1" dirty="0" smtClean="0"/>
            <a:t>Террористический акт</a:t>
          </a:r>
          <a:endParaRPr lang="ru-RU" b="1" dirty="0" smtClean="0"/>
        </a:p>
      </dgm:t>
    </dgm:pt>
    <dgm:pt modelId="{065E22BC-0111-4F4E-942E-32D47D41BE37}" type="parTrans" cxnId="{4F5CDFAD-01BE-4DBE-8CCD-334AB3104DFE}">
      <dgm:prSet/>
      <dgm:spPr/>
      <dgm:t>
        <a:bodyPr/>
        <a:lstStyle/>
        <a:p>
          <a:endParaRPr lang="ru-RU"/>
        </a:p>
      </dgm:t>
    </dgm:pt>
    <dgm:pt modelId="{F2557E02-58C0-4101-AF86-E292E94F2389}" type="sibTrans" cxnId="{4F5CDFAD-01BE-4DBE-8CCD-334AB3104DFE}">
      <dgm:prSet/>
      <dgm:spPr/>
      <dgm:t>
        <a:bodyPr/>
        <a:lstStyle/>
        <a:p>
          <a:endParaRPr lang="ru-RU"/>
        </a:p>
      </dgm:t>
    </dgm:pt>
    <dgm:pt modelId="{2368A5FE-8188-4A0F-A709-CA5B802521FC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dirty="0" smtClean="0">
              <a:latin typeface="+mj-lt"/>
            </a:rPr>
            <a:t>совершение взрыва, поджога или иных действий, устрашающих население и создающих опасность гибели человека, причинения значительного имущественного ущерба либо наступления иных тяжких последствий, в целях дестабилизации деятельности органов власти или международных организаций либо воздействия на принятие ими решений, а также угроза совершения указанных действий в тех же целях</a:t>
          </a:r>
          <a:endParaRPr lang="ru-RU" sz="2400" dirty="0">
            <a:latin typeface="+mj-lt"/>
          </a:endParaRPr>
        </a:p>
      </dgm:t>
    </dgm:pt>
    <dgm:pt modelId="{2D68CD10-6E0F-47E5-BF21-B58A4D12890C}" type="parTrans" cxnId="{79D1DA87-71B0-4A6F-BF86-A9BB436F49E6}">
      <dgm:prSet/>
      <dgm:spPr/>
      <dgm:t>
        <a:bodyPr/>
        <a:lstStyle/>
        <a:p>
          <a:endParaRPr lang="ru-RU"/>
        </a:p>
      </dgm:t>
    </dgm:pt>
    <dgm:pt modelId="{88F13A48-DBA7-4DF5-803C-D914D596BC86}" type="sibTrans" cxnId="{79D1DA87-71B0-4A6F-BF86-A9BB436F49E6}">
      <dgm:prSet/>
      <dgm:spPr/>
      <dgm:t>
        <a:bodyPr/>
        <a:lstStyle/>
        <a:p>
          <a:endParaRPr lang="ru-RU"/>
        </a:p>
      </dgm:t>
    </dgm:pt>
    <dgm:pt modelId="{038BB725-FF45-4DB2-AC97-CCCCF04F2367}">
      <dgm:prSet custT="1"/>
      <dgm:spPr/>
      <dgm:t>
        <a:bodyPr/>
        <a:lstStyle/>
        <a:p>
          <a:pPr>
            <a:lnSpc>
              <a:spcPct val="90000"/>
            </a:lnSpc>
          </a:pPr>
          <a:endParaRPr lang="ru-RU" sz="2400" dirty="0">
            <a:latin typeface="+mj-lt"/>
          </a:endParaRPr>
        </a:p>
      </dgm:t>
    </dgm:pt>
    <dgm:pt modelId="{4EE34065-9323-4ADA-BF1F-7B4EDB9918BD}" type="parTrans" cxnId="{515A0666-6B1A-4820-8CCF-C982139EEDE6}">
      <dgm:prSet/>
      <dgm:spPr/>
      <dgm:t>
        <a:bodyPr/>
        <a:lstStyle/>
        <a:p>
          <a:endParaRPr lang="ru-RU"/>
        </a:p>
      </dgm:t>
    </dgm:pt>
    <dgm:pt modelId="{D9BFCE4B-EBAA-4F0A-B8E0-B6AC1708AB8E}" type="sibTrans" cxnId="{515A0666-6B1A-4820-8CCF-C982139EEDE6}">
      <dgm:prSet/>
      <dgm:spPr/>
      <dgm:t>
        <a:bodyPr/>
        <a:lstStyle/>
        <a:p>
          <a:endParaRPr lang="ru-RU"/>
        </a:p>
      </dgm:t>
    </dgm:pt>
    <dgm:pt modelId="{5D0F5C94-7F2F-49D1-9B1A-9008718B10A6}" type="pres">
      <dgm:prSet presAssocID="{E5D5B007-3961-4D3E-826C-CD95E1E9E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2FC3-6DDF-4517-AB3B-26A7927CC05A}" type="pres">
      <dgm:prSet presAssocID="{97B9DED3-CCB8-4ED7-B317-2500D0C305DF}" presName="parentText" presStyleLbl="node1" presStyleIdx="0" presStyleCnt="1" custScaleY="65031" custLinFactNeighborX="-1923" custLinFactNeighborY="-950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22866A-2177-471F-BD8D-2CF28E1BBD1B}" type="pres">
      <dgm:prSet presAssocID="{97B9DED3-CCB8-4ED7-B317-2500D0C305DF}" presName="childText" presStyleLbl="revTx" presStyleIdx="0" presStyleCnt="1" custLinFactNeighborX="1497" custLinFactNeighborY="-1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B142B2-C0C0-42C7-AC7C-1C7F90CE9670}" type="presOf" srcId="{97B9DED3-CCB8-4ED7-B317-2500D0C305DF}" destId="{F60D2FC3-6DDF-4517-AB3B-26A7927CC05A}" srcOrd="0" destOrd="0" presId="urn:microsoft.com/office/officeart/2005/8/layout/vList2"/>
    <dgm:cxn modelId="{1BAD47C1-4ACE-4161-B576-35EC097D5796}" type="presOf" srcId="{038BB725-FF45-4DB2-AC97-CCCCF04F2367}" destId="{7C22866A-2177-471F-BD8D-2CF28E1BBD1B}" srcOrd="0" destOrd="1" presId="urn:microsoft.com/office/officeart/2005/8/layout/vList2"/>
    <dgm:cxn modelId="{78E73587-8E14-41E4-BA4A-DB5D3508F993}" type="presOf" srcId="{2368A5FE-8188-4A0F-A709-CA5B802521FC}" destId="{7C22866A-2177-471F-BD8D-2CF28E1BBD1B}" srcOrd="0" destOrd="0" presId="urn:microsoft.com/office/officeart/2005/8/layout/vList2"/>
    <dgm:cxn modelId="{79D1DA87-71B0-4A6F-BF86-A9BB436F49E6}" srcId="{97B9DED3-CCB8-4ED7-B317-2500D0C305DF}" destId="{2368A5FE-8188-4A0F-A709-CA5B802521FC}" srcOrd="0" destOrd="0" parTransId="{2D68CD10-6E0F-47E5-BF21-B58A4D12890C}" sibTransId="{88F13A48-DBA7-4DF5-803C-D914D596BC86}"/>
    <dgm:cxn modelId="{A93B8D20-F93E-4FB1-BB7E-2AAAF3354D92}" type="presOf" srcId="{E5D5B007-3961-4D3E-826C-CD95E1E9ED3E}" destId="{5D0F5C94-7F2F-49D1-9B1A-9008718B10A6}" srcOrd="0" destOrd="0" presId="urn:microsoft.com/office/officeart/2005/8/layout/vList2"/>
    <dgm:cxn modelId="{4F5CDFAD-01BE-4DBE-8CCD-334AB3104DFE}" srcId="{E5D5B007-3961-4D3E-826C-CD95E1E9ED3E}" destId="{97B9DED3-CCB8-4ED7-B317-2500D0C305DF}" srcOrd="0" destOrd="0" parTransId="{065E22BC-0111-4F4E-942E-32D47D41BE37}" sibTransId="{F2557E02-58C0-4101-AF86-E292E94F2389}"/>
    <dgm:cxn modelId="{515A0666-6B1A-4820-8CCF-C982139EEDE6}" srcId="{97B9DED3-CCB8-4ED7-B317-2500D0C305DF}" destId="{038BB725-FF45-4DB2-AC97-CCCCF04F2367}" srcOrd="1" destOrd="0" parTransId="{4EE34065-9323-4ADA-BF1F-7B4EDB9918BD}" sibTransId="{D9BFCE4B-EBAA-4F0A-B8E0-B6AC1708AB8E}"/>
    <dgm:cxn modelId="{672BDA43-4182-4001-9F03-71EAE45ED33F}" type="presParOf" srcId="{5D0F5C94-7F2F-49D1-9B1A-9008718B10A6}" destId="{F60D2FC3-6DDF-4517-AB3B-26A7927CC05A}" srcOrd="0" destOrd="0" presId="urn:microsoft.com/office/officeart/2005/8/layout/vList2"/>
    <dgm:cxn modelId="{4AA607FC-9682-4149-A792-476E52B2BFD1}" type="presParOf" srcId="{5D0F5C94-7F2F-49D1-9B1A-9008718B10A6}" destId="{7C22866A-2177-471F-BD8D-2CF28E1B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2091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Террор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(лат. </a:t>
          </a:r>
          <a:r>
            <a:rPr lang="ru-RU" sz="4800" kern="1200" dirty="0" err="1" smtClean="0"/>
            <a:t>terror</a:t>
          </a:r>
          <a:r>
            <a:rPr lang="ru-RU" sz="4800" kern="1200" dirty="0" smtClean="0"/>
            <a:t> — страх, ужас)</a:t>
          </a:r>
          <a:endParaRPr lang="ru-RU" sz="4800" kern="1200" dirty="0"/>
        </a:p>
      </dsp:txBody>
      <dsp:txXfrm>
        <a:off x="0" y="0"/>
        <a:ext cx="7715304" cy="2091375"/>
      </dsp:txXfrm>
    </dsp:sp>
    <dsp:sp modelId="{7C22866A-2177-471F-BD8D-2CF28E1BBD1B}">
      <dsp:nvSpPr>
        <dsp:cNvPr id="0" name=""/>
        <dsp:cNvSpPr/>
      </dsp:nvSpPr>
      <dsp:spPr>
        <a:xfrm>
          <a:off x="0" y="2568338"/>
          <a:ext cx="7715304" cy="2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устрашение мирного населения и не только, выражающееся в физическом насилии, вплоть до уничтожения</a:t>
          </a:r>
          <a:endParaRPr lang="ru-RU" sz="4000" kern="1200" dirty="0"/>
        </a:p>
      </dsp:txBody>
      <dsp:txXfrm>
        <a:off x="0" y="2568338"/>
        <a:ext cx="7715304" cy="222007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0" y="0"/>
          <a:ext cx="85725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Государственный террор  </a:t>
          </a:r>
          <a:endParaRPr lang="ru-RU" sz="4000" kern="1200" dirty="0"/>
        </a:p>
      </dsp:txBody>
      <dsp:txXfrm>
        <a:off x="0" y="0"/>
        <a:ext cx="8572560" cy="1216800"/>
      </dsp:txXfrm>
    </dsp:sp>
    <dsp:sp modelId="{61214DA2-3D77-454E-8487-8BF800C3A9C3}">
      <dsp:nvSpPr>
        <dsp:cNvPr id="0" name=""/>
        <dsp:cNvSpPr/>
      </dsp:nvSpPr>
      <dsp:spPr>
        <a:xfrm>
          <a:off x="0" y="1559100"/>
          <a:ext cx="8572560" cy="3834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9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террор, используемый политической властью посредством массовых политических репрессий для уменьшения размеров оппозиции путём устрашения противников центральной власти </a:t>
          </a:r>
          <a:endParaRPr lang="ru-RU" sz="4000" kern="1200" dirty="0"/>
        </a:p>
      </dsp:txBody>
      <dsp:txXfrm>
        <a:off x="0" y="1559100"/>
        <a:ext cx="8572560" cy="383467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0" y="222457"/>
          <a:ext cx="8572560" cy="1227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Эпоха террора 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(Французская революция)</a:t>
          </a:r>
          <a:endParaRPr lang="ru-RU" sz="4000" kern="1200" dirty="0"/>
        </a:p>
      </dsp:txBody>
      <dsp:txXfrm>
        <a:off x="0" y="222457"/>
        <a:ext cx="8572560" cy="122776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2E37CB-6AF2-43A3-9650-7A3BA4C52805}">
      <dsp:nvSpPr>
        <dsp:cNvPr id="0" name=""/>
        <dsp:cNvSpPr/>
      </dsp:nvSpPr>
      <dsp:spPr>
        <a:xfrm>
          <a:off x="0" y="222457"/>
          <a:ext cx="8572560" cy="1227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Красный террор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(1917 -1923)</a:t>
          </a:r>
          <a:endParaRPr lang="ru-RU" sz="4000" kern="1200" dirty="0"/>
        </a:p>
      </dsp:txBody>
      <dsp:txXfrm>
        <a:off x="0" y="222457"/>
        <a:ext cx="8572560" cy="122776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D70EA-AC3F-47F3-9906-E737D23663E9}">
      <dsp:nvSpPr>
        <dsp:cNvPr id="0" name=""/>
        <dsp:cNvSpPr/>
      </dsp:nvSpPr>
      <dsp:spPr>
        <a:xfrm>
          <a:off x="0" y="0"/>
          <a:ext cx="8358246" cy="952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latin typeface="+mj-lt"/>
            </a:rPr>
            <a:t>Террористическая деятельность</a:t>
          </a:r>
          <a:endParaRPr lang="ru-RU" sz="4000" b="0" kern="1200" dirty="0">
            <a:latin typeface="+mj-lt"/>
          </a:endParaRPr>
        </a:p>
      </dsp:txBody>
      <dsp:txXfrm>
        <a:off x="0" y="0"/>
        <a:ext cx="8358246" cy="952730"/>
      </dsp:txXfrm>
    </dsp:sp>
    <dsp:sp modelId="{D312C7D7-2642-4F5F-828B-7F5FEDFFF9F7}">
      <dsp:nvSpPr>
        <dsp:cNvPr id="0" name=""/>
        <dsp:cNvSpPr/>
      </dsp:nvSpPr>
      <dsp:spPr>
        <a:xfrm>
          <a:off x="0" y="1054861"/>
          <a:ext cx="8358246" cy="48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организация, планирование, подготовка, финансирование и реализация террористического акта;</a:t>
          </a:r>
          <a:endParaRPr lang="ru-RU" sz="2200" b="1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подстрекательство к террористическому акту;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организация незаконного вооруженного формирования, преступного сообщества (преступной организации), организованной группы для реализации террористического акта, а равно участие в такой структуре;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 вербовка, вооружение, обучение и использование террористов;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информационное или иное пособничество в планировании, подготовке или реализации террористического акта;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пропаганда идей терроризма, распространение материалов или информации, призывающих к осуществлению террористической деятельности либо обосновывающих или оправдывающих необходимость осуществления такой деятельности;</a:t>
          </a:r>
          <a:endParaRPr lang="ru-RU" sz="2200" kern="1200" dirty="0"/>
        </a:p>
      </dsp:txBody>
      <dsp:txXfrm>
        <a:off x="0" y="1054861"/>
        <a:ext cx="8358246" cy="484380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257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Указ Президента РФ от 14 июня 2012 г. N 851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"О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государства"</a:t>
          </a:r>
        </a:p>
      </dsp:txBody>
      <dsp:txXfrm>
        <a:off x="0" y="0"/>
        <a:ext cx="7715304" cy="2574000"/>
      </dsp:txXfrm>
    </dsp:sp>
    <dsp:sp modelId="{7C22866A-2177-471F-BD8D-2CF28E1BBD1B}">
      <dsp:nvSpPr>
        <dsp:cNvPr id="0" name=""/>
        <dsp:cNvSpPr/>
      </dsp:nvSpPr>
      <dsp:spPr>
        <a:xfrm>
          <a:off x="0" y="2863729"/>
          <a:ext cx="7715304" cy="320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+mj-lt"/>
            </a:rPr>
            <a:t>повышенный ("синий") - при наличии требующей подтверждения информации о реальной возможности совершения террористического акта;</a:t>
          </a:r>
          <a:endParaRPr lang="ru-RU" sz="2000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+mj-lt"/>
            </a:rPr>
            <a:t>высокий ("желтый") - при наличии подтвержденной информации о реальной возможности совершения террористического акта;</a:t>
          </a:r>
          <a:endParaRPr lang="ru-RU" sz="2000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+mj-lt"/>
            </a:rPr>
            <a:t>критический ("красный") - при наличии информации о совершенном террористическом акте либо о совершении действий, создающих непосредственную угрозу террористического акта.</a:t>
          </a:r>
          <a:endParaRPr lang="ru-RU" sz="20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400" kern="1200" dirty="0">
            <a:latin typeface="+mj-lt"/>
          </a:endParaRPr>
        </a:p>
      </dsp:txBody>
      <dsp:txXfrm>
        <a:off x="0" y="2863729"/>
        <a:ext cx="7715304" cy="320850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0D2FC3-6DDF-4517-AB3B-26A7927CC05A}">
      <dsp:nvSpPr>
        <dsp:cNvPr id="0" name=""/>
        <dsp:cNvSpPr/>
      </dsp:nvSpPr>
      <dsp:spPr>
        <a:xfrm>
          <a:off x="0" y="0"/>
          <a:ext cx="7715304" cy="791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/>
            <a:t>Террористический акт</a:t>
          </a:r>
          <a:endParaRPr lang="ru-RU" sz="3400" b="1" kern="1200" dirty="0" smtClean="0"/>
        </a:p>
      </dsp:txBody>
      <dsp:txXfrm>
        <a:off x="0" y="0"/>
        <a:ext cx="7715304" cy="791297"/>
      </dsp:txXfrm>
    </dsp:sp>
    <dsp:sp modelId="{7C22866A-2177-471F-BD8D-2CF28E1BBD1B}">
      <dsp:nvSpPr>
        <dsp:cNvPr id="0" name=""/>
        <dsp:cNvSpPr/>
      </dsp:nvSpPr>
      <dsp:spPr>
        <a:xfrm>
          <a:off x="0" y="771294"/>
          <a:ext cx="7715304" cy="5274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96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latin typeface="+mj-lt"/>
            </a:rPr>
            <a:t>совершение взрыва, поджога или иных действий, устрашающих население и создающих опасность гибели человека, причинения значительного имущественного ущерба либо наступления иных тяжких последствий, в целях дестабилизации деятельности органов власти или международных организаций либо воздействия на принятие ими решений, а также угроза совершения указанных действий в тех же целях</a:t>
          </a:r>
          <a:endParaRPr lang="ru-RU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400" kern="1200" dirty="0">
            <a:latin typeface="+mj-lt"/>
          </a:endParaRPr>
        </a:p>
      </dsp:txBody>
      <dsp:txXfrm>
        <a:off x="0" y="771294"/>
        <a:ext cx="7715304" cy="5274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A1F50-5803-4250-A0C1-E6833CA7A147}" type="datetimeFigureOut">
              <a:rPr lang="ru-RU" smtClean="0"/>
              <a:pPr/>
              <a:t>16.12.2015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8918E-BBDF-462C-9297-8413EF6CA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85A9B-65AE-46B4-B502-936D74850105}" type="slidenum">
              <a:rPr lang="ru-RU"/>
              <a:pPr/>
              <a:t>11</a:t>
            </a:fld>
            <a:endParaRPr lang="ru-RU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3144"/>
            <a:ext cx="5028986" cy="4115019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356CF5-EDD1-4DFD-8F29-AA5075ACD093}" type="slidenum">
              <a:rPr lang="ru-RU"/>
              <a:pPr/>
              <a:t>15</a:t>
            </a:fld>
            <a:endParaRPr lang="ru-R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3144"/>
            <a:ext cx="5028986" cy="4115019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10D35-861C-4ED3-86E4-F1CB2667C56C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64AC-A2BF-4E42-AE33-90041348C065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7465A-8D4D-43E2-8802-D5C50F0E1B34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A0CD-6FF4-4202-98E7-B05D0C404374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201D-F0B4-4722-B3FD-3C3C8CE501D8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705-C5A0-4702-B260-E8CF2DE00AD9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6ECE-6FC8-4622-BB65-9C5227412D0D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48B0-33DB-460D-8665-CB6598706A52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3043-E1CA-4502-A700-799F27AA464B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1DBA-C4D7-4DCD-BA12-245E54B89BBE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C5F6-2B07-4154-B236-DE9EDF0B6C94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A16224-A2A1-415E-94B4-1A5A9591D449}" type="datetime1">
              <a:rPr lang="ru-RU" smtClean="0"/>
              <a:pPr/>
              <a:t>16.12.2015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31D0BE-B88C-45F3-9D4F-E5A4F022A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8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229600" cy="3057532"/>
          </a:xfrm>
        </p:spPr>
        <p:txBody>
          <a:bodyPr>
            <a:normAutofit/>
          </a:bodyPr>
          <a:lstStyle/>
          <a:p>
            <a:r>
              <a:rPr lang="ru-RU" sz="9600" dirty="0" smtClean="0">
                <a:effectLst/>
              </a:rPr>
              <a:t>ТЕРРОРИЗМ</a:t>
            </a:r>
            <a:endParaRPr lang="ru-RU" sz="9600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2137" y="3643314"/>
            <a:ext cx="78542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Федеральный закон от 06.03.2006 № 35-ФЗ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(ред. от 31.12.2014)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«О противодействии терроризму»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0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1484784"/>
            <a:ext cx="7203949" cy="425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5949280"/>
            <a:ext cx="8522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 5 сентября 1793 по 27 июля 1794 года (9 термидора II года)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373216"/>
            <a:ext cx="3501833" cy="105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64088" cy="686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96136" y="476672"/>
            <a:ext cx="3096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Максимилиан Робеспьер</a:t>
            </a:r>
            <a:endParaRPr lang="ru-RU" sz="28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1628800"/>
            <a:ext cx="30963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>
                <a:latin typeface="+mj-lt"/>
              </a:rPr>
              <a:t>Maximilien François Marie Isidore de Robespierre</a:t>
            </a:r>
            <a:endParaRPr lang="ru-RU" sz="2800" i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364502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6 мая 1758 - 28 июля 1794</a:t>
            </a:r>
            <a:endParaRPr lang="ru-RU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0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8370" name="Picture 2" descr="http://ic.pics.livejournal.com/ingwar_lj/11031373/843462/843462_origina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1484784"/>
            <a:ext cx="7620000" cy="458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0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0418" name="Picture 2" descr="http://telegrafua.com/photos/bank_10111_723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1268760"/>
            <a:ext cx="6048672" cy="5201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0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42" name="Picture 2" descr="202750456.jpg (360×203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1340768"/>
            <a:ext cx="7901438" cy="4455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0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2466" name="Picture 2" descr="https://upload.wikimedia.org/wikipedia/commons/thumb/4/4d/%D0%91%D1%83%D1%82%D0%BE%D0%B2%D1%81%D0%BA%D0%B8%D0%B9_%D0%BF%D0%BE%D0%BB%D0%B8%D0%B3%D0%BE%D0%BD._%D0%A1%D1%80%D0%B5%D0%B4%D0%BD%D1%8F%D1%8F_%D1%87%D0%B0%D1%81%D1%82%D1%8C_%D0%BE%D1%81%D0%BD%D0%BE%D0%B2%D0%BD%D0%BE%D0%B9_%D0%B2%D1%8B%D0%B2%D0%B5%D1%81%D0%BA%D0%B8._%D0%91%D1%83%D1%82%D0%BE%D0%B2%D1%81%D0%BA%D0%B8%D0%B9_%D0%BF%D0%BE%D0%BB%D0%B8%D0%B3%D0%BE%D0%BD-2.jpg/300px-%D0%91%D1%83%D1%82%D0%BE%D0%B2%D1%81%D0%BA%D0%B8%D0%B9_%D0%BF%D0%BE%D0%BB%D0%B8%D0%B3%D0%BE%D0%BD._%D0%A1%D1%80%D0%B5%D0%B4%D0%BD%D1%8F%D1%8F_%D1%87%D0%B0%D1%81%D1%82%D1%8C_%D0%BE%D1%81%D0%BD%D0%BE%D0%B2%D0%BD%D0%BE%D0%B9_%D0%B2%D1%8B%D0%B2%D0%B5%D1%81%D0%BA%D0%B8._%D0%91%D1%83%D1%82%D0%BE%D0%B2%D1%81%D0%BA%D0%B8%D0%B9_%D0%BF%D0%BE%D0%BB%D0%B8%D0%B3%D0%BE%D0%BD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268760"/>
            <a:ext cx="8180786" cy="46085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587727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Плакат с фотографиями жертв Большого террора, расстрелянных на </a:t>
            </a:r>
            <a:r>
              <a:rPr lang="ru-RU" b="1" dirty="0" err="1" smtClean="0">
                <a:latin typeface="+mj-lt"/>
              </a:rPr>
              <a:t>Бутовском</a:t>
            </a:r>
            <a:r>
              <a:rPr lang="ru-RU" b="1" dirty="0" smtClean="0">
                <a:latin typeface="+mj-lt"/>
              </a:rPr>
              <a:t> полигоне около Москвы. </a:t>
            </a:r>
            <a:endParaRPr lang="ru-RU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15B32-4A5A-4D92-A8E0-DEE7B1D2C8D2}" type="slidenum">
              <a:rPr lang="ru-RU"/>
              <a:pPr/>
              <a:t>11</a:t>
            </a:fld>
            <a:endParaRPr lang="ru-RU"/>
          </a:p>
        </p:txBody>
      </p:sp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2000250" y="190500"/>
            <a:ext cx="5334000" cy="838200"/>
          </a:xfrm>
          <a:prstGeom prst="ribbon">
            <a:avLst>
              <a:gd name="adj1" fmla="val 12500"/>
              <a:gd name="adj2" fmla="val 50000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5410200" cy="609600"/>
          </a:xfrm>
        </p:spPr>
        <p:txBody>
          <a:bodyPr/>
          <a:lstStyle/>
          <a:p>
            <a:r>
              <a:rPr lang="ru-RU" sz="2800"/>
              <a:t>Цели террора</a:t>
            </a:r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304800" y="1752600"/>
            <a:ext cx="30480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5486400" y="1752600"/>
            <a:ext cx="33528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Морально-психологическое</a:t>
            </a:r>
          </a:p>
          <a:p>
            <a:pPr algn="ctr" eaLnBrk="0" hangingPunct="0"/>
            <a:r>
              <a:rPr lang="ru-RU" sz="2000" b="1">
                <a:latin typeface="Times New Roman" pitchFamily="18" charset="0"/>
              </a:rPr>
              <a:t>воздействие на население</a:t>
            </a: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304800" y="2819400"/>
            <a:ext cx="30480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Провокация войны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5562600" y="2819400"/>
            <a:ext cx="32766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Устранение соперника</a:t>
            </a: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304800" y="3733800"/>
            <a:ext cx="30480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Нанесение </a:t>
            </a:r>
          </a:p>
          <a:p>
            <a:pPr algn="ctr" eaLnBrk="0" hangingPunct="0"/>
            <a:r>
              <a:rPr lang="ru-RU" sz="2000" b="1">
                <a:latin typeface="Times New Roman" pitchFamily="18" charset="0"/>
              </a:rPr>
              <a:t>экономического ущерба </a:t>
            </a:r>
          </a:p>
        </p:txBody>
      </p:sp>
      <p:sp>
        <p:nvSpPr>
          <p:cNvPr id="28681" name="AutoShape 9"/>
          <p:cNvSpPr>
            <a:spLocks noChangeArrowheads="1"/>
          </p:cNvSpPr>
          <p:nvPr/>
        </p:nvSpPr>
        <p:spPr bwMode="auto">
          <a:xfrm>
            <a:off x="5562600" y="3733800"/>
            <a:ext cx="32766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Месть за какую-то </a:t>
            </a:r>
          </a:p>
          <a:p>
            <a:pPr algn="ctr" eaLnBrk="0" hangingPunct="0"/>
            <a:r>
              <a:rPr lang="ru-RU" sz="2000" b="1">
                <a:latin typeface="Times New Roman" pitchFamily="18" charset="0"/>
              </a:rPr>
              <a:t>деятельность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04800" y="1752600"/>
            <a:ext cx="304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2000" b="1">
                <a:latin typeface="Times New Roman" pitchFamily="18" charset="0"/>
              </a:rPr>
              <a:t>Воздействие на органы государственной власти</a:t>
            </a:r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1066800" y="4800600"/>
            <a:ext cx="27432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Вымогательство </a:t>
            </a:r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5334000" y="4800600"/>
            <a:ext cx="29718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Другие цели</a:t>
            </a:r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>
            <a:off x="3200400" y="5791200"/>
            <a:ext cx="2743200" cy="685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sz="2000" b="1">
                <a:latin typeface="Times New Roman" pitchFamily="18" charset="0"/>
              </a:rPr>
              <a:t>Криминализация </a:t>
            </a:r>
          </a:p>
          <a:p>
            <a:pPr algn="ctr" eaLnBrk="0" hangingPunct="0"/>
            <a:r>
              <a:rPr lang="ru-RU" sz="2000" b="1">
                <a:latin typeface="Times New Roman" pitchFamily="18" charset="0"/>
              </a:rPr>
              <a:t>общества</a:t>
            </a:r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>
            <a:off x="4076700" y="1047750"/>
            <a:ext cx="990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3352800" y="1524000"/>
            <a:ext cx="1295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572000" y="1524000"/>
            <a:ext cx="914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>
            <a:off x="3348038" y="1557338"/>
            <a:ext cx="121920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572000" y="1524000"/>
            <a:ext cx="99060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 flipH="1">
            <a:off x="3352800" y="1524000"/>
            <a:ext cx="1219200" cy="2743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572000" y="1600200"/>
            <a:ext cx="9906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4572000" y="1600200"/>
            <a:ext cx="0" cy="419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 flipH="1">
            <a:off x="3810000" y="4267200"/>
            <a:ext cx="762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4572000" y="4267200"/>
            <a:ext cx="762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/>
      <p:bldP spid="28676" grpId="0" animBg="1"/>
      <p:bldP spid="28677" grpId="0" animBg="1"/>
      <p:bldP spid="28678" grpId="0" animBg="1"/>
      <p:bldP spid="28679" grpId="0" animBg="1"/>
      <p:bldP spid="28680" grpId="0" animBg="1"/>
      <p:bldP spid="28681" grpId="0" animBg="1"/>
      <p:bldP spid="28682" grpId="0"/>
      <p:bldP spid="28683" grpId="0" animBg="1"/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8690" grpId="0" animBg="1"/>
      <p:bldP spid="28691" grpId="0" animBg="1"/>
      <p:bldP spid="28692" grpId="0" animBg="1"/>
      <p:bldP spid="28693" grpId="0" animBg="1"/>
      <p:bldP spid="28694" grpId="0" animBg="1"/>
      <p:bldP spid="2869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285728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13</a:t>
            </a:fld>
            <a:endParaRPr lang="ru-RU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755576" y="548680"/>
            <a:ext cx="7714282" cy="4753091"/>
            <a:chOff x="1888" y="2944"/>
            <a:chExt cx="7133" cy="3621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888" y="4360"/>
              <a:ext cx="264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Терроризм</a:t>
              </a: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5541" y="2944"/>
              <a:ext cx="3480" cy="8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latin typeface="+mj-lt"/>
                </a:rPr>
                <a:t>По характеру субъекта террористической деятельности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5541" y="390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latin typeface="+mj-lt"/>
                </a:rPr>
                <a:t>По методам воздействия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5541" y="4864"/>
              <a:ext cx="3360" cy="7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latin typeface="+mj-lt"/>
                </a:rPr>
                <a:t>По характеру влияния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5520" y="5824"/>
              <a:ext cx="3360" cy="7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 smtClean="0">
                  <a:latin typeface="+mj-lt"/>
                </a:rPr>
                <a:t>По целенаправленности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4941" y="3304"/>
              <a:ext cx="9" cy="30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4941" y="3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 flipV="1">
              <a:off x="4551" y="4754"/>
              <a:ext cx="3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baseline="-25000" dirty="0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4941" y="426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4941" y="522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4941" y="6304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827584" y="404664"/>
          <a:ext cx="813690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E041A-E914-485E-A97B-910C2A61B84A}" type="slidenum">
              <a:rPr lang="ru-RU"/>
              <a:pPr/>
              <a:t>15</a:t>
            </a:fld>
            <a:endParaRPr lang="ru-RU"/>
          </a:p>
        </p:txBody>
      </p:sp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3048000" y="2057400"/>
            <a:ext cx="3048000" cy="2362200"/>
          </a:xfrm>
          <a:prstGeom prst="pentagon">
            <a:avLst/>
          </a:prstGeom>
          <a:solidFill>
            <a:srgbClr val="FFD5D5"/>
          </a:solidFill>
          <a:ln w="38100">
            <a:noFill/>
            <a:miter lim="800000"/>
            <a:headEnd/>
            <a:tailEnd/>
          </a:ln>
          <a:effectLst>
            <a:prstShdw prst="shdw17" dist="56796" dir="3806097">
              <a:srgbClr val="FFD5D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ru-RU" sz="2200" b="1"/>
              <a:t>ПРИЕМЫ </a:t>
            </a:r>
          </a:p>
          <a:p>
            <a:pPr algn="ctr" eaLnBrk="0" hangingPunct="0"/>
            <a:r>
              <a:rPr lang="ru-RU" b="1"/>
              <a:t>И </a:t>
            </a:r>
          </a:p>
          <a:p>
            <a:pPr algn="ctr" eaLnBrk="0" hangingPunct="0"/>
            <a:r>
              <a:rPr lang="ru-RU" sz="2200" b="1"/>
              <a:t>МЕТОДЫ</a:t>
            </a:r>
          </a:p>
          <a:p>
            <a:pPr algn="ctr" eaLnBrk="0" hangingPunct="0"/>
            <a:r>
              <a:rPr lang="ru-RU" sz="2200" b="1"/>
              <a:t>ТЕРАКТОВ</a:t>
            </a:r>
          </a:p>
          <a:p>
            <a:pPr algn="ctr" eaLnBrk="0" hangingPunct="0"/>
            <a:endParaRPr lang="ru-RU" sz="2200" b="1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81000" y="457200"/>
            <a:ext cx="1752600" cy="9350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Захват транспортных средств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438400" y="457200"/>
            <a:ext cx="1905000" cy="9350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Взрывы зданий и сооружений</a:t>
            </a:r>
          </a:p>
          <a:p>
            <a:pPr algn="ctr" eaLnBrk="0" hangingPunct="0">
              <a:spcBef>
                <a:spcPct val="50000"/>
              </a:spcBef>
            </a:pPr>
            <a:endParaRPr lang="ru-RU" sz="1200" b="1">
              <a:latin typeface="Times New Roman" pitchFamily="18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648200" y="457200"/>
            <a:ext cx="2057400" cy="9350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Взрывы в местах скопления людей </a:t>
            </a:r>
          </a:p>
          <a:p>
            <a:pPr algn="ctr" eaLnBrk="0" hangingPunct="0">
              <a:spcBef>
                <a:spcPct val="50000"/>
              </a:spcBef>
            </a:pPr>
            <a:endParaRPr lang="ru-RU" sz="1200" b="1">
              <a:latin typeface="Times New Roman" pitchFamily="18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010400" y="457200"/>
            <a:ext cx="1752600" cy="9350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Похищение людей </a:t>
            </a:r>
          </a:p>
          <a:p>
            <a:pPr algn="ctr" eaLnBrk="0" hangingPunct="0">
              <a:spcBef>
                <a:spcPct val="50000"/>
              </a:spcBef>
            </a:pPr>
            <a:endParaRPr lang="ru-RU" sz="1200" b="1">
              <a:latin typeface="Times New Roman" pitchFamily="18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81000" y="2036763"/>
            <a:ext cx="1752600" cy="1012825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Взятие в заложники</a:t>
            </a:r>
          </a:p>
          <a:p>
            <a:pPr algn="ctr" eaLnBrk="0" hangingPunct="0">
              <a:spcBef>
                <a:spcPct val="50000"/>
              </a:spcBef>
            </a:pPr>
            <a:endParaRPr lang="ru-RU" sz="800" b="1">
              <a:latin typeface="Times New Roman" pitchFamily="18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81000" y="3636963"/>
            <a:ext cx="1752600" cy="96520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8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Убийства </a:t>
            </a:r>
          </a:p>
          <a:p>
            <a:pPr algn="ctr" eaLnBrk="0" hangingPunct="0">
              <a:spcBef>
                <a:spcPct val="50000"/>
              </a:spcBef>
            </a:pPr>
            <a:endParaRPr lang="ru-RU" sz="1400" b="1">
              <a:latin typeface="Times New Roman" pitchFamily="18" charset="0"/>
            </a:endParaRP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81000" y="5257800"/>
            <a:ext cx="1752600" cy="8969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Нападения </a:t>
            </a:r>
          </a:p>
          <a:p>
            <a:pPr algn="ctr" eaLnBrk="0" hangingPunct="0">
              <a:spcBef>
                <a:spcPct val="50000"/>
              </a:spcBef>
            </a:pPr>
            <a:endParaRPr lang="ru-RU" sz="1500" b="1">
              <a:latin typeface="Times New Roman" pitchFamily="18" charset="0"/>
            </a:endParaRP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010400" y="5257800"/>
            <a:ext cx="1752600" cy="898525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Другие приемы </a:t>
            </a: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sz="100" b="1">
                <a:latin typeface="Times New Roman" pitchFamily="18" charset="0"/>
              </a:rPr>
              <a:t>2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7010400" y="3636963"/>
            <a:ext cx="1752600" cy="96520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8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Угрозы</a:t>
            </a:r>
          </a:p>
          <a:p>
            <a:pPr algn="ctr" eaLnBrk="0" hangingPunct="0">
              <a:spcBef>
                <a:spcPct val="50000"/>
              </a:spcBef>
            </a:pPr>
            <a:endParaRPr lang="ru-RU" sz="1400" b="1">
              <a:latin typeface="Times New Roman" pitchFamily="18" charset="0"/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7010400" y="2036763"/>
            <a:ext cx="1752600" cy="935037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Уничтожение материальных средств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514600" y="5257800"/>
            <a:ext cx="1752600" cy="8969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Отравления </a:t>
            </a:r>
          </a:p>
          <a:p>
            <a:pPr algn="ctr" eaLnBrk="0" hangingPunct="0">
              <a:spcBef>
                <a:spcPct val="50000"/>
              </a:spcBef>
            </a:pPr>
            <a:endParaRPr lang="ru-RU" sz="1500" b="1">
              <a:latin typeface="Times New Roman" pitchFamily="18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876800" y="5257800"/>
            <a:ext cx="1752600" cy="896938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ru-RU" sz="200" b="1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Заражения </a:t>
            </a:r>
          </a:p>
          <a:p>
            <a:pPr algn="ctr" eaLnBrk="0" hangingPunct="0">
              <a:spcBef>
                <a:spcPct val="50000"/>
              </a:spcBef>
            </a:pPr>
            <a:endParaRPr lang="ru-RU" sz="1500" b="1">
              <a:latin typeface="Times New Roman" pitchFamily="18" charset="0"/>
            </a:endParaRP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5257800" y="1371600"/>
            <a:ext cx="457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V="1">
            <a:off x="5257800" y="1371600"/>
            <a:ext cx="26670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V="1">
            <a:off x="6096000" y="20574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6096000" y="29718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5791200" y="3733800"/>
            <a:ext cx="15240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 flipH="1">
            <a:off x="3352800" y="4419600"/>
            <a:ext cx="304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>
            <a:off x="5486400" y="4419600"/>
            <a:ext cx="304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2" name="Line 22"/>
          <p:cNvSpPr>
            <a:spLocks noChangeShapeType="1"/>
          </p:cNvSpPr>
          <p:nvPr/>
        </p:nvSpPr>
        <p:spPr bwMode="auto">
          <a:xfrm flipH="1" flipV="1">
            <a:off x="3429000" y="1371600"/>
            <a:ext cx="3810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H="1" flipV="1">
            <a:off x="1066800" y="1371600"/>
            <a:ext cx="26670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H="1" flipV="1">
            <a:off x="2133600" y="20574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flipH="1">
            <a:off x="2133600" y="29718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 flipH="1">
            <a:off x="1828800" y="3733800"/>
            <a:ext cx="15240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30724" grpId="0" animBg="1"/>
      <p:bldP spid="30725" grpId="0" animBg="1"/>
      <p:bldP spid="30726" grpId="0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  <p:bldP spid="30734" grpId="0" animBg="1"/>
      <p:bldP spid="30735" grpId="0" animBg="1"/>
      <p:bldP spid="30736" grpId="0" animBg="1"/>
      <p:bldP spid="30737" grpId="0" animBg="1"/>
      <p:bldP spid="30738" grpId="0" animBg="1"/>
      <p:bldP spid="30739" grpId="0" animBg="1"/>
      <p:bldP spid="30740" grpId="0" animBg="1"/>
      <p:bldP spid="30741" grpId="0" animBg="1"/>
      <p:bldP spid="30742" grpId="0" animBg="1"/>
      <p:bldP spid="30743" grpId="0" animBg="1"/>
      <p:bldP spid="30744" grpId="0" animBg="1"/>
      <p:bldP spid="30745" grpId="0" animBg="1"/>
      <p:bldP spid="307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827584" y="404664"/>
          <a:ext cx="813690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6EB1-EE86-4F71-B5B2-FC09AB527B5E}" type="slidenum">
              <a:rPr lang="ru-RU"/>
              <a:pPr/>
              <a:t>17</a:t>
            </a:fld>
            <a:endParaRPr lang="ru-RU"/>
          </a:p>
        </p:txBody>
      </p:sp>
      <p:sp>
        <p:nvSpPr>
          <p:cNvPr id="27650" name="AutoShape 2"/>
          <p:cNvSpPr>
            <a:spLocks noChangeArrowheads="1"/>
          </p:cNvSpPr>
          <p:nvPr/>
        </p:nvSpPr>
        <p:spPr bwMode="auto">
          <a:xfrm rot="438153">
            <a:off x="188913" y="-171450"/>
            <a:ext cx="8963025" cy="7034213"/>
          </a:xfrm>
          <a:prstGeom prst="irregularSeal1">
            <a:avLst/>
          </a:prstGeom>
          <a:gradFill rotWithShape="1">
            <a:gsLst>
              <a:gs pos="0">
                <a:srgbClr val="FFD5D5"/>
              </a:gs>
              <a:gs pos="100000">
                <a:srgbClr val="FFFFCC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825" y="1412875"/>
            <a:ext cx="8642350" cy="2592388"/>
            <a:chOff x="158" y="1207"/>
            <a:chExt cx="5444" cy="1633"/>
          </a:xfrm>
        </p:grpSpPr>
        <p:sp>
          <p:nvSpPr>
            <p:cNvPr id="27652" name="Text Box 4"/>
            <p:cNvSpPr txBox="1">
              <a:spLocks noChangeArrowheads="1"/>
            </p:cNvSpPr>
            <p:nvPr/>
          </p:nvSpPr>
          <p:spPr bwMode="auto">
            <a:xfrm>
              <a:off x="4558" y="2432"/>
              <a:ext cx="1044" cy="40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endParaRPr lang="ru-RU" sz="800" b="1">
                <a:latin typeface="Times New Roman" pitchFamily="18" charset="0"/>
              </a:endParaRPr>
            </a:p>
            <a:p>
              <a:pPr algn="ctr" eaLnBrk="0" hangingPunct="0"/>
              <a:r>
                <a:rPr lang="ru-RU" sz="1600" b="1">
                  <a:latin typeface="Times New Roman" pitchFamily="18" charset="0"/>
                </a:rPr>
                <a:t>УГОЛОВНЫЙ</a:t>
              </a:r>
            </a:p>
          </p:txBody>
        </p:sp>
        <p:sp>
          <p:nvSpPr>
            <p:cNvPr id="27653" name="Text Box 5"/>
            <p:cNvSpPr txBox="1">
              <a:spLocks noChangeArrowheads="1"/>
            </p:cNvSpPr>
            <p:nvPr/>
          </p:nvSpPr>
          <p:spPr bwMode="auto">
            <a:xfrm>
              <a:off x="1338" y="1207"/>
              <a:ext cx="3629" cy="539"/>
            </a:xfrm>
            <a:prstGeom prst="rect">
              <a:avLst/>
            </a:prstGeom>
            <a:solidFill>
              <a:srgbClr val="FFD5D5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ru-RU" sz="3200" b="1" dirty="0" smtClean="0">
                  <a:latin typeface="Times New Roman" pitchFamily="18" charset="0"/>
                </a:rPr>
                <a:t>По целенаправленности</a:t>
              </a:r>
              <a:endParaRPr lang="ru-RU" sz="3200" b="1" dirty="0">
                <a:latin typeface="Times New Roman" pitchFamily="18" charset="0"/>
              </a:endParaRPr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1190" y="2143"/>
              <a:ext cx="381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1190" y="2143"/>
              <a:ext cx="0" cy="2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>
              <a:off x="5005" y="2143"/>
              <a:ext cx="0" cy="2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2426" y="2160"/>
              <a:ext cx="0" cy="2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3787" y="2160"/>
              <a:ext cx="0" cy="2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158" y="2432"/>
              <a:ext cx="1594" cy="40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endParaRPr lang="ru-RU" sz="800" b="1">
                <a:latin typeface="Times New Roman" pitchFamily="18" charset="0"/>
              </a:endParaRPr>
            </a:p>
            <a:p>
              <a:pPr algn="ctr" eaLnBrk="0" hangingPunct="0"/>
              <a:r>
                <a:rPr lang="ru-RU" sz="1600" b="1">
                  <a:latin typeface="Times New Roman" pitchFamily="18" charset="0"/>
                </a:rPr>
                <a:t>ПОЛИТИЧЕСКИЙ</a:t>
              </a:r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1882" y="2432"/>
              <a:ext cx="1132" cy="40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endParaRPr lang="ru-RU" sz="800" b="1" dirty="0">
                <a:latin typeface="Times New Roman" pitchFamily="18" charset="0"/>
              </a:endParaRPr>
            </a:p>
            <a:p>
              <a:pPr algn="ctr" eaLnBrk="0" hangingPunct="0"/>
              <a:r>
                <a:rPr lang="ru-RU" sz="1600" b="1" dirty="0">
                  <a:latin typeface="Times New Roman" pitchFamily="18" charset="0"/>
                </a:rPr>
                <a:t>ЭТНИЧЕСКИЙ</a:t>
              </a:r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3152" y="2432"/>
              <a:ext cx="1267" cy="40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endParaRPr lang="ru-RU" sz="800" b="1">
                <a:latin typeface="Times New Roman" pitchFamily="18" charset="0"/>
              </a:endParaRPr>
            </a:p>
            <a:p>
              <a:pPr algn="ctr" eaLnBrk="0" hangingPunct="0"/>
              <a:r>
                <a:rPr lang="ru-RU" sz="1600" b="1">
                  <a:latin typeface="Times New Roman" pitchFamily="18" charset="0"/>
                </a:rPr>
                <a:t>РЕЛИГИОЗНЫЙ</a:t>
              </a:r>
            </a:p>
          </p:txBody>
        </p:sp>
        <p:sp>
          <p:nvSpPr>
            <p:cNvPr id="27662" name="Line 14"/>
            <p:cNvSpPr>
              <a:spLocks noChangeShapeType="1"/>
            </p:cNvSpPr>
            <p:nvPr/>
          </p:nvSpPr>
          <p:spPr bwMode="auto">
            <a:xfrm>
              <a:off x="2971" y="1752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23850" y="4508500"/>
            <a:ext cx="8569325" cy="1800225"/>
            <a:chOff x="204" y="2840"/>
            <a:chExt cx="5398" cy="1134"/>
          </a:xfrm>
        </p:grpSpPr>
        <p:pic>
          <p:nvPicPr>
            <p:cNvPr id="27664" name="Picture 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840"/>
              <a:ext cx="1497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5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37" y="2840"/>
              <a:ext cx="1134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6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58" y="2840"/>
              <a:ext cx="1044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7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98" y="2840"/>
              <a:ext cx="1224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14290"/>
          <a:ext cx="8358246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DDC0-A146-4479-9E76-0AA97F02BD4D}" type="slidenum">
              <a:rPr lang="ru-RU"/>
              <a:pPr/>
              <a:t>20</a:t>
            </a:fld>
            <a:endParaRPr lang="ru-RU"/>
          </a:p>
        </p:txBody>
      </p:sp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0" y="836613"/>
            <a:ext cx="9144000" cy="5761037"/>
          </a:xfrm>
          <a:prstGeom prst="doubleWave">
            <a:avLst>
              <a:gd name="adj1" fmla="val 3296"/>
              <a:gd name="adj2" fmla="val -120"/>
            </a:avLst>
          </a:prstGeom>
          <a:gradFill rotWithShape="1">
            <a:gsLst>
              <a:gs pos="0">
                <a:srgbClr val="FDD8C1"/>
              </a:gs>
              <a:gs pos="50000">
                <a:srgbClr val="CCFFFF"/>
              </a:gs>
              <a:gs pos="100000">
                <a:srgbClr val="FDD8C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  <a:solidFill>
            <a:srgbClr val="FFD5D5"/>
          </a:solidFill>
        </p:spPr>
        <p:txBody>
          <a:bodyPr/>
          <a:lstStyle/>
          <a:p>
            <a:r>
              <a:rPr lang="ru-RU" sz="3600" b="1">
                <a:solidFill>
                  <a:srgbClr val="800000"/>
                </a:solidFill>
              </a:rPr>
              <a:t>Принципы борьбы с терроризмом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908050"/>
            <a:ext cx="8820150" cy="525621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Законность;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приоритет мер предупреждения терроризма;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неотвратимость наказания за осуществление террористической деятельности;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сочетание гласных и негласных методов борьбы с терроризмом;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комплексное использование профилактических правовых, политических, социально-экономических, пропагандистских мер;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приоритет защиты прав лиц, подвергшихся опасности в результате террористической акции;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минимальные уступки террористу;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единоначалие в руководстве привлекаемыми силами и средствами при проведении контртеррористических операций;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Ø"/>
            </a:pPr>
            <a:r>
              <a:rPr lang="ru-RU" sz="2000" b="1"/>
              <a:t>минимальная огласка технических приемов и тактики проведения контртеррористических операций, а также состава участников указанных операций.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animBg="1"/>
      <p:bldP spid="3584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D0BE-B88C-45F3-9D4F-E5A4F022A535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00100" y="428604"/>
          <a:ext cx="771530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91abd1c26153066b3a8a9cf7c4311e2553288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2433</TotalTime>
  <Words>587</Words>
  <Application>Microsoft Office PowerPoint</Application>
  <PresentationFormat>Экран (4:3)</PresentationFormat>
  <Paragraphs>135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ТЕРРОРИЗМ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Цели террора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Принципы борьбы с терроризмом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управления охраной труда</dc:title>
  <dc:creator>Admin</dc:creator>
  <cp:lastModifiedBy>User</cp:lastModifiedBy>
  <cp:revision>94</cp:revision>
  <dcterms:created xsi:type="dcterms:W3CDTF">2010-10-18T03:30:05Z</dcterms:created>
  <dcterms:modified xsi:type="dcterms:W3CDTF">2015-12-16T02:24:02Z</dcterms:modified>
</cp:coreProperties>
</file>