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313" r:id="rId5"/>
    <p:sldId id="314" r:id="rId6"/>
    <p:sldId id="264" r:id="rId7"/>
    <p:sldId id="284" r:id="rId8"/>
    <p:sldId id="265" r:id="rId9"/>
    <p:sldId id="286" r:id="rId10"/>
    <p:sldId id="282" r:id="rId11"/>
    <p:sldId id="288" r:id="rId12"/>
    <p:sldId id="289" r:id="rId13"/>
    <p:sldId id="290" r:id="rId14"/>
    <p:sldId id="300" r:id="rId15"/>
    <p:sldId id="292" r:id="rId16"/>
    <p:sldId id="294" r:id="rId17"/>
    <p:sldId id="295" r:id="rId18"/>
    <p:sldId id="296" r:id="rId19"/>
    <p:sldId id="297" r:id="rId20"/>
    <p:sldId id="31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67" autoAdjust="0"/>
    <p:restoredTop sz="86443" autoAdjust="0"/>
  </p:normalViewPr>
  <p:slideViewPr>
    <p:cSldViewPr>
      <p:cViewPr varScale="1">
        <p:scale>
          <a:sx n="61" d="100"/>
          <a:sy n="61" d="100"/>
        </p:scale>
        <p:origin x="-1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1.xml"/><Relationship Id="rId3" Type="http://schemas.openxmlformats.org/officeDocument/2006/relationships/slide" Target="slides/slide4.xml"/><Relationship Id="rId21" Type="http://schemas.openxmlformats.org/officeDocument/2006/relationships/slide" Target="slides/slide24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5" Type="http://schemas.openxmlformats.org/officeDocument/2006/relationships/slide" Target="slides/slide28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20" Type="http://schemas.openxmlformats.org/officeDocument/2006/relationships/slide" Target="slides/slide2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3.xml"/><Relationship Id="rId24" Type="http://schemas.openxmlformats.org/officeDocument/2006/relationships/slide" Target="slides/slide27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23" Type="http://schemas.openxmlformats.org/officeDocument/2006/relationships/slide" Target="slides/slide26.xml"/><Relationship Id="rId10" Type="http://schemas.openxmlformats.org/officeDocument/2006/relationships/slide" Target="slides/slide12.xml"/><Relationship Id="rId19" Type="http://schemas.openxmlformats.org/officeDocument/2006/relationships/slide" Target="slides/slide22.xml"/><Relationship Id="rId4" Type="http://schemas.openxmlformats.org/officeDocument/2006/relationships/slide" Target="slides/slide5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98-1B34-41DD-9046-AC585D5619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7A2BD-D21C-436D-A918-D61CF494E8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82D98-08E3-4E70-BD79-0EC717C501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DFECFE4-C7BE-4AAF-981C-3F236E4928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7416A7-EDF6-494D-8A0B-84DB99A3A2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2274A-79D5-4E7E-BA25-FCBA977BC6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9CAD2-B8AE-43C9-92C3-3CCA4ABDE0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EA89A-644F-438B-A48E-494BB5CFD3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53262-F91B-4DBE-AC82-C3A1997BC8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7AC31-E727-45AB-A6EE-ACF66432A0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BAAB3-A395-4433-A3A0-F96376DF83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88BF-8B2B-4010-B794-1E4E555D61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E460A-683A-4827-99CC-9743A51BF0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458B7C-F4A3-4F7E-8C30-9D4CBD2B5CE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4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8600"/>
            <a:ext cx="7772400" cy="914400"/>
          </a:xfrm>
        </p:spPr>
        <p:txBody>
          <a:bodyPr/>
          <a:lstStyle/>
          <a:p>
            <a:endParaRPr lang="ru-RU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19200"/>
            <a:ext cx="8458200" cy="1219200"/>
          </a:xfrm>
        </p:spPr>
        <p:txBody>
          <a:bodyPr/>
          <a:lstStyle/>
          <a:p>
            <a:r>
              <a:rPr lang="ru-RU" altLang="ja-JP" b="1"/>
              <a:t>Регрессия в эконометрических исследованиях (продолжение).</a:t>
            </a:r>
            <a:endParaRPr lang="ru-RU" b="1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86800" cy="6172200"/>
          </a:xfrm>
        </p:spPr>
        <p:txBody>
          <a:bodyPr/>
          <a:lstStyle/>
          <a:p>
            <a:pPr algn="just"/>
            <a:r>
              <a:rPr lang="ru-RU" b="1" i="1"/>
              <a:t>Средняя ошибка аппроксимации</a:t>
            </a:r>
            <a:r>
              <a:rPr lang="ru-RU"/>
              <a:t> - </a:t>
            </a:r>
            <a:r>
              <a:rPr lang="ru-RU">
                <a:latin typeface="Times New Roman" pitchFamily="18" charset="0"/>
              </a:rPr>
              <a:t>среднее отклонение расчетных значений от фактических:</a:t>
            </a: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Допустимый предел значений - не более </a:t>
            </a: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  10%. 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62388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2438400" y="2362200"/>
          <a:ext cx="3308350" cy="1136650"/>
        </p:xfrm>
        <a:graphic>
          <a:graphicData uri="http://schemas.openxmlformats.org/presentationml/2006/ole">
            <p:oleObj spid="_x0000_s63492" name="Equation" r:id="rId3" imgW="1333440" imgH="457200" progId="Equation.DSMT4">
              <p:embed/>
            </p:oleObj>
          </a:graphicData>
        </a:graphic>
      </p:graphicFrame>
      <p:sp>
        <p:nvSpPr>
          <p:cNvPr id="634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04813"/>
            <a:ext cx="4038600" cy="5721350"/>
          </a:xfrm>
        </p:spPr>
        <p:txBody>
          <a:bodyPr/>
          <a:lstStyle/>
          <a:p>
            <a:r>
              <a:rPr lang="ru-RU" sz="2400"/>
              <a:t>Пример. </a:t>
            </a:r>
            <a:r>
              <a:rPr lang="ru-RU" sz="2400">
                <a:latin typeface="Times New Roman" pitchFamily="18" charset="0"/>
              </a:rPr>
              <a:t>Предположим по группе предприятий, выпускающих один и тот же вид продукции, рассматривается зависимость затрат на производство(</a:t>
            </a:r>
            <a:r>
              <a:rPr lang="ru-RU" sz="2400" i="1">
                <a:latin typeface="Times New Roman" pitchFamily="18" charset="0"/>
              </a:rPr>
              <a:t>у</a:t>
            </a:r>
            <a:r>
              <a:rPr lang="ru-RU" sz="2400">
                <a:latin typeface="Times New Roman" pitchFamily="18" charset="0"/>
              </a:rPr>
              <a:t>) от выпуска продукции(</a:t>
            </a:r>
            <a:r>
              <a:rPr lang="ru-RU" sz="2400" i="1">
                <a:latin typeface="Times New Roman" pitchFamily="18" charset="0"/>
              </a:rPr>
              <a:t>х</a:t>
            </a:r>
            <a:r>
              <a:rPr lang="ru-RU" sz="2400">
                <a:latin typeface="Times New Roman" pitchFamily="18" charset="0"/>
              </a:rPr>
              <a:t>) </a:t>
            </a:r>
          </a:p>
          <a:p>
            <a:endParaRPr lang="ru-RU" sz="2400">
              <a:latin typeface="Times New Roman" pitchFamily="18" charset="0"/>
            </a:endParaRPr>
          </a:p>
        </p:txBody>
      </p:sp>
      <p:graphicFrame>
        <p:nvGraphicFramePr>
          <p:cNvPr id="69635" name="Group 3"/>
          <p:cNvGraphicFramePr>
            <a:graphicFrameLocks noGrp="1"/>
          </p:cNvGraphicFramePr>
          <p:nvPr>
            <p:ph sz="half" idx="2"/>
          </p:nvPr>
        </p:nvGraphicFramePr>
        <p:xfrm>
          <a:off x="4648200" y="476250"/>
          <a:ext cx="4038600" cy="4776789"/>
        </p:xfrm>
        <a:graphic>
          <a:graphicData uri="http://schemas.openxmlformats.org/drawingml/2006/table">
            <a:tbl>
              <a:tblPr/>
              <a:tblGrid>
                <a:gridCol w="1836738"/>
                <a:gridCol w="2201862"/>
              </a:tblGrid>
              <a:tr h="1223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 продукции, тыс. ед.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(х)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Затраты на производство, млн руб.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(у)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2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4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3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5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170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3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  <a:endParaRPr kumimoji="0" lang="ru-RU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4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150</a:t>
                      </a:r>
                      <a:endParaRPr kumimoji="0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64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altLang="ja-JP" sz="2800">
                <a:latin typeface="Times New Roman" pitchFamily="18" charset="0"/>
              </a:rPr>
              <a:t>уравнение регрессии: </a:t>
            </a:r>
          </a:p>
          <a:p>
            <a:pPr>
              <a:buFontTx/>
              <a:buNone/>
            </a:pPr>
            <a:endParaRPr lang="ru-RU" altLang="ja-JP" sz="280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2800" i="1">
                <a:latin typeface="Times New Roman" pitchFamily="18" charset="0"/>
              </a:rPr>
              <a:t>r</a:t>
            </a:r>
            <a:r>
              <a:rPr lang="ru-RU" sz="2800" baseline="30000">
                <a:latin typeface="Times New Roman" pitchFamily="18" charset="0"/>
              </a:rPr>
              <a:t>2</a:t>
            </a:r>
            <a:r>
              <a:rPr lang="ru-RU" sz="2800">
                <a:latin typeface="Times New Roman" pitchFamily="18" charset="0"/>
              </a:rPr>
              <a:t> = 0,982 </a:t>
            </a:r>
            <a:r>
              <a:rPr lang="en-US" sz="2800">
                <a:latin typeface="Times New Roman" pitchFamily="18" charset="0"/>
              </a:rPr>
              <a:t>,  </a:t>
            </a:r>
            <a:r>
              <a:rPr lang="ru-RU" sz="2800">
                <a:latin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>
                <a:latin typeface="Times New Roman" pitchFamily="18" charset="0"/>
              </a:rPr>
              <a:t> = 0,991</a:t>
            </a:r>
            <a:endParaRPr lang="ru-RU" sz="2800">
              <a:latin typeface="Times New Roman" pitchFamily="18" charset="0"/>
            </a:endParaRPr>
          </a:p>
          <a:p>
            <a:endParaRPr lang="ru-RU" sz="2000">
              <a:latin typeface="Times New Roman" pitchFamily="18" charset="0"/>
            </a:endParaRP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937000" y="1498600"/>
          <a:ext cx="4189413" cy="754063"/>
        </p:xfrm>
        <a:graphic>
          <a:graphicData uri="http://schemas.openxmlformats.org/presentationml/2006/ole">
            <p:oleObj spid="_x0000_s70660" name="Формула" r:id="rId3" imgW="1270000" imgH="228600" progId="Equation.3">
              <p:embed/>
            </p:oleObj>
          </a:graphicData>
        </a:graphic>
      </p:graphicFrame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457200" y="3505200"/>
          <a:ext cx="4191000" cy="1008063"/>
        </p:xfrm>
        <a:graphic>
          <a:graphicData uri="http://schemas.openxmlformats.org/presentationml/2006/ole">
            <p:oleObj spid="_x0000_s70662" name="Формула" r:id="rId4" imgW="1739900" imgH="419100" progId="Equation.3">
              <p:embed/>
            </p:oleObj>
          </a:graphicData>
        </a:graphic>
      </p:graphicFrame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3067050" y="5213350"/>
          <a:ext cx="1700213" cy="565150"/>
        </p:xfrm>
        <a:graphic>
          <a:graphicData uri="http://schemas.openxmlformats.org/presentationml/2006/ole">
            <p:oleObj spid="_x0000_s70664" name="Формула" r:id="rId5" imgW="723600" imgH="241200" progId="Equation.3">
              <p:embed/>
            </p:oleObj>
          </a:graphicData>
        </a:graphic>
      </p:graphicFrame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0666" name="Object 10"/>
          <p:cNvGraphicFramePr>
            <a:graphicFrameLocks noChangeAspect="1"/>
          </p:cNvGraphicFramePr>
          <p:nvPr/>
        </p:nvGraphicFramePr>
        <p:xfrm>
          <a:off x="5348288" y="5181600"/>
          <a:ext cx="1643062" cy="563563"/>
        </p:xfrm>
        <a:graphic>
          <a:graphicData uri="http://schemas.openxmlformats.org/presentationml/2006/ole">
            <p:oleObj spid="_x0000_s70666" name="Формула" r:id="rId6" imgW="634449" imgH="215713" progId="Equation.3">
              <p:embed/>
            </p:oleObj>
          </a:graphicData>
        </a:graphic>
      </p:graphicFrame>
      <p:graphicFrame>
        <p:nvGraphicFramePr>
          <p:cNvPr id="70667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633413" y="5243513"/>
          <a:ext cx="1695450" cy="546100"/>
        </p:xfrm>
        <a:graphic>
          <a:graphicData uri="http://schemas.openxmlformats.org/presentationml/2006/ole">
            <p:oleObj spid="_x0000_s70667" name="Формула" r:id="rId7" imgW="7491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ru-RU" sz="2800">
                <a:latin typeface="Times New Roman" pitchFamily="18" charset="0"/>
              </a:rPr>
              <a:t>Доверительные интервалы</a:t>
            </a:r>
          </a:p>
          <a:p>
            <a:endParaRPr lang="ru-RU" sz="2800">
              <a:latin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</a:rPr>
              <a:t>-22,39 ≤ </a:t>
            </a:r>
            <a:r>
              <a:rPr lang="ru-RU" sz="2800" i="1">
                <a:latin typeface="Times New Roman" pitchFamily="18" charset="0"/>
              </a:rPr>
              <a:t>a</a:t>
            </a:r>
            <a:r>
              <a:rPr lang="ru-RU" sz="2800">
                <a:latin typeface="Times New Roman" pitchFamily="18" charset="0"/>
              </a:rPr>
              <a:t> ≤10,801</a:t>
            </a:r>
          </a:p>
          <a:p>
            <a:endParaRPr lang="ru-RU" sz="2800">
              <a:latin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</a:rPr>
              <a:t>31,16 ≤ </a:t>
            </a:r>
            <a:r>
              <a:rPr lang="ru-RU" sz="2800" i="1">
                <a:latin typeface="Times New Roman" pitchFamily="18" charset="0"/>
              </a:rPr>
              <a:t>b </a:t>
            </a:r>
            <a:r>
              <a:rPr lang="ru-RU" sz="2800">
                <a:latin typeface="Times New Roman" pitchFamily="18" charset="0"/>
              </a:rPr>
              <a:t>≤ 42,52.</a:t>
            </a:r>
          </a:p>
          <a:p>
            <a:endParaRPr lang="ru-RU" sz="2800">
              <a:latin typeface="Times New Roman" pitchFamily="18" charset="0"/>
            </a:endParaRPr>
          </a:p>
          <a:p>
            <a:r>
              <a:rPr lang="ru-RU" sz="2800">
                <a:latin typeface="Times New Roman" pitchFamily="18" charset="0"/>
              </a:rPr>
              <a:t>Средняя ошибка аппроксимации  А = 4,599 .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ru-RU" b="1" i="1"/>
              <a:t>коэффициент эластичности</a:t>
            </a:r>
          </a:p>
          <a:p>
            <a:pPr>
              <a:buFontTx/>
              <a:buNone/>
            </a:pPr>
            <a:r>
              <a:rPr lang="ru-RU"/>
              <a:t>   </a:t>
            </a:r>
            <a:r>
              <a:rPr lang="ru-RU">
                <a:latin typeface="Times New Roman" pitchFamily="18" charset="0"/>
              </a:rPr>
              <a:t>показывает, на сколько процентов в среднем по совокупности изменится результат </a:t>
            </a:r>
            <a:r>
              <a:rPr lang="ru-RU" b="1" i="1">
                <a:latin typeface="Times New Roman" pitchFamily="18" charset="0"/>
              </a:rPr>
              <a:t>у</a:t>
            </a:r>
            <a:r>
              <a:rPr lang="ru-RU">
                <a:latin typeface="Times New Roman" pitchFamily="18" charset="0"/>
              </a:rPr>
              <a:t> от своей средней величины при изменении фактора </a:t>
            </a:r>
            <a:r>
              <a:rPr lang="ru-RU" b="1" i="1">
                <a:latin typeface="Times New Roman" pitchFamily="18" charset="0"/>
              </a:rPr>
              <a:t>x</a:t>
            </a:r>
            <a:r>
              <a:rPr lang="ru-RU">
                <a:latin typeface="Times New Roman" pitchFamily="18" charset="0"/>
              </a:rPr>
              <a:t> на 1% от своего среднего значения:</a:t>
            </a:r>
          </a:p>
          <a:p>
            <a:endParaRPr lang="ru-RU">
              <a:latin typeface="Times New Roman" pitchFamily="18" charset="0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449580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7315200" y="228600"/>
          <a:ext cx="500063" cy="719138"/>
        </p:xfrm>
        <a:graphic>
          <a:graphicData uri="http://schemas.openxmlformats.org/presentationml/2006/ole">
            <p:oleObj spid="_x0000_s81924" r:id="rId3" imgW="152268" imgH="215713" progId="Equation.3">
              <p:embed/>
            </p:oleObj>
          </a:graphicData>
        </a:graphic>
      </p:graphicFrame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186238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3200400" y="3810000"/>
          <a:ext cx="2371725" cy="1287463"/>
        </p:xfrm>
        <a:graphic>
          <a:graphicData uri="http://schemas.openxmlformats.org/presentationml/2006/ole">
            <p:oleObj spid="_x0000_s81926" r:id="rId4" imgW="774364" imgH="418918" progId="Equation.3">
              <p:embed/>
            </p:oleObj>
          </a:graphicData>
        </a:graphic>
      </p:graphicFrame>
      <p:sp>
        <p:nvSpPr>
          <p:cNvPr id="819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>
                <a:latin typeface="Times New Roman" pitchFamily="18" charset="0"/>
              </a:rPr>
              <a:t>пример</a:t>
            </a:r>
            <a:endParaRPr lang="ru-RU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1)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2)</a:t>
            </a: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148138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1371600" y="1295400"/>
          <a:ext cx="1862138" cy="1195388"/>
        </p:xfrm>
        <a:graphic>
          <a:graphicData uri="http://schemas.openxmlformats.org/presentationml/2006/ole">
            <p:oleObj spid="_x0000_s73733" name="Equation" r:id="rId3" imgW="609480" imgH="393480" progId="Equation.DSMT4">
              <p:embed/>
            </p:oleObj>
          </a:graphicData>
        </a:graphic>
      </p:graphicFrame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440055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4019550" y="1219200"/>
          <a:ext cx="1901825" cy="1219200"/>
        </p:xfrm>
        <a:graphic>
          <a:graphicData uri="http://schemas.openxmlformats.org/presentationml/2006/ole">
            <p:oleObj spid="_x0000_s73735" name="Equation" r:id="rId4" imgW="609480" imgH="393480" progId="Equation.DSMT4">
              <p:embed/>
            </p:oleObj>
          </a:graphicData>
        </a:graphic>
      </p:graphicFrame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417195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3737" name="Object 9"/>
          <p:cNvGraphicFramePr>
            <a:graphicFrameLocks noChangeAspect="1"/>
          </p:cNvGraphicFramePr>
          <p:nvPr/>
        </p:nvGraphicFramePr>
        <p:xfrm>
          <a:off x="1162050" y="2743200"/>
          <a:ext cx="2436813" cy="1209675"/>
        </p:xfrm>
        <a:graphic>
          <a:graphicData uri="http://schemas.openxmlformats.org/presentationml/2006/ole">
            <p:oleObj spid="_x0000_s73737" name="Equation" r:id="rId5" imgW="787320" imgH="393480" progId="Equation.DSMT4">
              <p:embed/>
            </p:oleObj>
          </a:graphicData>
        </a:graphic>
      </p:graphicFrame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41862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3739" name="Object 11"/>
          <p:cNvGraphicFramePr>
            <a:graphicFrameLocks noChangeAspect="1"/>
          </p:cNvGraphicFramePr>
          <p:nvPr/>
        </p:nvGraphicFramePr>
        <p:xfrm>
          <a:off x="2001838" y="4419600"/>
          <a:ext cx="2254250" cy="906463"/>
        </p:xfrm>
        <a:graphic>
          <a:graphicData uri="http://schemas.openxmlformats.org/presentationml/2006/ole">
            <p:oleObj spid="_x0000_s73739" name="Equation" r:id="rId6" imgW="571320" imgH="228600" progId="Equation.DSMT4">
              <p:embed/>
            </p:oleObj>
          </a:graphicData>
        </a:graphic>
      </p:graphicFrame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41862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3741" name="Object 13"/>
          <p:cNvGraphicFramePr>
            <a:graphicFrameLocks noChangeAspect="1"/>
          </p:cNvGraphicFramePr>
          <p:nvPr/>
        </p:nvGraphicFramePr>
        <p:xfrm>
          <a:off x="2057400" y="5486400"/>
          <a:ext cx="1260475" cy="674688"/>
        </p:xfrm>
        <a:graphic>
          <a:graphicData uri="http://schemas.openxmlformats.org/presentationml/2006/ole">
            <p:oleObj spid="_x0000_s73741" name="Equation" r:id="rId7" imgW="380880" imgH="203040" progId="Equation.DSMT4">
              <p:embed/>
            </p:oleObj>
          </a:graphicData>
        </a:graphic>
      </p:graphicFrame>
      <p:graphicFrame>
        <p:nvGraphicFramePr>
          <p:cNvPr id="73742" name="Object 14"/>
          <p:cNvGraphicFramePr>
            <a:graphicFrameLocks noChangeAspect="1"/>
          </p:cNvGraphicFramePr>
          <p:nvPr/>
        </p:nvGraphicFramePr>
        <p:xfrm>
          <a:off x="3962400" y="5445125"/>
          <a:ext cx="1219200" cy="674688"/>
        </p:xfrm>
        <a:graphic>
          <a:graphicData uri="http://schemas.openxmlformats.org/presentationml/2006/ole">
            <p:oleObj spid="_x0000_s73742" name="Equation" r:id="rId8" imgW="3682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ru-RU" b="1" i="1"/>
              <a:t>Прогнозное значение</a:t>
            </a:r>
            <a:r>
              <a:rPr lang="ru-RU"/>
              <a:t>            определяется путем подстановки в уравнение регрессии  </a:t>
            </a:r>
          </a:p>
          <a:p>
            <a:pPr>
              <a:buFontTx/>
              <a:buNone/>
            </a:pPr>
            <a:r>
              <a:rPr lang="ru-RU"/>
              <a:t>   соответствующего (прогнозного) значения       . 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447198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5410200" y="1676400"/>
          <a:ext cx="512763" cy="609600"/>
        </p:xfrm>
        <a:graphic>
          <a:graphicData uri="http://schemas.openxmlformats.org/presentationml/2006/ole">
            <p:oleObj spid="_x0000_s75780" r:id="rId3" imgW="203112" imgH="241195" progId="Equation.3">
              <p:embed/>
            </p:oleObj>
          </a:graphicData>
        </a:graphic>
      </p:graphicFrame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41576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5105400" y="2743200"/>
          <a:ext cx="1922463" cy="555625"/>
        </p:xfrm>
        <a:graphic>
          <a:graphicData uri="http://schemas.openxmlformats.org/presentationml/2006/ole">
            <p:oleObj spid="_x0000_s75782" name="Equation" r:id="rId4" imgW="787320" imgH="228600" progId="Equation.DSMT4">
              <p:embed/>
            </p:oleObj>
          </a:graphicData>
        </a:graphic>
      </p:graphicFrame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447675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5784" name="Object 8"/>
          <p:cNvGraphicFramePr>
            <a:graphicFrameLocks noChangeAspect="1"/>
          </p:cNvGraphicFramePr>
          <p:nvPr/>
        </p:nvGraphicFramePr>
        <p:xfrm>
          <a:off x="2667000" y="3657600"/>
          <a:ext cx="609600" cy="762000"/>
        </p:xfrm>
        <a:graphic>
          <a:graphicData uri="http://schemas.openxmlformats.org/presentationml/2006/ole">
            <p:oleObj spid="_x0000_s75784" r:id="rId5" imgW="190417" imgH="241195" progId="Equation.3">
              <p:embed/>
            </p:oleObj>
          </a:graphicData>
        </a:graphic>
      </p:graphicFrame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447675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5786" name="Rectangle 10"/>
          <p:cNvSpPr>
            <a:spLocks noChangeArrowheads="1"/>
          </p:cNvSpPr>
          <p:nvPr/>
        </p:nvSpPr>
        <p:spPr bwMode="auto">
          <a:xfrm>
            <a:off x="3548063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392430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i="1">
                <a:latin typeface="Times New Roman" pitchFamily="18" charset="0"/>
              </a:rPr>
              <a:t>пример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cs typeface="Arial" charset="0"/>
              </a:rPr>
              <a:t>Выполнить</a:t>
            </a:r>
            <a:r>
              <a:rPr lang="ru-RU"/>
              <a:t>, по уравнению регрессии </a:t>
            </a:r>
            <a:r>
              <a:rPr lang="en-US" b="1" i="1">
                <a:latin typeface="Times New Roman" pitchFamily="18" charset="0"/>
              </a:rPr>
              <a:t>y=280+5,6x,</a:t>
            </a:r>
            <a:r>
              <a:rPr lang="ru-RU">
                <a:cs typeface="Arial" charset="0"/>
              </a:rPr>
              <a:t> прогноз заработной платы </a:t>
            </a:r>
            <a:r>
              <a:rPr lang="en-US" b="1" i="1">
                <a:latin typeface="Times New Roman" pitchFamily="18" charset="0"/>
                <a:cs typeface="Arial" charset="0"/>
              </a:rPr>
              <a:t>y</a:t>
            </a:r>
            <a:r>
              <a:rPr lang="ru-RU">
                <a:cs typeface="Arial" charset="0"/>
              </a:rPr>
              <a:t> при прогнозном значении среднедушевого прожиточного минимума </a:t>
            </a:r>
            <a:r>
              <a:rPr lang="en-US" b="1" i="1">
                <a:latin typeface="Times New Roman" pitchFamily="18" charset="0"/>
                <a:cs typeface="Arial" charset="0"/>
              </a:rPr>
              <a:t>x</a:t>
            </a:r>
            <a:r>
              <a:rPr lang="ru-RU" i="1">
                <a:cs typeface="Arial" charset="0"/>
              </a:rPr>
              <a:t>,</a:t>
            </a:r>
            <a:r>
              <a:rPr lang="ru-RU">
                <a:cs typeface="Arial" charset="0"/>
              </a:rPr>
              <a:t> составляющем 1</a:t>
            </a:r>
            <a:r>
              <a:rPr lang="en-US">
                <a:cs typeface="Arial" charset="0"/>
              </a:rPr>
              <a:t>2</a:t>
            </a:r>
            <a:r>
              <a:rPr lang="ru-RU">
                <a:cs typeface="Arial" charset="0"/>
              </a:rPr>
              <a:t>7% от среднего уровня</a:t>
            </a:r>
            <a:r>
              <a:rPr lang="en-US">
                <a:cs typeface="Arial" charset="0"/>
              </a:rPr>
              <a:t> (x=6700)</a:t>
            </a:r>
            <a:r>
              <a:rPr lang="ru-RU">
                <a:cs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i="1"/>
              <a:t>средняя стандартная ошибка прогноза</a:t>
            </a:r>
            <a:r>
              <a:rPr lang="ru-RU"/>
              <a:t> :</a:t>
            </a:r>
          </a:p>
          <a:p>
            <a:pPr>
              <a:buFontTx/>
              <a:buNone/>
            </a:pPr>
            <a:endParaRPr lang="ru-RU"/>
          </a:p>
          <a:p>
            <a:endParaRPr lang="ru-RU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1752600" y="3124200"/>
          <a:ext cx="4572000" cy="1541463"/>
        </p:xfrm>
        <a:graphic>
          <a:graphicData uri="http://schemas.openxmlformats.org/presentationml/2006/ole">
            <p:oleObj spid="_x0000_s77828" name="Equation" r:id="rId3" imgW="1815840" imgH="609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r>
              <a:rPr lang="ru-RU" b="1" i="1"/>
              <a:t>доверительный интервал прогноза</a:t>
            </a:r>
            <a:r>
              <a:rPr lang="ru-RU"/>
              <a:t> 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4024313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2514600" y="1679575"/>
          <a:ext cx="3076575" cy="835025"/>
        </p:xfrm>
        <a:graphic>
          <a:graphicData uri="http://schemas.openxmlformats.org/presentationml/2006/ole">
            <p:oleObj spid="_x0000_s78852" name="Формула" r:id="rId3" imgW="850680" imgH="228600" progId="Equation.3">
              <p:embed/>
            </p:oleObj>
          </a:graphicData>
        </a:graphic>
      </p:graphicFrame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4071938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2743200" y="2895600"/>
          <a:ext cx="2633663" cy="701675"/>
        </p:xfrm>
        <a:graphic>
          <a:graphicData uri="http://schemas.openxmlformats.org/presentationml/2006/ole">
            <p:oleObj spid="_x0000_s78854" r:id="rId4" imgW="1002865" imgH="266584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324600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pPr algn="ctr"/>
            <a:r>
              <a:rPr lang="ru-RU"/>
              <a:t>Для оценки статистической значимости коэффициентов регрессии и корреляции рассчитываются </a:t>
            </a:r>
          </a:p>
          <a:p>
            <a:pPr algn="ctr">
              <a:buFontTx/>
              <a:buNone/>
            </a:pPr>
            <a:r>
              <a:rPr lang="ru-RU" b="1" i="1"/>
              <a:t>t-критерий Стьюдента</a:t>
            </a:r>
            <a:r>
              <a:rPr lang="ru-RU"/>
              <a:t> </a:t>
            </a:r>
          </a:p>
          <a:p>
            <a:pPr algn="ctr">
              <a:buFontTx/>
              <a:buNone/>
            </a:pPr>
            <a:r>
              <a:rPr lang="ru-RU"/>
              <a:t>каждого из показателей и </a:t>
            </a:r>
          </a:p>
          <a:p>
            <a:pPr algn="ctr">
              <a:buFontTx/>
              <a:buNone/>
            </a:pPr>
            <a:r>
              <a:rPr lang="ru-RU" b="1"/>
              <a:t>доверительные интервалы</a:t>
            </a:r>
            <a:r>
              <a:rPr lang="ru-RU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28600" y="1712913"/>
            <a:ext cx="8458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altLang="ja-JP" sz="3200" b="1">
                <a:solidFill>
                  <a:schemeClr val="tx2"/>
                </a:solidFill>
                <a:cs typeface="Times New Roman" pitchFamily="18" charset="0"/>
              </a:rPr>
              <a:t>Нелинейная регрессия.</a:t>
            </a:r>
            <a:endParaRPr lang="ru-RU" altLang="ja-JP" sz="3200" b="1">
              <a:solidFill>
                <a:schemeClr val="tx2"/>
              </a:solidFill>
            </a:endParaRPr>
          </a:p>
          <a:p>
            <a:pPr algn="ctr"/>
            <a:r>
              <a:rPr lang="ru-RU" altLang="ja-JP" sz="3200" b="1">
                <a:solidFill>
                  <a:schemeClr val="tx2"/>
                </a:solidFill>
                <a:cs typeface="Times New Roman" pitchFamily="18" charset="0"/>
              </a:rPr>
              <a:t> Корреляция для нелинейной регрессии.</a:t>
            </a:r>
            <a:r>
              <a:rPr lang="ru-RU" altLang="ja-JP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ja-JP"/>
              <a:t>Нелинейная регрессия определяется, как в линейной регрессии, методом наименьших квадратов (МНК). </a:t>
            </a:r>
          </a:p>
          <a:p>
            <a:pPr algn="just">
              <a:buFontTx/>
              <a:buNone/>
            </a:pPr>
            <a:endParaRPr lang="ru-RU" altLang="ja-JP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altLang="ja-JP"/>
              <a:t>в параболе второй степени ,</a:t>
            </a:r>
          </a:p>
          <a:p>
            <a:pPr algn="just"/>
            <a:endParaRPr lang="ru-RU" altLang="ja-JP"/>
          </a:p>
          <a:p>
            <a:pPr>
              <a:buFontTx/>
              <a:buNone/>
            </a:pPr>
            <a:endParaRPr lang="ru-RU" altLang="ja-JP"/>
          </a:p>
          <a:p>
            <a:pPr>
              <a:buFontTx/>
              <a:buNone/>
            </a:pPr>
            <a:r>
              <a:rPr lang="ru-RU" altLang="ja-JP"/>
              <a:t>заменяя   переменные , </a:t>
            </a:r>
          </a:p>
          <a:p>
            <a:pPr>
              <a:buFontTx/>
              <a:buNone/>
            </a:pPr>
            <a:endParaRPr lang="ru-RU" altLang="ja-JP"/>
          </a:p>
          <a:p>
            <a:pPr>
              <a:buFontTx/>
              <a:buNone/>
            </a:pPr>
            <a:r>
              <a:rPr lang="ru-RU" altLang="ja-JP"/>
              <a:t>получим двухфакторное уравнение линейной регрессии:</a:t>
            </a:r>
          </a:p>
          <a:p>
            <a:endParaRPr lang="ru-RU"/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375285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609600" y="1066800"/>
          <a:ext cx="4570413" cy="814388"/>
        </p:xfrm>
        <a:graphic>
          <a:graphicData uri="http://schemas.openxmlformats.org/presentationml/2006/ole">
            <p:oleObj spid="_x0000_s86020" name="Формула" r:id="rId3" imgW="1193760" imgH="215640" progId="Equation.3">
              <p:embed/>
            </p:oleObj>
          </a:graphicData>
        </a:graphic>
      </p:graphicFrame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4376738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5257800" y="2133600"/>
          <a:ext cx="1304925" cy="731838"/>
        </p:xfrm>
        <a:graphic>
          <a:graphicData uri="http://schemas.openxmlformats.org/presentationml/2006/ole">
            <p:oleObj spid="_x0000_s86022" r:id="rId4" imgW="393359" imgH="215713" progId="Equation.3">
              <p:embed/>
            </p:oleObj>
          </a:graphicData>
        </a:graphic>
      </p:graphicFrame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43243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6024" name="Object 8"/>
          <p:cNvGraphicFramePr>
            <a:graphicFrameLocks noChangeAspect="1"/>
          </p:cNvGraphicFramePr>
          <p:nvPr/>
        </p:nvGraphicFramePr>
        <p:xfrm>
          <a:off x="6781800" y="2133600"/>
          <a:ext cx="1638300" cy="754063"/>
        </p:xfrm>
        <a:graphic>
          <a:graphicData uri="http://schemas.openxmlformats.org/presentationml/2006/ole">
            <p:oleObj spid="_x0000_s86024" r:id="rId5" imgW="495085" imgH="228501" progId="Equation.3">
              <p:embed/>
            </p:oleObj>
          </a:graphicData>
        </a:graphic>
      </p:graphicFrame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1676400" y="4724400"/>
          <a:ext cx="5202238" cy="795338"/>
        </p:xfrm>
        <a:graphic>
          <a:graphicData uri="http://schemas.openxmlformats.org/presentationml/2006/ole">
            <p:oleObj spid="_x0000_s86025" name="Формула" r:id="rId6" imgW="124452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ru-RU" altLang="ja-JP">
                <a:cs typeface="Times New Roman" pitchFamily="18" charset="0"/>
              </a:rPr>
              <a:t>для полинома  </a:t>
            </a:r>
            <a:r>
              <a:rPr lang="en-US" altLang="ja-JP" i="1">
                <a:latin typeface="Times New Roman" pitchFamily="18" charset="0"/>
                <a:ea typeface="ＭＳ Ｐゴシック" pitchFamily="34" charset="-128"/>
              </a:rPr>
              <a:t>k</a:t>
            </a:r>
            <a:r>
              <a:rPr lang="ru-RU" altLang="ja-JP">
                <a:cs typeface="Times New Roman" pitchFamily="18" charset="0"/>
              </a:rPr>
              <a:t>-го порядка </a:t>
            </a:r>
            <a:endParaRPr lang="ru-RU" altLang="ja-JP"/>
          </a:p>
          <a:p>
            <a:endParaRPr lang="ru-RU" altLang="ja-JP"/>
          </a:p>
          <a:p>
            <a:endParaRPr lang="ru-RU" altLang="ja-JP"/>
          </a:p>
          <a:p>
            <a:endParaRPr lang="ru-RU" altLang="ja-JP"/>
          </a:p>
          <a:p>
            <a:endParaRPr lang="ru-RU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357563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685800" y="990600"/>
          <a:ext cx="7107238" cy="815975"/>
        </p:xfrm>
        <a:graphic>
          <a:graphicData uri="http://schemas.openxmlformats.org/presentationml/2006/ole">
            <p:oleObj spid="_x0000_s87044" name="Формула" r:id="rId3" imgW="1854000" imgH="215640" progId="Equation.3">
              <p:embed/>
            </p:oleObj>
          </a:graphicData>
        </a:graphic>
      </p:graphicFrame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32956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228600" y="3048000"/>
          <a:ext cx="8040688" cy="798513"/>
        </p:xfrm>
        <a:graphic>
          <a:graphicData uri="http://schemas.openxmlformats.org/presentationml/2006/ole">
            <p:oleObj spid="_x0000_s87046" name="Формула" r:id="rId4" imgW="191736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ru-RU" altLang="ja-JP">
                <a:latin typeface="Times New Roman" pitchFamily="18" charset="0"/>
              </a:rPr>
              <a:t>В уравнении равносторонней гиперболы –</a:t>
            </a:r>
          </a:p>
          <a:p>
            <a:endParaRPr lang="ru-RU" altLang="ja-JP">
              <a:latin typeface="Times New Roman" pitchFamily="18" charset="0"/>
            </a:endParaRPr>
          </a:p>
          <a:p>
            <a:endParaRPr lang="ru-RU" altLang="ja-JP">
              <a:latin typeface="Times New Roman" pitchFamily="18" charset="0"/>
            </a:endParaRPr>
          </a:p>
          <a:p>
            <a:endParaRPr lang="ru-RU" altLang="ja-JP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 altLang="ja-JP">
                <a:latin typeface="Times New Roman" pitchFamily="18" charset="0"/>
              </a:rPr>
              <a:t>делаем замену </a:t>
            </a:r>
            <a:r>
              <a:rPr lang="ru-RU" altLang="ja-JP" sz="3600" i="1">
                <a:latin typeface="Times New Roman" pitchFamily="18" charset="0"/>
              </a:rPr>
              <a:t>z=1/x,</a:t>
            </a:r>
          </a:p>
          <a:p>
            <a:pPr>
              <a:buFontTx/>
              <a:buNone/>
            </a:pPr>
            <a:endParaRPr lang="ru-RU" altLang="ja-JP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 altLang="ja-JP">
                <a:latin typeface="Times New Roman" pitchFamily="18" charset="0"/>
              </a:rPr>
              <a:t>получаем линейное уравнение</a:t>
            </a:r>
          </a:p>
          <a:p>
            <a:pPr>
              <a:buFontTx/>
              <a:buNone/>
            </a:pPr>
            <a:r>
              <a:rPr lang="ru-RU" altLang="ja-JP" i="1">
                <a:latin typeface="Times New Roman" pitchFamily="18" charset="0"/>
              </a:rPr>
              <a:t>                  </a:t>
            </a:r>
            <a:r>
              <a:rPr lang="ru-RU" altLang="ja-JP" sz="3600" i="1">
                <a:latin typeface="Times New Roman" pitchFamily="18" charset="0"/>
              </a:rPr>
              <a:t>y=a+b</a:t>
            </a:r>
            <a:r>
              <a:rPr lang="en-US" altLang="ja-JP" sz="3600" i="1">
                <a:latin typeface="Times New Roman" pitchFamily="18" charset="0"/>
                <a:ea typeface="ＭＳ Ｐゴシック" pitchFamily="34" charset="-128"/>
              </a:rPr>
              <a:t>z</a:t>
            </a:r>
            <a:r>
              <a:rPr lang="ru-RU" altLang="ja-JP" sz="3600">
                <a:latin typeface="Times New Roman" pitchFamily="18" charset="0"/>
              </a:rPr>
              <a:t> </a:t>
            </a:r>
            <a:endParaRPr lang="ru-RU" sz="3600">
              <a:latin typeface="Times New Roman" pitchFamily="18" charset="0"/>
            </a:endParaRP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4148138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2895600" y="1219200"/>
          <a:ext cx="2786063" cy="1284288"/>
        </p:xfrm>
        <a:graphic>
          <a:graphicData uri="http://schemas.openxmlformats.org/presentationml/2006/ole">
            <p:oleObj spid="_x0000_s88068" r:id="rId3" imgW="850531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  <a:r>
              <a:rPr lang="ru-RU">
                <a:latin typeface="Times New Roman" pitchFamily="18" charset="0"/>
              </a:rPr>
              <a:t>Для степенной модели 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  линеаризация производится путём логарифмирования обеих частей уравнения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с помощью замены</a:t>
            </a: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получаем линейное уравнение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41862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2057400" y="2743200"/>
          <a:ext cx="3973513" cy="808038"/>
        </p:xfrm>
        <a:graphic>
          <a:graphicData uri="http://schemas.openxmlformats.org/presentationml/2006/ole">
            <p:oleObj spid="_x0000_s89092" name="Формула" r:id="rId3" imgW="939600" imgH="190440" progId="Equation.3">
              <p:embed/>
            </p:oleObj>
          </a:graphicData>
        </a:graphic>
      </p:graphicFrame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41862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89094" name="Object 6"/>
          <p:cNvGraphicFramePr>
            <a:graphicFrameLocks noChangeAspect="1"/>
          </p:cNvGraphicFramePr>
          <p:nvPr/>
        </p:nvGraphicFramePr>
        <p:xfrm>
          <a:off x="5029200" y="304800"/>
          <a:ext cx="2384425" cy="1017588"/>
        </p:xfrm>
        <a:graphic>
          <a:graphicData uri="http://schemas.openxmlformats.org/presentationml/2006/ole">
            <p:oleObj spid="_x0000_s89094" name="Формула" r:id="rId4" imgW="507960" imgH="215640" progId="Equation.3">
              <p:embed/>
            </p:oleObj>
          </a:graphicData>
        </a:graphic>
      </p:graphicFrame>
      <p:graphicFrame>
        <p:nvGraphicFramePr>
          <p:cNvPr id="89095" name="Object 7"/>
          <p:cNvGraphicFramePr>
            <a:graphicFrameLocks noChangeAspect="1"/>
          </p:cNvGraphicFramePr>
          <p:nvPr/>
        </p:nvGraphicFramePr>
        <p:xfrm>
          <a:off x="1676400" y="3962400"/>
          <a:ext cx="5784850" cy="649288"/>
        </p:xfrm>
        <a:graphic>
          <a:graphicData uri="http://schemas.openxmlformats.org/presentationml/2006/ole">
            <p:oleObj spid="_x0000_s89095" name="Формула" r:id="rId5" imgW="2044440" imgH="228600" progId="Equation.3">
              <p:embed/>
            </p:oleObj>
          </a:graphicData>
        </a:graphic>
      </p:graphicFrame>
      <p:graphicFrame>
        <p:nvGraphicFramePr>
          <p:cNvPr id="89096" name="Object 8"/>
          <p:cNvGraphicFramePr>
            <a:graphicFrameLocks noChangeAspect="1"/>
          </p:cNvGraphicFramePr>
          <p:nvPr/>
        </p:nvGraphicFramePr>
        <p:xfrm>
          <a:off x="3048000" y="5334000"/>
          <a:ext cx="2667000" cy="606425"/>
        </p:xfrm>
        <a:graphic>
          <a:graphicData uri="http://schemas.openxmlformats.org/presentationml/2006/ole">
            <p:oleObj spid="_x0000_s89096" name="Формула" r:id="rId6" imgW="8380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  <a:r>
              <a:rPr lang="ru-RU">
                <a:latin typeface="Times New Roman" pitchFamily="18" charset="0"/>
              </a:rPr>
              <a:t>Для показательной модели 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  линеаризация производится также с помощью логарифмирования обеих частей уравнения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с помощью замены</a:t>
            </a: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 получаем линейное уравнение</a:t>
            </a:r>
          </a:p>
          <a:p>
            <a:pPr>
              <a:buFontTx/>
              <a:buNone/>
            </a:pPr>
            <a:endParaRPr lang="ru-RU">
              <a:latin typeface="Times New Roman" pitchFamily="18" charset="0"/>
            </a:endParaRP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41862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2895600" y="2667000"/>
          <a:ext cx="3973513" cy="808038"/>
        </p:xfrm>
        <a:graphic>
          <a:graphicData uri="http://schemas.openxmlformats.org/presentationml/2006/ole">
            <p:oleObj spid="_x0000_s90116" name="Формула" r:id="rId3" imgW="939600" imgH="190440" progId="Equation.3">
              <p:embed/>
            </p:oleObj>
          </a:graphicData>
        </a:graphic>
      </p:graphicFrame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1862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5410200" y="304800"/>
          <a:ext cx="2384425" cy="1017588"/>
        </p:xfrm>
        <a:graphic>
          <a:graphicData uri="http://schemas.openxmlformats.org/presentationml/2006/ole">
            <p:oleObj spid="_x0000_s90118" name="Формула" r:id="rId4" imgW="507960" imgH="215640" progId="Equation.3">
              <p:embed/>
            </p:oleObj>
          </a:graphicData>
        </a:graphic>
      </p:graphicFrame>
      <p:graphicFrame>
        <p:nvGraphicFramePr>
          <p:cNvPr id="90119" name="Object 7"/>
          <p:cNvGraphicFramePr>
            <a:graphicFrameLocks noChangeAspect="1"/>
          </p:cNvGraphicFramePr>
          <p:nvPr/>
        </p:nvGraphicFramePr>
        <p:xfrm>
          <a:off x="2514600" y="4419600"/>
          <a:ext cx="4832350" cy="550863"/>
        </p:xfrm>
        <a:graphic>
          <a:graphicData uri="http://schemas.openxmlformats.org/presentationml/2006/ole">
            <p:oleObj spid="_x0000_s90119" name="Формула" r:id="rId5" imgW="2006280" imgH="228600" progId="Equation.3">
              <p:embed/>
            </p:oleObj>
          </a:graphicData>
        </a:graphic>
      </p:graphicFrame>
      <p:graphicFrame>
        <p:nvGraphicFramePr>
          <p:cNvPr id="90120" name="Object 8"/>
          <p:cNvGraphicFramePr>
            <a:graphicFrameLocks noChangeAspect="1"/>
          </p:cNvGraphicFramePr>
          <p:nvPr/>
        </p:nvGraphicFramePr>
        <p:xfrm>
          <a:off x="2895600" y="5638800"/>
          <a:ext cx="2873375" cy="592138"/>
        </p:xfrm>
        <a:graphic>
          <a:graphicData uri="http://schemas.openxmlformats.org/presentationml/2006/ole">
            <p:oleObj spid="_x0000_s90120" name="Формула" r:id="rId6" imgW="92700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r>
              <a:rPr lang="ru-RU" altLang="ja-JP" b="1">
                <a:latin typeface="Times New Roman" pitchFamily="18" charset="0"/>
              </a:rPr>
              <a:t>Корреляция для нелинейной регрессии.</a:t>
            </a:r>
            <a:r>
              <a:rPr lang="ru-RU" altLang="ja-JP">
                <a:latin typeface="Times New Roman" pitchFamily="18" charset="0"/>
              </a:rPr>
              <a:t> </a:t>
            </a:r>
          </a:p>
          <a:p>
            <a:endParaRPr lang="ru-RU" altLang="ja-JP">
              <a:latin typeface="Times New Roman" pitchFamily="18" charset="0"/>
            </a:endParaRPr>
          </a:p>
          <a:p>
            <a:endParaRPr lang="ru-RU" altLang="ja-JP">
              <a:latin typeface="Times New Roman" pitchFamily="18" charset="0"/>
            </a:endParaRPr>
          </a:p>
          <a:p>
            <a:endParaRPr lang="ru-RU" altLang="ja-JP">
              <a:latin typeface="Times New Roman" pitchFamily="18" charset="0"/>
            </a:endParaRPr>
          </a:p>
          <a:p>
            <a:endParaRPr lang="ru-RU" altLang="ja-JP">
              <a:latin typeface="Times New Roman" pitchFamily="18" charset="0"/>
            </a:endParaRPr>
          </a:p>
          <a:p>
            <a:r>
              <a:rPr lang="ru-RU" altLang="ja-JP">
                <a:latin typeface="Times New Roman" pitchFamily="18" charset="0"/>
              </a:rPr>
              <a:t>Величина данного показателя находится в границах:</a:t>
            </a:r>
            <a:endParaRPr lang="ru-RU">
              <a:latin typeface="Times New Roman" pitchFamily="18" charset="0"/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3919538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2514600" y="1219200"/>
          <a:ext cx="3452813" cy="1444625"/>
        </p:xfrm>
        <a:graphic>
          <a:graphicData uri="http://schemas.openxmlformats.org/presentationml/2006/ole">
            <p:oleObj spid="_x0000_s91140" name="Формула" r:id="rId3" imgW="1117440" imgH="469800" progId="Equation.3">
              <p:embed/>
            </p:oleObj>
          </a:graphicData>
        </a:graphic>
      </p:graphicFrame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262438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2667000" y="3886200"/>
          <a:ext cx="1533525" cy="517525"/>
        </p:xfrm>
        <a:graphic>
          <a:graphicData uri="http://schemas.openxmlformats.org/presentationml/2006/ole">
            <p:oleObj spid="_x0000_s91142" name="Формула" r:id="rId4" imgW="5205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ru-RU" altLang="ja-JP">
                <a:latin typeface="Times New Roman" pitchFamily="18" charset="0"/>
                <a:cs typeface="Times New Roman" pitchFamily="18" charset="0"/>
              </a:rPr>
              <a:t>проверк</a:t>
            </a:r>
            <a:r>
              <a:rPr lang="ru-RU" altLang="ja-JP">
                <a:latin typeface="Times New Roman" pitchFamily="18" charset="0"/>
              </a:rPr>
              <a:t>а</a:t>
            </a:r>
            <a:r>
              <a:rPr lang="ru-RU" altLang="ja-JP">
                <a:latin typeface="Times New Roman" pitchFamily="18" charset="0"/>
                <a:cs typeface="Times New Roman" pitchFamily="18" charset="0"/>
              </a:rPr>
              <a:t> существенности в целом уравнения нелинейной регрессии </a:t>
            </a:r>
            <a:r>
              <a:rPr lang="ru-RU" altLang="ja-JP">
                <a:latin typeface="Times New Roman" pitchFamily="18" charset="0"/>
              </a:rPr>
              <a:t>осуществляется с помощью </a:t>
            </a:r>
            <a:r>
              <a:rPr lang="ru-RU" altLang="ja-JP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ja-JP" b="1">
                <a:latin typeface="Times New Roman" pitchFamily="18" charset="0"/>
                <a:cs typeface="Times New Roman" pitchFamily="18" charset="0"/>
              </a:rPr>
              <a:t>F-критери</a:t>
            </a:r>
            <a:r>
              <a:rPr lang="ru-RU" altLang="ja-JP" b="1">
                <a:latin typeface="Times New Roman" pitchFamily="18" charset="0"/>
              </a:rPr>
              <a:t>я</a:t>
            </a:r>
            <a:r>
              <a:rPr lang="ru-RU" altLang="ja-JP" b="1">
                <a:latin typeface="Times New Roman" pitchFamily="18" charset="0"/>
                <a:cs typeface="Times New Roman" pitchFamily="18" charset="0"/>
              </a:rPr>
              <a:t> Фишера</a:t>
            </a:r>
            <a:r>
              <a:rPr lang="ru-RU" altLang="ja-JP" b="1"/>
              <a:t> </a:t>
            </a:r>
          </a:p>
          <a:p>
            <a:endParaRPr lang="ru-RU" altLang="ja-JP" b="1"/>
          </a:p>
          <a:p>
            <a:r>
              <a:rPr lang="ru-RU">
                <a:latin typeface="Times New Roman" pitchFamily="18" charset="0"/>
              </a:rPr>
              <a:t>оценка статистической значимости коэффициентов регрессии и корреляции осуществляется с помощью </a:t>
            </a:r>
            <a:r>
              <a:rPr lang="ru-RU" b="1" i="1">
                <a:latin typeface="Times New Roman" pitchFamily="18" charset="0"/>
              </a:rPr>
              <a:t>t-критерия Стьюдента</a:t>
            </a:r>
            <a:r>
              <a:rPr lang="ru-RU">
                <a:latin typeface="Times New Roman" pitchFamily="18" charset="0"/>
              </a:rPr>
              <a:t> и </a:t>
            </a:r>
            <a:r>
              <a:rPr lang="ru-RU" b="1">
                <a:latin typeface="Times New Roman" pitchFamily="18" charset="0"/>
              </a:rPr>
              <a:t>доверительных интервалов</a:t>
            </a:r>
            <a:r>
              <a:rPr lang="ru-RU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1006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3810000" y="838200"/>
          <a:ext cx="1666875" cy="1363663"/>
        </p:xfrm>
        <a:graphic>
          <a:graphicData uri="http://schemas.openxmlformats.org/presentationml/2006/ole">
            <p:oleObj spid="_x0000_s44036" r:id="rId3" imgW="520474" imgH="431613" progId="Equation.3">
              <p:embed/>
            </p:oleObj>
          </a:graphicData>
        </a:graphic>
      </p:graphicFrame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430530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685800" y="685800"/>
          <a:ext cx="1752600" cy="1409700"/>
        </p:xfrm>
        <a:graphic>
          <a:graphicData uri="http://schemas.openxmlformats.org/presentationml/2006/ole">
            <p:oleObj spid="_x0000_s44038" r:id="rId4" imgW="533169" imgH="431613" progId="Equation.3">
              <p:embed/>
            </p:oleObj>
          </a:graphicData>
        </a:graphic>
      </p:graphicFrame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310063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6477000" y="685800"/>
          <a:ext cx="1819275" cy="1489075"/>
        </p:xfrm>
        <a:graphic>
          <a:graphicData uri="http://schemas.openxmlformats.org/presentationml/2006/ole">
            <p:oleObj spid="_x0000_s44040" r:id="rId5" imgW="520474" imgH="431613" progId="Equation.3">
              <p:embed/>
            </p:oleObj>
          </a:graphicData>
        </a:graphic>
      </p:graphicFrame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2971800" y="3148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3733800" y="2743200"/>
          <a:ext cx="1825625" cy="1154113"/>
        </p:xfrm>
        <a:graphic>
          <a:graphicData uri="http://schemas.openxmlformats.org/presentationml/2006/ole">
            <p:oleObj spid="_x0000_s44042" name="Формула" r:id="rId6" imgW="685800" imgH="431640" progId="Equation.3">
              <p:embed/>
            </p:oleObj>
          </a:graphicData>
        </a:graphic>
      </p:graphicFrame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457200" y="2819400"/>
          <a:ext cx="2336800" cy="1060450"/>
        </p:xfrm>
        <a:graphic>
          <a:graphicData uri="http://schemas.openxmlformats.org/presentationml/2006/ole">
            <p:oleObj spid="_x0000_s44044" name="Формула" r:id="rId7" imgW="1041120" imgH="469800" progId="Equation.3">
              <p:embed/>
            </p:oleObj>
          </a:graphicData>
        </a:graphic>
      </p:graphicFrame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6477000" y="2895600"/>
          <a:ext cx="1724025" cy="942975"/>
        </p:xfrm>
        <a:graphic>
          <a:graphicData uri="http://schemas.openxmlformats.org/presentationml/2006/ole">
            <p:oleObj spid="_x0000_s44046" name="Equation" r:id="rId8" imgW="838080" imgH="457200" progId="Equation.DSMT4">
              <p:embed/>
            </p:oleObj>
          </a:graphicData>
        </a:graphic>
      </p:graphicFrame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то есть                              и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то для парной линейной регрессии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кроме того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  <a:p>
            <a:pPr>
              <a:lnSpc>
                <a:spcPct val="90000"/>
              </a:lnSpc>
              <a:buFontTx/>
              <a:buNone/>
            </a:pPr>
            <a:r>
              <a:rPr lang="ru-RU"/>
              <a:t>следовательно </a:t>
            </a:r>
          </a:p>
          <a:p>
            <a:pPr>
              <a:lnSpc>
                <a:spcPct val="90000"/>
              </a:lnSpc>
            </a:pPr>
            <a:endParaRPr lang="ru-RU"/>
          </a:p>
          <a:p>
            <a:pPr>
              <a:lnSpc>
                <a:spcPct val="90000"/>
              </a:lnSpc>
            </a:pPr>
            <a:endParaRPr lang="ru-RU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5236" name="Object 4"/>
          <p:cNvGraphicFramePr>
            <a:graphicFrameLocks noChangeAspect="1"/>
          </p:cNvGraphicFramePr>
          <p:nvPr/>
        </p:nvGraphicFramePr>
        <p:xfrm>
          <a:off x="5715000" y="762000"/>
          <a:ext cx="2286000" cy="830263"/>
        </p:xfrm>
        <a:graphic>
          <a:graphicData uri="http://schemas.openxmlformats.org/presentationml/2006/ole">
            <p:oleObj spid="_x0000_s95236" name="Формула" r:id="rId3" imgW="1155700" imgH="419100" progId="Equation.3">
              <p:embed/>
            </p:oleObj>
          </a:graphicData>
        </a:graphic>
      </p:graphicFrame>
      <p:graphicFrame>
        <p:nvGraphicFramePr>
          <p:cNvPr id="95238" name="Object 6"/>
          <p:cNvGraphicFramePr>
            <a:graphicFrameLocks noChangeAspect="1"/>
          </p:cNvGraphicFramePr>
          <p:nvPr/>
        </p:nvGraphicFramePr>
        <p:xfrm>
          <a:off x="2116138" y="831850"/>
          <a:ext cx="3048000" cy="868363"/>
        </p:xfrm>
        <a:graphic>
          <a:graphicData uri="http://schemas.openxmlformats.org/presentationml/2006/ole">
            <p:oleObj spid="_x0000_s95238" name="Формула" r:id="rId4" imgW="1803240" imgH="520560" progId="Equation.3">
              <p:embed/>
            </p:oleObj>
          </a:graphicData>
        </a:graphic>
      </p:graphicFrame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5240" name="Object 8"/>
          <p:cNvGraphicFramePr>
            <a:graphicFrameLocks noChangeAspect="1"/>
          </p:cNvGraphicFramePr>
          <p:nvPr/>
        </p:nvGraphicFramePr>
        <p:xfrm>
          <a:off x="7315200" y="2438400"/>
          <a:ext cx="1219200" cy="622300"/>
        </p:xfrm>
        <a:graphic>
          <a:graphicData uri="http://schemas.openxmlformats.org/presentationml/2006/ole">
            <p:oleObj spid="_x0000_s95240" name="Формула" r:id="rId5" imgW="444307" imgH="228501" progId="Equation.3">
              <p:embed/>
            </p:oleObj>
          </a:graphicData>
        </a:graphic>
      </p:graphicFrame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5242" name="Object 10"/>
          <p:cNvGraphicFramePr>
            <a:graphicFrameLocks noChangeAspect="1"/>
          </p:cNvGraphicFramePr>
          <p:nvPr/>
        </p:nvGraphicFramePr>
        <p:xfrm>
          <a:off x="2679700" y="3346450"/>
          <a:ext cx="1563688" cy="709613"/>
        </p:xfrm>
        <a:graphic>
          <a:graphicData uri="http://schemas.openxmlformats.org/presentationml/2006/ole">
            <p:oleObj spid="_x0000_s95242" name="Формула" r:id="rId6" imgW="622080" imgH="279360" progId="Equation.3">
              <p:embed/>
            </p:oleObj>
          </a:graphicData>
        </a:graphic>
      </p:graphicFrame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3592513" y="4456113"/>
          <a:ext cx="1371600" cy="730250"/>
        </p:xfrm>
        <a:graphic>
          <a:graphicData uri="http://schemas.openxmlformats.org/presentationml/2006/ole">
            <p:oleObj spid="_x0000_s95244" name="Формула" r:id="rId7" imgW="444307" imgH="241195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Таким образом, для парной линейной регрессии проверка гипотез о значимости коэффициентов регрессии и корреляции равносильна проверке гипотезы о существенности уравнения регрессии.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endParaRPr lang="ru-RU">
              <a:solidFill>
                <a:schemeClr val="tx2"/>
              </a:solidFill>
              <a:latin typeface="Times New Roman" pitchFamily="18" charset="0"/>
            </a:endParaRPr>
          </a:p>
          <a:p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Если </a:t>
            </a:r>
            <a:r>
              <a:rPr lang="ru-RU" sz="2800" i="1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ru-RU" sz="2800" i="1" baseline="-25000">
                <a:solidFill>
                  <a:schemeClr val="tx2"/>
                </a:solidFill>
                <a:latin typeface="Times New Roman" pitchFamily="18" charset="0"/>
              </a:rPr>
              <a:t>табл</a:t>
            </a:r>
            <a:r>
              <a:rPr lang="ru-RU" sz="2800" i="1">
                <a:solidFill>
                  <a:schemeClr val="tx2"/>
                </a:solidFill>
                <a:latin typeface="Times New Roman" pitchFamily="18" charset="0"/>
              </a:rPr>
              <a:t> &lt; t</a:t>
            </a:r>
            <a:r>
              <a:rPr lang="ru-RU" sz="2800" i="1" baseline="-25000">
                <a:solidFill>
                  <a:schemeClr val="tx2"/>
                </a:solidFill>
                <a:latin typeface="Times New Roman" pitchFamily="18" charset="0"/>
              </a:rPr>
              <a:t>факт</a:t>
            </a: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 то гипотеза H</a:t>
            </a:r>
            <a:r>
              <a:rPr lang="ru-RU" sz="2800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 - о незначимости параметра отклоняется, т.е. соответствующие параметры  не случайно отличаются от нуля и сформировались под влиянием систематически действующего фактора х.</a:t>
            </a:r>
            <a:r>
              <a:rPr lang="ru-RU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  <a:p>
            <a:endParaRPr lang="ru-RU">
              <a:solidFill>
                <a:schemeClr val="tx2"/>
              </a:solidFill>
              <a:latin typeface="Times New Roman" pitchFamily="18" charset="0"/>
            </a:endParaRPr>
          </a:p>
          <a:p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Если </a:t>
            </a:r>
            <a:r>
              <a:rPr lang="ru-RU" sz="2800" i="1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ru-RU" sz="2800" i="1" baseline="-25000">
                <a:solidFill>
                  <a:schemeClr val="tx2"/>
                </a:solidFill>
                <a:latin typeface="Times New Roman" pitchFamily="18" charset="0"/>
              </a:rPr>
              <a:t>табл</a:t>
            </a:r>
            <a:r>
              <a:rPr lang="ru-RU" sz="2800" i="1">
                <a:solidFill>
                  <a:schemeClr val="tx2"/>
                </a:solidFill>
                <a:latin typeface="Times New Roman" pitchFamily="18" charset="0"/>
              </a:rPr>
              <a:t> &gt; t</a:t>
            </a:r>
            <a:r>
              <a:rPr lang="ru-RU" sz="2800" i="1" baseline="-25000">
                <a:solidFill>
                  <a:schemeClr val="tx2"/>
                </a:solidFill>
                <a:latin typeface="Times New Roman" pitchFamily="18" charset="0"/>
              </a:rPr>
              <a:t>факт</a:t>
            </a: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 то гипотеза Н</a:t>
            </a:r>
            <a:r>
              <a:rPr lang="ru-RU" sz="2800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lang="ru-RU" sz="2800">
                <a:solidFill>
                  <a:schemeClr val="tx2"/>
                </a:solidFill>
                <a:latin typeface="Times New Roman" pitchFamily="18" charset="0"/>
              </a:rPr>
              <a:t> не отклоняется и признается случайная природа формирования соответствующих параметров уравнения регрессии .</a:t>
            </a:r>
          </a:p>
          <a:p>
            <a:endParaRPr lang="ru-RU" sz="28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57200"/>
            <a:ext cx="8001000" cy="1219200"/>
          </a:xfrm>
        </p:spPr>
        <p:txBody>
          <a:bodyPr/>
          <a:lstStyle/>
          <a:p>
            <a:r>
              <a:rPr lang="ru-RU" sz="2400" b="1"/>
              <a:t>Критические значения </a:t>
            </a:r>
            <a:r>
              <a:rPr lang="en-US" sz="2400" b="1"/>
              <a:t>t</a:t>
            </a:r>
            <a:r>
              <a:rPr lang="ru-RU" sz="2400" b="1"/>
              <a:t>-критерия Стьюдента при уровне значимости 0,10; 0,05;</a:t>
            </a:r>
            <a:r>
              <a:rPr lang="ru-RU" sz="2400"/>
              <a:t> </a:t>
            </a:r>
            <a:r>
              <a:rPr lang="en-US" sz="2400"/>
              <a:t> 	</a:t>
            </a:r>
            <a:endParaRPr lang="ru-RU" sz="2400"/>
          </a:p>
        </p:txBody>
      </p:sp>
      <p:graphicFrame>
        <p:nvGraphicFramePr>
          <p:cNvPr id="65539" name="Group 3"/>
          <p:cNvGraphicFramePr>
            <a:graphicFrameLocks noGrp="1"/>
          </p:cNvGraphicFramePr>
          <p:nvPr>
            <p:ph sz="half" idx="2"/>
          </p:nvPr>
        </p:nvGraphicFramePr>
        <p:xfrm>
          <a:off x="2133600" y="1600200"/>
          <a:ext cx="4038600" cy="4563430"/>
        </p:xfrm>
        <a:graphic>
          <a:graphicData uri="http://schemas.openxmlformats.org/drawingml/2006/table">
            <a:tbl>
              <a:tblPr/>
              <a:tblGrid>
                <a:gridCol w="1120775"/>
                <a:gridCol w="911225"/>
                <a:gridCol w="912813"/>
                <a:gridCol w="1093787"/>
              </a:tblGrid>
              <a:tr h="3587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6,3138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12,706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63,657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2.9200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4,3027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9,9248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2,3534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3,1825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5,8409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2,1318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2,7764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4,6041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2,0150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2,5706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4,0321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1,9432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2,4469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3,7074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1,8946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2,3646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3,4995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229600" cy="6324600"/>
          </a:xfrm>
        </p:spPr>
        <p:txBody>
          <a:bodyPr/>
          <a:lstStyle/>
          <a:p>
            <a:r>
              <a:rPr lang="ru-RU" b="1" i="1">
                <a:latin typeface="Times New Roman" pitchFamily="18" charset="0"/>
              </a:rPr>
              <a:t>доверительный интервал</a:t>
            </a:r>
            <a:r>
              <a:rPr lang="ru-RU">
                <a:latin typeface="Times New Roman" pitchFamily="18" charset="0"/>
              </a:rPr>
              <a:t> </a:t>
            </a:r>
          </a:p>
          <a:p>
            <a:r>
              <a:rPr lang="ru-RU">
                <a:latin typeface="Times New Roman" pitchFamily="18" charset="0"/>
              </a:rPr>
              <a:t>для расчета доверительного интервала определяем </a:t>
            </a:r>
            <a:r>
              <a:rPr lang="ru-RU" b="1" i="1">
                <a:latin typeface="Times New Roman" pitchFamily="18" charset="0"/>
              </a:rPr>
              <a:t>предельную ошибку</a:t>
            </a:r>
            <a:r>
              <a:rPr lang="ru-RU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  <a:sym typeface="Symbol" pitchFamily="18" charset="2"/>
              </a:rPr>
              <a:t></a:t>
            </a:r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endParaRPr lang="ru-RU"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для коэффициентов регрессии границы доверительного интервала составят: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1719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4419600" y="1981200"/>
          <a:ext cx="2305050" cy="658813"/>
        </p:xfrm>
        <a:graphic>
          <a:graphicData uri="http://schemas.openxmlformats.org/presentationml/2006/ole">
            <p:oleObj spid="_x0000_s46084" r:id="rId3" imgW="800100" imgH="228600" progId="Equation.3">
              <p:embed/>
            </p:oleObj>
          </a:graphicData>
        </a:graphic>
      </p:graphicFrame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1719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1219200" y="2057400"/>
          <a:ext cx="2095500" cy="596900"/>
        </p:xfrm>
        <a:graphic>
          <a:graphicData uri="http://schemas.openxmlformats.org/presentationml/2006/ole">
            <p:oleObj spid="_x0000_s46086" r:id="rId4" imgW="800100" imgH="228600" progId="Equation.3">
              <p:embed/>
            </p:oleObj>
          </a:graphicData>
        </a:graphic>
      </p:graphicFrame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41957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457200" y="4800600"/>
          <a:ext cx="3330575" cy="785813"/>
        </p:xfrm>
        <a:graphic>
          <a:graphicData uri="http://schemas.openxmlformats.org/presentationml/2006/ole">
            <p:oleObj spid="_x0000_s46088" name="Equation" r:id="rId5" imgW="965160" imgH="228600" progId="Equation.DSMT4">
              <p:embed/>
            </p:oleObj>
          </a:graphicData>
        </a:graphic>
      </p:graphicFrame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420528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4800600" y="4800600"/>
          <a:ext cx="3267075" cy="798513"/>
        </p:xfrm>
        <a:graphic>
          <a:graphicData uri="http://schemas.openxmlformats.org/presentationml/2006/ole">
            <p:oleObj spid="_x0000_s46090" name="Equation" r:id="rId6" imgW="9396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228600" y="1905000"/>
            <a:ext cx="8610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/>
              <a:t>Если в границы доверительного интервала попадает 0, то оцениваемый параметр принимается нулевым, так как он не может одновременно принимать и положительное, и отрицательное значения.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99CC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CAE2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546</Words>
  <Application>Microsoft PowerPoint</Application>
  <PresentationFormat>Экран (4:3)</PresentationFormat>
  <Paragraphs>152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Times New Roman</vt:lpstr>
      <vt:lpstr>Symbol</vt:lpstr>
      <vt:lpstr>ＭＳ Ｐゴシック</vt:lpstr>
      <vt:lpstr>Оформление по умолчанию</vt:lpstr>
      <vt:lpstr>Microsoft Equation 3.0</vt:lpstr>
      <vt:lpstr>MathType 4.0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пример</vt:lpstr>
      <vt:lpstr>Слайд 16</vt:lpstr>
      <vt:lpstr>пример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№2</dc:title>
  <dc:creator>Raven</dc:creator>
  <cp:lastModifiedBy>DIS</cp:lastModifiedBy>
  <cp:revision>48</cp:revision>
  <dcterms:created xsi:type="dcterms:W3CDTF">2002-10-04T03:23:55Z</dcterms:created>
  <dcterms:modified xsi:type="dcterms:W3CDTF">2013-04-23T09:48:06Z</dcterms:modified>
</cp:coreProperties>
</file>