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91" r:id="rId24"/>
    <p:sldId id="290" r:id="rId25"/>
    <p:sldId id="267" r:id="rId26"/>
    <p:sldId id="289" r:id="rId27"/>
    <p:sldId id="268" r:id="rId28"/>
    <p:sldId id="292" r:id="rId29"/>
    <p:sldId id="269" r:id="rId30"/>
    <p:sldId id="270" r:id="rId31"/>
    <p:sldId id="271" r:id="rId32"/>
    <p:sldId id="272" r:id="rId33"/>
    <p:sldId id="273" r:id="rId34"/>
    <p:sldId id="275" r:id="rId35"/>
    <p:sldId id="274"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8/30/2017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8/30/2017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berator.ru/online/images/bo_2_01_1.pn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berator.ru/online/images/bo_2_01_2.pn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berator.ru/online/images/bo_2_01_3.png"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berator.ru/online/images/bo_2_01_4.pn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berator.ru/online/images/bo_2_01_5.pn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berator.ru/online/images/bo_2_01_6.pn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berator.ru/online/images/bo_2_01_7.pn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berator.ru/online/images/bo_2_01_8.pn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berator.ru/online/images/bo_2_01_9.pn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berator.ru/online/images/bo_2_01_10.pn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berator.ru/online/images/bo_2_01_11.png"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berator.ru/online/images/bo_2_01_12.png"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berator.ru/online/images/bo_2_01_13.png"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hyperlink" Target="http://its.1c.ru/db/garant#content:12082729:1" TargetMode="Externa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hyperlink" Target="http://its.1c.ru/db/garant#content:12082729:1" TargetMode="Externa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indent="252095">
              <a:spcAft>
                <a:spcPts val="0"/>
              </a:spcAft>
            </a:pPr>
            <a:r>
              <a:rPr lang="ru-RU" sz="4000" b="1" kern="0" dirty="0">
                <a:latin typeface="Arial" panose="020B0604020202020204" pitchFamily="34" charset="0"/>
              </a:rPr>
              <a:t>Условия, обеспечивающие реальность и достоверность </a:t>
            </a:r>
            <a:r>
              <a:rPr lang="ru-RU" sz="4000" b="1" kern="0" dirty="0">
                <a:latin typeface="Times New Roman" panose="02020603050405020304" pitchFamily="18" charset="0"/>
              </a:rPr>
              <a:t/>
            </a:r>
            <a:br>
              <a:rPr lang="ru-RU" sz="4000" b="1" kern="0" dirty="0">
                <a:latin typeface="Times New Roman" panose="02020603050405020304" pitchFamily="18" charset="0"/>
              </a:rPr>
            </a:br>
            <a:r>
              <a:rPr lang="ru-RU" sz="4000" b="1" dirty="0">
                <a:latin typeface="Arial" panose="020B0604020202020204" pitchFamily="34" charset="0"/>
                <a:ea typeface="Times New Roman" panose="02020603050405020304" pitchFamily="18" charset="0"/>
              </a:rPr>
              <a:t>бухгалтерской отчетности</a:t>
            </a:r>
            <a:endParaRPr lang="ru-RU" sz="4000" dirty="0"/>
          </a:p>
        </p:txBody>
      </p:sp>
      <p:sp>
        <p:nvSpPr>
          <p:cNvPr id="3" name="Подзаголовок 2"/>
          <p:cNvSpPr>
            <a:spLocks noGrp="1"/>
          </p:cNvSpPr>
          <p:nvPr>
            <p:ph type="subTitle" idx="1"/>
          </p:nvPr>
        </p:nvSpPr>
        <p:spPr/>
        <p:txBody>
          <a:bodyPr>
            <a:normAutofit lnSpcReduction="10000"/>
          </a:bodyPr>
          <a:lstStyle/>
          <a:p>
            <a:pPr lvl="0">
              <a:buClr>
                <a:srgbClr val="90C226"/>
              </a:buClr>
            </a:pPr>
            <a:r>
              <a:rPr lang="ru-RU" dirty="0">
                <a:solidFill>
                  <a:prstClr val="black">
                    <a:lumMod val="50000"/>
                    <a:lumOff val="50000"/>
                  </a:prstClr>
                </a:solidFill>
              </a:rPr>
              <a:t>Дисциплина: Бухгалтерская финансовая </a:t>
            </a:r>
            <a:r>
              <a:rPr lang="ru-RU" dirty="0" smtClean="0">
                <a:solidFill>
                  <a:prstClr val="black">
                    <a:lumMod val="50000"/>
                    <a:lumOff val="50000"/>
                  </a:prstClr>
                </a:solidFill>
              </a:rPr>
              <a:t>отчетность и </a:t>
            </a:r>
            <a:r>
              <a:rPr lang="ru-RU" smtClean="0">
                <a:solidFill>
                  <a:prstClr val="black">
                    <a:lumMod val="50000"/>
                    <a:lumOff val="50000"/>
                  </a:prstClr>
                </a:solidFill>
              </a:rPr>
              <a:t>ее анализ</a:t>
            </a:r>
            <a:endParaRPr lang="ru-RU" dirty="0">
              <a:solidFill>
                <a:prstClr val="black">
                  <a:lumMod val="50000"/>
                  <a:lumOff val="50000"/>
                </a:prstClr>
              </a:solidFill>
            </a:endParaRPr>
          </a:p>
          <a:p>
            <a:pPr lvl="0">
              <a:buClr>
                <a:srgbClr val="90C226"/>
              </a:buClr>
            </a:pPr>
            <a:r>
              <a:rPr lang="ru-RU" dirty="0">
                <a:solidFill>
                  <a:prstClr val="black">
                    <a:lumMod val="50000"/>
                    <a:lumOff val="50000"/>
                  </a:prstClr>
                </a:solidFill>
              </a:rPr>
              <a:t>Тема </a:t>
            </a:r>
            <a:r>
              <a:rPr lang="ru-RU" dirty="0" smtClean="0">
                <a:solidFill>
                  <a:prstClr val="black">
                    <a:lumMod val="50000"/>
                    <a:lumOff val="50000"/>
                  </a:prstClr>
                </a:solidFill>
              </a:rPr>
              <a:t>2</a:t>
            </a:r>
            <a:endParaRPr lang="ru-RU" dirty="0">
              <a:solidFill>
                <a:prstClr val="black">
                  <a:lumMod val="50000"/>
                  <a:lumOff val="50000"/>
                </a:prstClr>
              </a:solidFill>
            </a:endParaRPr>
          </a:p>
          <a:p>
            <a:pPr lvl="0">
              <a:buClr>
                <a:srgbClr val="90C226"/>
              </a:buClr>
            </a:pPr>
            <a:r>
              <a:rPr lang="ru-RU" dirty="0">
                <a:solidFill>
                  <a:prstClr val="black">
                    <a:lumMod val="50000"/>
                    <a:lumOff val="50000"/>
                  </a:prstClr>
                </a:solidFill>
              </a:rPr>
              <a:t>Автор: к.э.н., доцент, </a:t>
            </a:r>
            <a:r>
              <a:rPr lang="ru-RU" dirty="0" err="1">
                <a:solidFill>
                  <a:prstClr val="black">
                    <a:lumMod val="50000"/>
                    <a:lumOff val="50000"/>
                  </a:prstClr>
                </a:solidFill>
              </a:rPr>
              <a:t>Бубновская</a:t>
            </a:r>
            <a:r>
              <a:rPr lang="ru-RU" dirty="0">
                <a:solidFill>
                  <a:prstClr val="black">
                    <a:lumMod val="50000"/>
                    <a:lumOff val="50000"/>
                  </a:prstClr>
                </a:solidFill>
              </a:rPr>
              <a:t> Т.В.</a:t>
            </a:r>
          </a:p>
          <a:p>
            <a:endParaRPr lang="ru-RU" dirty="0"/>
          </a:p>
        </p:txBody>
      </p:sp>
    </p:spTree>
    <p:extLst>
      <p:ext uri="{BB962C8B-B14F-4D97-AF65-F5344CB8AC3E}">
        <p14:creationId xmlns:p14="http://schemas.microsoft.com/office/powerpoint/2010/main" val="4075716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spcAft>
                <a:spcPts val="0"/>
              </a:spcAft>
              <a:tabLst>
                <a:tab pos="228600" algn="l"/>
              </a:tabLst>
            </a:pPr>
            <a:r>
              <a:rPr lang="ru-RU" sz="2800" dirty="0" smtClean="0">
                <a:latin typeface="+mn-lt"/>
                <a:ea typeface="Times New Roman" panose="02020603050405020304" pitchFamily="18" charset="0"/>
              </a:rPr>
              <a:t>1. Бухгалтерский </a:t>
            </a:r>
            <a:r>
              <a:rPr lang="ru-RU" sz="2800" dirty="0">
                <a:latin typeface="+mn-lt"/>
                <a:ea typeface="Times New Roman" panose="02020603050405020304" pitchFamily="18" charset="0"/>
              </a:rPr>
              <a:t>баланс </a:t>
            </a:r>
            <a:br>
              <a:rPr lang="ru-RU" sz="2800" dirty="0">
                <a:latin typeface="+mn-lt"/>
                <a:ea typeface="Times New Roman" panose="02020603050405020304" pitchFamily="18" charset="0"/>
              </a:rPr>
            </a:br>
            <a:r>
              <a:rPr lang="ru-RU" sz="2800" dirty="0" smtClean="0">
                <a:latin typeface="+mn-lt"/>
                <a:ea typeface="Times New Roman" panose="02020603050405020304" pitchFamily="18" charset="0"/>
              </a:rPr>
              <a:t>2. Отчет </a:t>
            </a:r>
            <a:r>
              <a:rPr lang="ru-RU" sz="2800" dirty="0">
                <a:latin typeface="+mn-lt"/>
                <a:ea typeface="Times New Roman" panose="02020603050405020304" pitchFamily="18" charset="0"/>
              </a:rPr>
              <a:t>о финансовых результатах</a:t>
            </a:r>
            <a:br>
              <a:rPr lang="ru-RU" sz="2800" dirty="0">
                <a:latin typeface="+mn-lt"/>
                <a:ea typeface="Times New Roman" panose="02020603050405020304" pitchFamily="18" charset="0"/>
              </a:rPr>
            </a:br>
            <a:r>
              <a:rPr lang="ru-RU" sz="2800" dirty="0" smtClean="0">
                <a:latin typeface="+mn-lt"/>
                <a:ea typeface="Times New Roman" panose="02020603050405020304" pitchFamily="18" charset="0"/>
              </a:rPr>
              <a:t>3. Приложения </a:t>
            </a:r>
            <a:r>
              <a:rPr lang="ru-RU" sz="2800" dirty="0">
                <a:latin typeface="+mn-lt"/>
                <a:ea typeface="Times New Roman" panose="02020603050405020304" pitchFamily="18" charset="0"/>
              </a:rPr>
              <a:t>к бухгалтерскому балансу и отчету о финансовых результатах:</a:t>
            </a:r>
            <a:br>
              <a:rPr lang="ru-RU" sz="2800" dirty="0">
                <a:latin typeface="+mn-lt"/>
                <a:ea typeface="Times New Roman" panose="02020603050405020304" pitchFamily="18" charset="0"/>
              </a:rPr>
            </a:br>
            <a:r>
              <a:rPr lang="ru-RU" sz="2800" dirty="0" smtClean="0">
                <a:latin typeface="+mn-lt"/>
                <a:ea typeface="Times New Roman" panose="02020603050405020304" pitchFamily="18" charset="0"/>
              </a:rPr>
              <a:t>- отчет </a:t>
            </a:r>
            <a:r>
              <a:rPr lang="ru-RU" sz="2800" dirty="0">
                <a:latin typeface="+mn-lt"/>
                <a:ea typeface="Times New Roman" panose="02020603050405020304" pitchFamily="18" charset="0"/>
              </a:rPr>
              <a:t>об изменении капитала </a:t>
            </a:r>
            <a:br>
              <a:rPr lang="ru-RU" sz="2800" dirty="0">
                <a:latin typeface="+mn-lt"/>
                <a:ea typeface="Times New Roman" panose="02020603050405020304" pitchFamily="18" charset="0"/>
              </a:rPr>
            </a:br>
            <a:r>
              <a:rPr lang="ru-RU" sz="2800" dirty="0" smtClean="0">
                <a:latin typeface="+mn-lt"/>
                <a:ea typeface="Times New Roman" panose="02020603050405020304" pitchFamily="18" charset="0"/>
              </a:rPr>
              <a:t>- отчет </a:t>
            </a:r>
            <a:r>
              <a:rPr lang="ru-RU" sz="2800" dirty="0">
                <a:latin typeface="+mn-lt"/>
                <a:ea typeface="Times New Roman" panose="02020603050405020304" pitchFamily="18" charset="0"/>
              </a:rPr>
              <a:t>о движении денежных средств </a:t>
            </a:r>
            <a:br>
              <a:rPr lang="ru-RU" sz="2800" dirty="0">
                <a:latin typeface="+mn-lt"/>
                <a:ea typeface="Times New Roman" panose="02020603050405020304" pitchFamily="18" charset="0"/>
              </a:rPr>
            </a:br>
            <a:r>
              <a:rPr lang="ru-RU" sz="2800" dirty="0" smtClean="0">
                <a:latin typeface="+mn-lt"/>
                <a:ea typeface="Times New Roman" panose="02020603050405020304" pitchFamily="18" charset="0"/>
              </a:rPr>
              <a:t>- приложение </a:t>
            </a:r>
            <a:r>
              <a:rPr lang="ru-RU" sz="2800" dirty="0">
                <a:latin typeface="+mn-lt"/>
                <a:ea typeface="Times New Roman" panose="02020603050405020304" pitchFamily="18" charset="0"/>
              </a:rPr>
              <a:t>к балансу </a:t>
            </a:r>
            <a:r>
              <a:rPr lang="ru-RU" sz="2800" dirty="0" smtClean="0">
                <a:latin typeface="+mn-lt"/>
                <a:ea typeface="Times New Roman" panose="02020603050405020304" pitchFamily="18" charset="0"/>
              </a:rPr>
              <a:t>организации</a:t>
            </a:r>
            <a:endParaRPr lang="ru-RU" sz="2800" dirty="0">
              <a:latin typeface="+mn-lt"/>
            </a:endParaRPr>
          </a:p>
        </p:txBody>
      </p:sp>
      <p:sp>
        <p:nvSpPr>
          <p:cNvPr id="3" name="Текст 2"/>
          <p:cNvSpPr>
            <a:spLocks noGrp="1"/>
          </p:cNvSpPr>
          <p:nvPr>
            <p:ph type="body" idx="1"/>
          </p:nvPr>
        </p:nvSpPr>
        <p:spPr/>
        <p:txBody>
          <a:bodyPr>
            <a:normAutofit/>
          </a:bodyPr>
          <a:lstStyle/>
          <a:p>
            <a:r>
              <a:rPr lang="ru-RU" sz="2000" b="1" dirty="0">
                <a:ea typeface="Times New Roman" panose="02020603050405020304" pitchFamily="18" charset="0"/>
              </a:rPr>
              <a:t>Состав годовой отчетности</a:t>
            </a:r>
            <a:endParaRPr lang="ru-RU" sz="2000" dirty="0"/>
          </a:p>
        </p:txBody>
      </p:sp>
    </p:spTree>
    <p:extLst>
      <p:ext uri="{BB962C8B-B14F-4D97-AF65-F5344CB8AC3E}">
        <p14:creationId xmlns:p14="http://schemas.microsoft.com/office/powerpoint/2010/main" val="2343868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spcAft>
                <a:spcPts val="0"/>
              </a:spcAft>
            </a:pPr>
            <a:r>
              <a:rPr lang="ru-RU" sz="1800" dirty="0">
                <a:latin typeface="+mn-lt"/>
                <a:ea typeface="Times New Roman" panose="02020603050405020304" pitchFamily="18" charset="0"/>
              </a:rPr>
              <a:t>Аудит финансовой (бухгалтерской) отчётности за 2017 год обязаны провести:</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 юридические </a:t>
            </a:r>
            <a:r>
              <a:rPr lang="ru-RU" sz="1800" dirty="0">
                <a:latin typeface="+mn-lt"/>
                <a:ea typeface="Times New Roman" panose="02020603050405020304" pitchFamily="18" charset="0"/>
              </a:rPr>
              <a:t>лица, выручка которых в 2016 году превысила 400 млн. руб.</a:t>
            </a:r>
            <a:br>
              <a:rPr lang="ru-RU" sz="1800" dirty="0">
                <a:latin typeface="+mn-lt"/>
                <a:ea typeface="Times New Roman" panose="02020603050405020304" pitchFamily="18" charset="0"/>
              </a:rPr>
            </a:br>
            <a:r>
              <a:rPr lang="ru-RU" sz="1800" dirty="0">
                <a:latin typeface="+mn-lt"/>
                <a:ea typeface="Times New Roman" panose="02020603050405020304" pitchFamily="18" charset="0"/>
              </a:rPr>
              <a:t>или активы баланса на конец года превышают 60 млн. руб</a:t>
            </a:r>
            <a:r>
              <a:rPr lang="ru-RU" sz="1800" dirty="0" smtClean="0">
                <a:latin typeface="+mn-lt"/>
                <a:ea typeface="Times New Roman" panose="02020603050405020304" pitchFamily="18" charset="0"/>
              </a:rPr>
              <a:t>.;</a:t>
            </a:r>
            <a:r>
              <a:rPr lang="ru-RU" sz="1800" dirty="0">
                <a:latin typeface="+mn-lt"/>
                <a:ea typeface="Times New Roman" panose="02020603050405020304" pitchFamily="18" charset="0"/>
              </a:rPr>
              <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 компании</a:t>
            </a:r>
            <a:r>
              <a:rPr lang="ru-RU" sz="1800" dirty="0">
                <a:latin typeface="+mn-lt"/>
                <a:ea typeface="Times New Roman" panose="02020603050405020304" pitchFamily="18" charset="0"/>
              </a:rPr>
              <a:t>, составляющие консолидированную бухгалтерскую отчётность</a:t>
            </a:r>
            <a:br>
              <a:rPr lang="ru-RU" sz="1800" dirty="0">
                <a:latin typeface="+mn-lt"/>
                <a:ea typeface="Times New Roman" panose="02020603050405020304" pitchFamily="18" charset="0"/>
              </a:rPr>
            </a:br>
            <a:r>
              <a:rPr lang="ru-RU" sz="1800" dirty="0">
                <a:latin typeface="+mn-lt"/>
                <a:ea typeface="Times New Roman" panose="02020603050405020304" pitchFamily="18" charset="0"/>
              </a:rPr>
              <a:t>акционерные </a:t>
            </a:r>
            <a:r>
              <a:rPr lang="ru-RU" sz="1800" dirty="0" smtClean="0">
                <a:latin typeface="+mn-lt"/>
                <a:ea typeface="Times New Roman" panose="02020603050405020304" pitchFamily="18" charset="0"/>
              </a:rPr>
              <a:t>общества;</a:t>
            </a:r>
            <a:r>
              <a:rPr lang="ru-RU" sz="1800" dirty="0">
                <a:latin typeface="+mn-lt"/>
                <a:ea typeface="Times New Roman" panose="02020603050405020304" pitchFamily="18" charset="0"/>
              </a:rPr>
              <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 компании</a:t>
            </a:r>
            <a:r>
              <a:rPr lang="ru-RU" sz="1800" dirty="0">
                <a:latin typeface="+mn-lt"/>
                <a:ea typeface="Times New Roman" panose="02020603050405020304" pitchFamily="18" charset="0"/>
              </a:rPr>
              <a:t>, публично размещающие ценные </a:t>
            </a:r>
            <a:r>
              <a:rPr lang="ru-RU" sz="1800" dirty="0" smtClean="0">
                <a:latin typeface="+mn-lt"/>
                <a:ea typeface="Times New Roman" panose="02020603050405020304" pitchFamily="18" charset="0"/>
              </a:rPr>
              <a:t>бумаги;</a:t>
            </a:r>
            <a:r>
              <a:rPr lang="ru-RU" sz="1800" dirty="0">
                <a:latin typeface="+mn-lt"/>
                <a:ea typeface="Times New Roman" panose="02020603050405020304" pitchFamily="18" charset="0"/>
              </a:rPr>
              <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 банки</a:t>
            </a:r>
            <a:r>
              <a:rPr lang="ru-RU" sz="1800" dirty="0">
                <a:latin typeface="+mn-lt"/>
                <a:ea typeface="Times New Roman" panose="02020603050405020304" pitchFamily="18" charset="0"/>
              </a:rPr>
              <a:t>, страховые компании и некоторые другие категории в случаях, установленных законами № 307-ФЗ «Об аудиторской деятельности», 208 ФЗ «О консолидированной отчётности».</a:t>
            </a:r>
            <a:endParaRPr lang="ru-RU" sz="1800" dirty="0">
              <a:latin typeface="+mn-lt"/>
            </a:endParaRPr>
          </a:p>
        </p:txBody>
      </p:sp>
      <p:sp>
        <p:nvSpPr>
          <p:cNvPr id="3" name="Текст 2"/>
          <p:cNvSpPr>
            <a:spLocks noGrp="1"/>
          </p:cNvSpPr>
          <p:nvPr>
            <p:ph type="body" idx="1"/>
          </p:nvPr>
        </p:nvSpPr>
        <p:spPr/>
        <p:txBody>
          <a:bodyPr/>
          <a:lstStyle/>
          <a:p>
            <a:r>
              <a:rPr lang="ru-RU" dirty="0" smtClean="0"/>
              <a:t>Критерии обязательного аудита 2017</a:t>
            </a:r>
            <a:endParaRPr lang="ru-RU" dirty="0"/>
          </a:p>
        </p:txBody>
      </p:sp>
    </p:spTree>
    <p:extLst>
      <p:ext uri="{BB962C8B-B14F-4D97-AF65-F5344CB8AC3E}">
        <p14:creationId xmlns:p14="http://schemas.microsoft.com/office/powerpoint/2010/main" val="2527237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spcAft>
                <a:spcPts val="0"/>
              </a:spcAft>
            </a:pPr>
            <a:r>
              <a:rPr lang="ru-RU" sz="2400" dirty="0" smtClean="0">
                <a:latin typeface="+mn-lt"/>
                <a:ea typeface="Times New Roman" panose="02020603050405020304" pitchFamily="18" charset="0"/>
              </a:rPr>
              <a:t>- упрощенный </a:t>
            </a:r>
            <a:r>
              <a:rPr lang="ru-RU" sz="2400" dirty="0">
                <a:latin typeface="+mn-lt"/>
                <a:ea typeface="Times New Roman" panose="02020603050405020304" pitchFamily="18" charset="0"/>
              </a:rPr>
              <a:t>- для субъектов малого предпринимательства и некоммерческих организаций (кроме бюджетных);</a:t>
            </a:r>
            <a:br>
              <a:rPr lang="ru-RU" sz="2400" dirty="0">
                <a:latin typeface="+mn-lt"/>
                <a:ea typeface="Times New Roman" panose="02020603050405020304" pitchFamily="18" charset="0"/>
              </a:rPr>
            </a:br>
            <a:r>
              <a:rPr lang="ru-RU" sz="2400" dirty="0" smtClean="0">
                <a:latin typeface="+mn-lt"/>
                <a:ea typeface="Times New Roman" panose="02020603050405020304" pitchFamily="18" charset="0"/>
              </a:rPr>
              <a:t>- стандартный </a:t>
            </a:r>
            <a:r>
              <a:rPr lang="ru-RU" sz="2400" dirty="0">
                <a:latin typeface="+mn-lt"/>
                <a:ea typeface="Times New Roman" panose="02020603050405020304" pitchFamily="18" charset="0"/>
              </a:rPr>
              <a:t>- для коммерческих организаций, относящихся к группе средних и крупных организаций;</a:t>
            </a:r>
            <a:br>
              <a:rPr lang="ru-RU" sz="2400" dirty="0">
                <a:latin typeface="+mn-lt"/>
                <a:ea typeface="Times New Roman" panose="02020603050405020304" pitchFamily="18" charset="0"/>
              </a:rPr>
            </a:br>
            <a:r>
              <a:rPr lang="ru-RU" sz="2400" dirty="0" smtClean="0">
                <a:latin typeface="+mn-lt"/>
                <a:ea typeface="Times New Roman" panose="02020603050405020304" pitchFamily="18" charset="0"/>
              </a:rPr>
              <a:t>- множественный </a:t>
            </a:r>
            <a:r>
              <a:rPr lang="ru-RU" sz="2400" dirty="0">
                <a:latin typeface="+mn-lt"/>
                <a:ea typeface="Times New Roman" panose="02020603050405020304" pitchFamily="18" charset="0"/>
              </a:rPr>
              <a:t>- для коммерческих организаций, относящихся к группе крупных и крупнейших, осуществляющих несколько видов деятельности.</a:t>
            </a:r>
            <a:endParaRPr lang="ru-RU" sz="2400" dirty="0">
              <a:latin typeface="+mn-lt"/>
            </a:endParaRPr>
          </a:p>
        </p:txBody>
      </p:sp>
      <p:sp>
        <p:nvSpPr>
          <p:cNvPr id="3" name="Текст 2"/>
          <p:cNvSpPr>
            <a:spLocks noGrp="1"/>
          </p:cNvSpPr>
          <p:nvPr>
            <p:ph type="body" idx="1"/>
          </p:nvPr>
        </p:nvSpPr>
        <p:spPr/>
        <p:txBody>
          <a:bodyPr/>
          <a:lstStyle/>
          <a:p>
            <a:r>
              <a:rPr lang="ru-RU" dirty="0" smtClean="0"/>
              <a:t>Условные варианты формирования финансовой отчетности</a:t>
            </a:r>
            <a:endParaRPr lang="ru-RU" dirty="0"/>
          </a:p>
        </p:txBody>
      </p:sp>
    </p:spTree>
    <p:extLst>
      <p:ext uri="{BB962C8B-B14F-4D97-AF65-F5344CB8AC3E}">
        <p14:creationId xmlns:p14="http://schemas.microsoft.com/office/powerpoint/2010/main" val="2620427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a:latin typeface="+mn-lt"/>
                <a:ea typeface="Times New Roman" panose="02020603050405020304" pitchFamily="18" charset="0"/>
              </a:rPr>
              <a:t>Отчетным годом считается период с 1 января по 31 декабря ка­лендарного года включительно. </a:t>
            </a:r>
            <a:r>
              <a:rPr lang="ru-RU" sz="2800" dirty="0" smtClean="0">
                <a:latin typeface="+mn-lt"/>
                <a:ea typeface="Times New Roman" panose="02020603050405020304" pitchFamily="18" charset="0"/>
              </a:rPr>
              <a:t/>
            </a:r>
            <a:br>
              <a:rPr lang="ru-RU" sz="2800" dirty="0" smtClean="0">
                <a:latin typeface="+mn-lt"/>
                <a:ea typeface="Times New Roman" panose="02020603050405020304" pitchFamily="18" charset="0"/>
              </a:rPr>
            </a:br>
            <a:r>
              <a:rPr lang="ru-RU" sz="2800" dirty="0" smtClean="0">
                <a:latin typeface="+mn-lt"/>
                <a:ea typeface="Times New Roman" panose="02020603050405020304" pitchFamily="18" charset="0"/>
              </a:rPr>
              <a:t>Первым </a:t>
            </a:r>
            <a:r>
              <a:rPr lang="ru-RU" sz="2800" dirty="0">
                <a:latin typeface="+mn-lt"/>
                <a:ea typeface="Times New Roman" panose="02020603050405020304" pitchFamily="18" charset="0"/>
              </a:rPr>
              <a:t>отчетным годом для вновь созданной либо реорганизованной организации считается период со дня ее государственной регистрации по 31 декабря включительно, а для организации, вновь созданной после 1 октября (включая 1 октября), - с даты государственной регистрации по 31 декабря следующего года включительно.</a:t>
            </a:r>
            <a:endParaRPr lang="ru-RU" sz="2800" dirty="0">
              <a:latin typeface="+mn-lt"/>
            </a:endParaRPr>
          </a:p>
        </p:txBody>
      </p:sp>
      <p:sp>
        <p:nvSpPr>
          <p:cNvPr id="3" name="Текст 2"/>
          <p:cNvSpPr>
            <a:spLocks noGrp="1"/>
          </p:cNvSpPr>
          <p:nvPr>
            <p:ph type="body" idx="1"/>
          </p:nvPr>
        </p:nvSpPr>
        <p:spPr/>
        <p:txBody>
          <a:bodyPr/>
          <a:lstStyle/>
          <a:p>
            <a:r>
              <a:rPr lang="ru-RU" dirty="0" smtClean="0"/>
              <a:t>Отчетный год для составления финансовой отчетности</a:t>
            </a:r>
            <a:endParaRPr lang="ru-RU" dirty="0"/>
          </a:p>
        </p:txBody>
      </p:sp>
    </p:spTree>
    <p:extLst>
      <p:ext uri="{BB962C8B-B14F-4D97-AF65-F5344CB8AC3E}">
        <p14:creationId xmlns:p14="http://schemas.microsoft.com/office/powerpoint/2010/main" val="2836301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t>1. Территориальные органы статистики</a:t>
            </a:r>
            <a:br>
              <a:rPr lang="ru-RU" sz="2800" dirty="0" smtClean="0"/>
            </a:br>
            <a:r>
              <a:rPr lang="ru-RU" sz="2800" dirty="0" smtClean="0"/>
              <a:t>2. Налоговые органы по месту регистрации</a:t>
            </a:r>
            <a:br>
              <a:rPr lang="ru-RU" sz="2800" dirty="0" smtClean="0"/>
            </a:br>
            <a:r>
              <a:rPr lang="ru-RU" sz="2800" dirty="0" smtClean="0"/>
              <a:t>3.Собственнику компании</a:t>
            </a:r>
            <a:endParaRPr lang="ru-RU" sz="2800" dirty="0"/>
          </a:p>
        </p:txBody>
      </p:sp>
      <p:sp>
        <p:nvSpPr>
          <p:cNvPr id="3" name="Текст 2"/>
          <p:cNvSpPr>
            <a:spLocks noGrp="1"/>
          </p:cNvSpPr>
          <p:nvPr>
            <p:ph type="body" idx="1"/>
          </p:nvPr>
        </p:nvSpPr>
        <p:spPr/>
        <p:txBody>
          <a:bodyPr/>
          <a:lstStyle/>
          <a:p>
            <a:r>
              <a:rPr lang="ru-RU" dirty="0" smtClean="0"/>
              <a:t>Адреса представления бухгалтерской отчетности</a:t>
            </a:r>
            <a:endParaRPr lang="ru-RU" dirty="0"/>
          </a:p>
        </p:txBody>
      </p:sp>
    </p:spTree>
    <p:extLst>
      <p:ext uri="{BB962C8B-B14F-4D97-AF65-F5344CB8AC3E}">
        <p14:creationId xmlns:p14="http://schemas.microsoft.com/office/powerpoint/2010/main" val="1052704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 течение трех месяцев по окончании отчётного периода</a:t>
            </a:r>
            <a:endParaRPr lang="ru-RU" dirty="0"/>
          </a:p>
        </p:txBody>
      </p:sp>
      <p:sp>
        <p:nvSpPr>
          <p:cNvPr id="3" name="Текст 2"/>
          <p:cNvSpPr>
            <a:spLocks noGrp="1"/>
          </p:cNvSpPr>
          <p:nvPr>
            <p:ph type="body" idx="1"/>
          </p:nvPr>
        </p:nvSpPr>
        <p:spPr/>
        <p:txBody>
          <a:bodyPr/>
          <a:lstStyle/>
          <a:p>
            <a:r>
              <a:rPr lang="ru-RU" dirty="0" smtClean="0"/>
              <a:t>Сроки представления годовой бухгалтерской отчетности</a:t>
            </a:r>
            <a:endParaRPr lang="ru-RU" dirty="0"/>
          </a:p>
        </p:txBody>
      </p:sp>
    </p:spTree>
    <p:extLst>
      <p:ext uri="{BB962C8B-B14F-4D97-AF65-F5344CB8AC3E}">
        <p14:creationId xmlns:p14="http://schemas.microsoft.com/office/powerpoint/2010/main" val="240128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mn-lt"/>
                <a:ea typeface="Times New Roman" panose="02020603050405020304" pitchFamily="18" charset="0"/>
              </a:rPr>
              <a:t>1. Достоверность</a:t>
            </a:r>
            <a:br>
              <a:rPr lang="ru-RU" sz="2800" dirty="0" smtClean="0">
                <a:latin typeface="+mn-lt"/>
                <a:ea typeface="Times New Roman" panose="02020603050405020304" pitchFamily="18" charset="0"/>
              </a:rPr>
            </a:br>
            <a:r>
              <a:rPr lang="ru-RU" sz="2800" dirty="0" smtClean="0">
                <a:latin typeface="+mn-lt"/>
                <a:ea typeface="Times New Roman" panose="02020603050405020304" pitchFamily="18" charset="0"/>
              </a:rPr>
              <a:t>2. Существенность</a:t>
            </a:r>
            <a:br>
              <a:rPr lang="ru-RU" sz="2800" dirty="0" smtClean="0">
                <a:latin typeface="+mn-lt"/>
                <a:ea typeface="Times New Roman" panose="02020603050405020304" pitchFamily="18" charset="0"/>
              </a:rPr>
            </a:br>
            <a:r>
              <a:rPr lang="ru-RU" sz="2800" dirty="0" smtClean="0">
                <a:latin typeface="+mn-lt"/>
                <a:ea typeface="Times New Roman" panose="02020603050405020304" pitchFamily="18" charset="0"/>
              </a:rPr>
              <a:t>3. Последовательность</a:t>
            </a:r>
            <a:br>
              <a:rPr lang="ru-RU" sz="2800" dirty="0" smtClean="0">
                <a:latin typeface="+mn-lt"/>
                <a:ea typeface="Times New Roman" panose="02020603050405020304" pitchFamily="18" charset="0"/>
              </a:rPr>
            </a:br>
            <a:r>
              <a:rPr lang="ru-RU" sz="2800" dirty="0" smtClean="0">
                <a:latin typeface="+mn-lt"/>
                <a:ea typeface="Times New Roman" panose="02020603050405020304" pitchFamily="18" charset="0"/>
              </a:rPr>
              <a:t>4. Целостность</a:t>
            </a:r>
            <a:br>
              <a:rPr lang="ru-RU" sz="2800" dirty="0" smtClean="0">
                <a:latin typeface="+mn-lt"/>
                <a:ea typeface="Times New Roman" panose="02020603050405020304" pitchFamily="18" charset="0"/>
              </a:rPr>
            </a:br>
            <a:r>
              <a:rPr lang="ru-RU" sz="2800" dirty="0" smtClean="0">
                <a:latin typeface="+mn-lt"/>
                <a:ea typeface="Times New Roman" panose="02020603050405020304" pitchFamily="18" charset="0"/>
              </a:rPr>
              <a:t>5. Нейтральность</a:t>
            </a:r>
            <a:br>
              <a:rPr lang="ru-RU" sz="2800" dirty="0" smtClean="0">
                <a:latin typeface="+mn-lt"/>
                <a:ea typeface="Times New Roman" panose="02020603050405020304" pitchFamily="18" charset="0"/>
              </a:rPr>
            </a:br>
            <a:endParaRPr lang="ru-RU" sz="2800" dirty="0">
              <a:latin typeface="+mn-lt"/>
            </a:endParaRPr>
          </a:p>
        </p:txBody>
      </p:sp>
      <p:sp>
        <p:nvSpPr>
          <p:cNvPr id="3" name="Текст 2"/>
          <p:cNvSpPr>
            <a:spLocks noGrp="1"/>
          </p:cNvSpPr>
          <p:nvPr>
            <p:ph type="body" idx="1"/>
          </p:nvPr>
        </p:nvSpPr>
        <p:spPr/>
        <p:txBody>
          <a:bodyPr/>
          <a:lstStyle/>
          <a:p>
            <a:r>
              <a:rPr lang="ru-RU" dirty="0" smtClean="0"/>
              <a:t>Требования, предъявляемые к бухгалтерской отчетности</a:t>
            </a:r>
            <a:endParaRPr lang="ru-RU" dirty="0"/>
          </a:p>
        </p:txBody>
      </p:sp>
    </p:spTree>
    <p:extLst>
      <p:ext uri="{BB962C8B-B14F-4D97-AF65-F5344CB8AC3E}">
        <p14:creationId xmlns:p14="http://schemas.microsoft.com/office/powerpoint/2010/main" val="2191894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latin typeface="+mn-lt"/>
              </a:rPr>
              <a:t>1.Частичная</a:t>
            </a:r>
            <a:br>
              <a:rPr lang="ru-RU" sz="3600" dirty="0" smtClean="0">
                <a:latin typeface="+mn-lt"/>
              </a:rPr>
            </a:br>
            <a:r>
              <a:rPr lang="ru-RU" sz="3600" dirty="0" smtClean="0">
                <a:latin typeface="+mn-lt"/>
              </a:rPr>
              <a:t>2.Периодическая</a:t>
            </a:r>
            <a:br>
              <a:rPr lang="ru-RU" sz="3600" dirty="0" smtClean="0">
                <a:latin typeface="+mn-lt"/>
              </a:rPr>
            </a:br>
            <a:r>
              <a:rPr lang="ru-RU" sz="3600" dirty="0" smtClean="0">
                <a:latin typeface="+mn-lt"/>
              </a:rPr>
              <a:t>3.Полная</a:t>
            </a:r>
            <a:br>
              <a:rPr lang="ru-RU" sz="3600" dirty="0" smtClean="0">
                <a:latin typeface="+mn-lt"/>
              </a:rPr>
            </a:br>
            <a:r>
              <a:rPr lang="ru-RU" sz="3600" dirty="0" smtClean="0">
                <a:latin typeface="+mn-lt"/>
              </a:rPr>
              <a:t>4.Выборочная</a:t>
            </a:r>
            <a:endParaRPr lang="ru-RU" sz="3600" dirty="0">
              <a:latin typeface="+mn-lt"/>
            </a:endParaRPr>
          </a:p>
        </p:txBody>
      </p:sp>
      <p:sp>
        <p:nvSpPr>
          <p:cNvPr id="3" name="Текст 2"/>
          <p:cNvSpPr>
            <a:spLocks noGrp="1"/>
          </p:cNvSpPr>
          <p:nvPr>
            <p:ph type="body" idx="1"/>
          </p:nvPr>
        </p:nvSpPr>
        <p:spPr/>
        <p:txBody>
          <a:bodyPr/>
          <a:lstStyle/>
          <a:p>
            <a:r>
              <a:rPr lang="ru-RU" dirty="0" smtClean="0"/>
              <a:t>Виды инвентаризации</a:t>
            </a:r>
            <a:endParaRPr lang="ru-RU" dirty="0"/>
          </a:p>
        </p:txBody>
      </p:sp>
    </p:spTree>
    <p:extLst>
      <p:ext uri="{BB962C8B-B14F-4D97-AF65-F5344CB8AC3E}">
        <p14:creationId xmlns:p14="http://schemas.microsoft.com/office/powerpoint/2010/main" val="3963865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lnSpc>
                <a:spcPct val="150000"/>
              </a:lnSpc>
              <a:spcAft>
                <a:spcPts val="0"/>
              </a:spcAft>
              <a:tabLst>
                <a:tab pos="228600" algn="l"/>
              </a:tabLst>
            </a:pPr>
            <a:r>
              <a:rPr lang="ru-RU" sz="1600" dirty="0" smtClean="0">
                <a:latin typeface="+mn-lt"/>
                <a:ea typeface="Times New Roman" panose="02020603050405020304" pitchFamily="18" charset="0"/>
              </a:rPr>
              <a:t>1. Подготовительный </a:t>
            </a:r>
            <a:r>
              <a:rPr lang="ru-RU" sz="1600" dirty="0">
                <a:latin typeface="+mn-lt"/>
                <a:ea typeface="Times New Roman" panose="02020603050405020304" pitchFamily="18" charset="0"/>
              </a:rPr>
              <a:t>– приказ руководителя, уточнение внутренней инструкции, подписка материально ответственных лиц.</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2. Натуральная </a:t>
            </a:r>
            <a:r>
              <a:rPr lang="ru-RU" sz="1600" dirty="0">
                <a:latin typeface="+mn-lt"/>
                <a:ea typeface="Times New Roman" panose="02020603050405020304" pitchFamily="18" charset="0"/>
              </a:rPr>
              <a:t>и документальная </a:t>
            </a:r>
            <a:r>
              <a:rPr lang="ru-RU" sz="1600" dirty="0" smtClean="0">
                <a:latin typeface="+mn-lt"/>
                <a:ea typeface="Times New Roman" panose="02020603050405020304" pitchFamily="18" charset="0"/>
              </a:rPr>
              <a:t>проверка – </a:t>
            </a:r>
            <a:r>
              <a:rPr lang="ru-RU" sz="1600" dirty="0">
                <a:latin typeface="+mn-lt"/>
                <a:ea typeface="Times New Roman" panose="02020603050405020304" pitchFamily="18" charset="0"/>
              </a:rPr>
              <a:t>заполнение акта инвентаризации и инвентарной описи.</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3. Таксировка </a:t>
            </a:r>
            <a:r>
              <a:rPr lang="ru-RU" sz="1600" dirty="0">
                <a:latin typeface="+mn-lt"/>
                <a:ea typeface="Times New Roman" panose="02020603050405020304" pitchFamily="18" charset="0"/>
              </a:rPr>
              <a:t>– арифметическая проверка.</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4. </a:t>
            </a:r>
            <a:r>
              <a:rPr lang="ru-RU" sz="1600" dirty="0" err="1" smtClean="0">
                <a:latin typeface="+mn-lt"/>
                <a:ea typeface="Times New Roman" panose="02020603050405020304" pitchFamily="18" charset="0"/>
              </a:rPr>
              <a:t>Сличительно</a:t>
            </a:r>
            <a:r>
              <a:rPr lang="ru-RU" sz="1600" dirty="0" smtClean="0">
                <a:latin typeface="+mn-lt"/>
                <a:ea typeface="Times New Roman" panose="02020603050405020304" pitchFamily="18" charset="0"/>
              </a:rPr>
              <a:t>-аналитический </a:t>
            </a:r>
            <a:r>
              <a:rPr lang="ru-RU" sz="1600" dirty="0">
                <a:latin typeface="+mn-lt"/>
                <a:ea typeface="Times New Roman" panose="02020603050405020304" pitchFamily="18" charset="0"/>
              </a:rPr>
              <a:t>– сопоставление фактического наличия имущества, обязательств и данных бухгалтерского учета.</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5. Заключительный </a:t>
            </a:r>
            <a:r>
              <a:rPr lang="ru-RU" sz="1600" dirty="0">
                <a:latin typeface="+mn-lt"/>
                <a:ea typeface="Times New Roman" panose="02020603050405020304" pitchFamily="18" charset="0"/>
              </a:rPr>
              <a:t>– утверждаются руководителем результаты инвентаризации.</a:t>
            </a:r>
            <a:endParaRPr lang="ru-RU" sz="1600" dirty="0">
              <a:latin typeface="+mn-lt"/>
            </a:endParaRPr>
          </a:p>
        </p:txBody>
      </p:sp>
      <p:sp>
        <p:nvSpPr>
          <p:cNvPr id="3" name="Текст 2"/>
          <p:cNvSpPr>
            <a:spLocks noGrp="1"/>
          </p:cNvSpPr>
          <p:nvPr>
            <p:ph type="body" idx="1"/>
          </p:nvPr>
        </p:nvSpPr>
        <p:spPr/>
        <p:txBody>
          <a:bodyPr/>
          <a:lstStyle/>
          <a:p>
            <a:r>
              <a:rPr lang="ru-RU" dirty="0" smtClean="0"/>
              <a:t>Этапы проведения инвентаризации</a:t>
            </a:r>
            <a:endParaRPr lang="ru-RU" dirty="0"/>
          </a:p>
        </p:txBody>
      </p:sp>
    </p:spTree>
    <p:extLst>
      <p:ext uri="{BB962C8B-B14F-4D97-AF65-F5344CB8AC3E}">
        <p14:creationId xmlns:p14="http://schemas.microsoft.com/office/powerpoint/2010/main" val="273672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1.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46415" y="149629"/>
            <a:ext cx="7554710" cy="6708372"/>
          </a:xfrm>
          <a:prstGeom prst="rect">
            <a:avLst/>
          </a:prstGeom>
          <a:noFill/>
          <a:ln>
            <a:noFill/>
          </a:ln>
        </p:spPr>
      </p:pic>
    </p:spTree>
    <p:extLst>
      <p:ext uri="{BB962C8B-B14F-4D97-AF65-F5344CB8AC3E}">
        <p14:creationId xmlns:p14="http://schemas.microsoft.com/office/powerpoint/2010/main" val="515319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2.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39338" y="523702"/>
            <a:ext cx="8061787" cy="4786485"/>
          </a:xfrm>
          <a:prstGeom prst="rect">
            <a:avLst/>
          </a:prstGeom>
          <a:noFill/>
          <a:ln>
            <a:noFill/>
          </a:ln>
        </p:spPr>
      </p:pic>
    </p:spTree>
    <p:extLst>
      <p:ext uri="{BB962C8B-B14F-4D97-AF65-F5344CB8AC3E}">
        <p14:creationId xmlns:p14="http://schemas.microsoft.com/office/powerpoint/2010/main" val="875217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3.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423949" y="914401"/>
            <a:ext cx="8577176" cy="4138612"/>
          </a:xfrm>
          <a:prstGeom prst="rect">
            <a:avLst/>
          </a:prstGeom>
          <a:noFill/>
          <a:ln>
            <a:noFill/>
          </a:ln>
        </p:spPr>
      </p:pic>
    </p:spTree>
    <p:extLst>
      <p:ext uri="{BB962C8B-B14F-4D97-AF65-F5344CB8AC3E}">
        <p14:creationId xmlns:p14="http://schemas.microsoft.com/office/powerpoint/2010/main" val="2462778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4.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172095" y="964276"/>
            <a:ext cx="7829030" cy="4236374"/>
          </a:xfrm>
          <a:prstGeom prst="rect">
            <a:avLst/>
          </a:prstGeom>
          <a:noFill/>
          <a:ln>
            <a:noFill/>
          </a:ln>
        </p:spPr>
      </p:pic>
    </p:spTree>
    <p:extLst>
      <p:ext uri="{BB962C8B-B14F-4D97-AF65-F5344CB8AC3E}">
        <p14:creationId xmlns:p14="http://schemas.microsoft.com/office/powerpoint/2010/main" val="4229322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5.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38102" y="515389"/>
            <a:ext cx="7504834" cy="4760335"/>
          </a:xfrm>
          <a:prstGeom prst="rect">
            <a:avLst/>
          </a:prstGeom>
          <a:noFill/>
          <a:ln>
            <a:noFill/>
          </a:ln>
        </p:spPr>
      </p:pic>
    </p:spTree>
    <p:extLst>
      <p:ext uri="{BB962C8B-B14F-4D97-AF65-F5344CB8AC3E}">
        <p14:creationId xmlns:p14="http://schemas.microsoft.com/office/powerpoint/2010/main" val="4049569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6.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213658" y="540327"/>
            <a:ext cx="7787467" cy="4760335"/>
          </a:xfrm>
          <a:prstGeom prst="rect">
            <a:avLst/>
          </a:prstGeom>
          <a:noFill/>
          <a:ln>
            <a:noFill/>
          </a:ln>
        </p:spPr>
      </p:pic>
    </p:spTree>
    <p:extLst>
      <p:ext uri="{BB962C8B-B14F-4D97-AF65-F5344CB8AC3E}">
        <p14:creationId xmlns:p14="http://schemas.microsoft.com/office/powerpoint/2010/main" val="135708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7.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190875" y="1509712"/>
            <a:ext cx="5810250" cy="3838575"/>
          </a:xfrm>
          <a:prstGeom prst="rect">
            <a:avLst/>
          </a:prstGeom>
          <a:noFill/>
          <a:ln>
            <a:noFill/>
          </a:ln>
        </p:spPr>
      </p:pic>
    </p:spTree>
    <p:extLst>
      <p:ext uri="{BB962C8B-B14F-4D97-AF65-F5344CB8AC3E}">
        <p14:creationId xmlns:p14="http://schemas.microsoft.com/office/powerpoint/2010/main" val="1467328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8.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543695" y="116378"/>
            <a:ext cx="6457430" cy="6650182"/>
          </a:xfrm>
          <a:prstGeom prst="rect">
            <a:avLst/>
          </a:prstGeom>
          <a:noFill/>
          <a:ln>
            <a:noFill/>
          </a:ln>
        </p:spPr>
      </p:pic>
    </p:spTree>
    <p:extLst>
      <p:ext uri="{BB962C8B-B14F-4D97-AF65-F5344CB8AC3E}">
        <p14:creationId xmlns:p14="http://schemas.microsoft.com/office/powerpoint/2010/main" val="2484506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9.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190875" y="1504950"/>
            <a:ext cx="5810250" cy="3848100"/>
          </a:xfrm>
          <a:prstGeom prst="rect">
            <a:avLst/>
          </a:prstGeom>
          <a:noFill/>
          <a:ln>
            <a:noFill/>
          </a:ln>
        </p:spPr>
      </p:pic>
    </p:spTree>
    <p:extLst>
      <p:ext uri="{BB962C8B-B14F-4D97-AF65-F5344CB8AC3E}">
        <p14:creationId xmlns:p14="http://schemas.microsoft.com/office/powerpoint/2010/main" val="143535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10.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190875" y="1776412"/>
            <a:ext cx="5810250" cy="3305175"/>
          </a:xfrm>
          <a:prstGeom prst="rect">
            <a:avLst/>
          </a:prstGeom>
          <a:noFill/>
          <a:ln>
            <a:noFill/>
          </a:ln>
        </p:spPr>
      </p:pic>
    </p:spTree>
    <p:extLst>
      <p:ext uri="{BB962C8B-B14F-4D97-AF65-F5344CB8AC3E}">
        <p14:creationId xmlns:p14="http://schemas.microsoft.com/office/powerpoint/2010/main" val="4283974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11.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190875" y="1047750"/>
            <a:ext cx="5810250" cy="4762500"/>
          </a:xfrm>
          <a:prstGeom prst="rect">
            <a:avLst/>
          </a:prstGeom>
          <a:noFill/>
          <a:ln>
            <a:noFill/>
          </a:ln>
        </p:spPr>
      </p:pic>
    </p:spTree>
    <p:extLst>
      <p:ext uri="{BB962C8B-B14F-4D97-AF65-F5344CB8AC3E}">
        <p14:creationId xmlns:p14="http://schemas.microsoft.com/office/powerpoint/2010/main" val="1887461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12.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190875" y="1414462"/>
            <a:ext cx="5810250" cy="4029075"/>
          </a:xfrm>
          <a:prstGeom prst="rect">
            <a:avLst/>
          </a:prstGeom>
          <a:noFill/>
          <a:ln>
            <a:noFill/>
          </a:ln>
        </p:spPr>
      </p:pic>
    </p:spTree>
    <p:extLst>
      <p:ext uri="{BB962C8B-B14F-4D97-AF65-F5344CB8AC3E}">
        <p14:creationId xmlns:p14="http://schemas.microsoft.com/office/powerpoint/2010/main" val="4005262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_2_01_13.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190875" y="1638300"/>
            <a:ext cx="5810250" cy="3581400"/>
          </a:xfrm>
          <a:prstGeom prst="rect">
            <a:avLst/>
          </a:prstGeom>
          <a:noFill/>
          <a:ln>
            <a:noFill/>
          </a:ln>
        </p:spPr>
      </p:pic>
    </p:spTree>
    <p:extLst>
      <p:ext uri="{BB962C8B-B14F-4D97-AF65-F5344CB8AC3E}">
        <p14:creationId xmlns:p14="http://schemas.microsoft.com/office/powerpoint/2010/main" val="3237650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spcAft>
                <a:spcPts val="0"/>
              </a:spcAft>
            </a:pPr>
            <a:r>
              <a:rPr lang="ru-RU" sz="3200" dirty="0">
                <a:latin typeface="+mn-lt"/>
                <a:ea typeface="Times New Roman" panose="02020603050405020304" pitchFamily="18" charset="0"/>
              </a:rPr>
              <a:t>Дебет 10 «Материалы» / Кредит  91</a:t>
            </a:r>
            <a:r>
              <a:rPr lang="ru-RU" sz="3200" baseline="-25000" dirty="0">
                <a:latin typeface="+mn-lt"/>
                <a:ea typeface="Times New Roman" panose="02020603050405020304" pitchFamily="18" charset="0"/>
              </a:rPr>
              <a:t>1  </a:t>
            </a:r>
            <a:r>
              <a:rPr lang="ru-RU" sz="3200" dirty="0">
                <a:latin typeface="+mn-lt"/>
                <a:ea typeface="Times New Roman" panose="02020603050405020304" pitchFamily="18" charset="0"/>
              </a:rPr>
              <a:t>«Прочие доходы»;</a:t>
            </a:r>
            <a:br>
              <a:rPr lang="ru-RU" sz="3200" dirty="0">
                <a:latin typeface="+mn-lt"/>
                <a:ea typeface="Times New Roman" panose="02020603050405020304" pitchFamily="18" charset="0"/>
              </a:rPr>
            </a:br>
            <a:r>
              <a:rPr lang="ru-RU" sz="3200" dirty="0">
                <a:latin typeface="+mn-lt"/>
                <a:ea typeface="Times New Roman" panose="02020603050405020304" pitchFamily="18" charset="0"/>
              </a:rPr>
              <a:t>     Дебет  43 «Готовая продукция» / Кредит 91</a:t>
            </a:r>
            <a:r>
              <a:rPr lang="ru-RU" sz="3200" baseline="-25000" dirty="0">
                <a:latin typeface="+mn-lt"/>
                <a:ea typeface="Times New Roman" panose="02020603050405020304" pitchFamily="18" charset="0"/>
              </a:rPr>
              <a:t>1  </a:t>
            </a:r>
            <a:r>
              <a:rPr lang="ru-RU" sz="3200" dirty="0">
                <a:latin typeface="+mn-lt"/>
                <a:ea typeface="Times New Roman" panose="02020603050405020304" pitchFamily="18" charset="0"/>
              </a:rPr>
              <a:t>«Прочие доходы»;</a:t>
            </a:r>
            <a:br>
              <a:rPr lang="ru-RU" sz="3200" dirty="0">
                <a:latin typeface="+mn-lt"/>
                <a:ea typeface="Times New Roman" panose="02020603050405020304" pitchFamily="18" charset="0"/>
              </a:rPr>
            </a:br>
            <a:r>
              <a:rPr lang="ru-RU" sz="3200" dirty="0">
                <a:latin typeface="+mn-lt"/>
                <a:ea typeface="Times New Roman" panose="02020603050405020304" pitchFamily="18" charset="0"/>
              </a:rPr>
              <a:t>     Дебет 41 «Товары» / Кредит 91</a:t>
            </a:r>
            <a:r>
              <a:rPr lang="ru-RU" sz="3200" baseline="-25000" dirty="0">
                <a:latin typeface="+mn-lt"/>
                <a:ea typeface="Times New Roman" panose="02020603050405020304" pitchFamily="18" charset="0"/>
              </a:rPr>
              <a:t>1  </a:t>
            </a:r>
            <a:r>
              <a:rPr lang="ru-RU" sz="3200" dirty="0">
                <a:latin typeface="+mn-lt"/>
                <a:ea typeface="Times New Roman" panose="02020603050405020304" pitchFamily="18" charset="0"/>
              </a:rPr>
              <a:t>«Прочие доходы».</a:t>
            </a:r>
            <a:endParaRPr lang="ru-RU" sz="3200" dirty="0">
              <a:latin typeface="+mn-lt"/>
            </a:endParaRPr>
          </a:p>
        </p:txBody>
      </p:sp>
      <p:sp>
        <p:nvSpPr>
          <p:cNvPr id="3" name="Текст 2"/>
          <p:cNvSpPr>
            <a:spLocks noGrp="1"/>
          </p:cNvSpPr>
          <p:nvPr>
            <p:ph type="body" idx="1"/>
          </p:nvPr>
        </p:nvSpPr>
        <p:spPr/>
        <p:txBody>
          <a:bodyPr/>
          <a:lstStyle/>
          <a:p>
            <a:r>
              <a:rPr lang="ru-RU" dirty="0" smtClean="0"/>
              <a:t>Оприходование излишков в составе прочих доходов</a:t>
            </a:r>
            <a:endParaRPr lang="ru-RU" dirty="0"/>
          </a:p>
        </p:txBody>
      </p:sp>
    </p:spTree>
    <p:extLst>
      <p:ext uri="{BB962C8B-B14F-4D97-AF65-F5344CB8AC3E}">
        <p14:creationId xmlns:p14="http://schemas.microsoft.com/office/powerpoint/2010/main" val="1404252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spcAft>
                <a:spcPts val="0"/>
              </a:spcAft>
            </a:pPr>
            <a:r>
              <a:rPr lang="ru-RU" sz="3200" dirty="0">
                <a:latin typeface="+mn-lt"/>
                <a:ea typeface="Times New Roman" panose="02020603050405020304" pitchFamily="18" charset="0"/>
              </a:rPr>
              <a:t>Дебет 94 «Недостачи и потери от порчи ценностей» / Кредит  10 «Материалы»;</a:t>
            </a:r>
            <a:br>
              <a:rPr lang="ru-RU" sz="3200" dirty="0">
                <a:latin typeface="+mn-lt"/>
                <a:ea typeface="Times New Roman" panose="02020603050405020304" pitchFamily="18" charset="0"/>
              </a:rPr>
            </a:br>
            <a:r>
              <a:rPr lang="ru-RU" sz="3200" dirty="0">
                <a:latin typeface="+mn-lt"/>
                <a:ea typeface="Times New Roman" panose="02020603050405020304" pitchFamily="18" charset="0"/>
              </a:rPr>
              <a:t>Дебет 94 «Недостачи и потери от порчи ценностей» / Кредит 41 «Товары».</a:t>
            </a:r>
            <a:endParaRPr lang="ru-RU" sz="3200" dirty="0">
              <a:latin typeface="+mn-lt"/>
            </a:endParaRPr>
          </a:p>
        </p:txBody>
      </p:sp>
      <p:sp>
        <p:nvSpPr>
          <p:cNvPr id="3" name="Текст 2"/>
          <p:cNvSpPr>
            <a:spLocks noGrp="1"/>
          </p:cNvSpPr>
          <p:nvPr>
            <p:ph type="body" idx="1"/>
          </p:nvPr>
        </p:nvSpPr>
        <p:spPr/>
        <p:txBody>
          <a:bodyPr/>
          <a:lstStyle/>
          <a:p>
            <a:r>
              <a:rPr lang="ru-RU" dirty="0" smtClean="0"/>
              <a:t>Отражение недостачи</a:t>
            </a:r>
            <a:endParaRPr lang="ru-RU" dirty="0"/>
          </a:p>
        </p:txBody>
      </p:sp>
    </p:spTree>
    <p:extLst>
      <p:ext uri="{BB962C8B-B14F-4D97-AF65-F5344CB8AC3E}">
        <p14:creationId xmlns:p14="http://schemas.microsoft.com/office/powerpoint/2010/main" val="3441982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nSpc>
                <a:spcPct val="107000"/>
              </a:lnSpc>
              <a:spcBef>
                <a:spcPts val="750"/>
              </a:spcBef>
              <a:spcAft>
                <a:spcPts val="0"/>
              </a:spcAft>
            </a:pPr>
            <a:r>
              <a:rPr lang="ru-RU" sz="1600" dirty="0">
                <a:solidFill>
                  <a:srgbClr val="333333"/>
                </a:solidFill>
                <a:latin typeface="+mn-lt"/>
                <a:ea typeface="Times New Roman" panose="02020603050405020304" pitchFamily="18" charset="0"/>
                <a:cs typeface="Times New Roman" panose="02020603050405020304" pitchFamily="18" charset="0"/>
              </a:rPr>
              <a:t>Недостачу ценностей в пределах норм естественной убыли спишите на счета по учету расходов. Сделать это нужно по приказу руководителя фирмы.</a:t>
            </a:r>
            <a:r>
              <a:rPr lang="ru-RU" sz="1600" dirty="0">
                <a:latin typeface="+mn-lt"/>
                <a:ea typeface="Calibri" panose="020F0502020204030204" pitchFamily="34" charset="0"/>
                <a:cs typeface="Times New Roman" panose="02020603050405020304" pitchFamily="18" charset="0"/>
              </a:rPr>
              <a:t/>
            </a:r>
            <a:br>
              <a:rPr lang="ru-RU" sz="1600" dirty="0">
                <a:latin typeface="+mn-lt"/>
                <a:ea typeface="Calibri" panose="020F0502020204030204" pitchFamily="34" charset="0"/>
                <a:cs typeface="Times New Roman" panose="02020603050405020304" pitchFamily="18" charset="0"/>
              </a:rPr>
            </a:br>
            <a:r>
              <a:rPr lang="ru-RU" sz="1600" dirty="0">
                <a:solidFill>
                  <a:srgbClr val="333333"/>
                </a:solidFill>
                <a:latin typeface="+mn-lt"/>
                <a:ea typeface="Times New Roman" panose="02020603050405020304" pitchFamily="18" charset="0"/>
                <a:cs typeface="Times New Roman" panose="02020603050405020304" pitchFamily="18" charset="0"/>
              </a:rPr>
              <a:t>Недостачу сверх норм спишите на тех лиц, которые в ней виновны.</a:t>
            </a:r>
            <a:r>
              <a:rPr lang="ru-RU" sz="1600" dirty="0">
                <a:latin typeface="+mn-lt"/>
                <a:ea typeface="Calibri" panose="020F0502020204030204" pitchFamily="34" charset="0"/>
                <a:cs typeface="Times New Roman" panose="02020603050405020304" pitchFamily="18" charset="0"/>
              </a:rPr>
              <a:t/>
            </a:r>
            <a:br>
              <a:rPr lang="ru-RU" sz="1600" dirty="0">
                <a:latin typeface="+mn-lt"/>
                <a:ea typeface="Calibri" panose="020F0502020204030204" pitchFamily="34" charset="0"/>
                <a:cs typeface="Times New Roman" panose="02020603050405020304" pitchFamily="18" charset="0"/>
              </a:rPr>
            </a:br>
            <a:r>
              <a:rPr lang="ru-RU" sz="1600" dirty="0">
                <a:solidFill>
                  <a:srgbClr val="333333"/>
                </a:solidFill>
                <a:latin typeface="+mn-lt"/>
                <a:ea typeface="Times New Roman" panose="02020603050405020304" pitchFamily="18" charset="0"/>
                <a:cs typeface="Times New Roman" panose="02020603050405020304" pitchFamily="18" charset="0"/>
              </a:rPr>
              <a:t>Если виновники не установлены или суд отказал во взыскании с них убытков, то сумму недостачи включают в состав прочих расходов.</a:t>
            </a:r>
            <a:r>
              <a:rPr lang="ru-RU" sz="1600" dirty="0">
                <a:latin typeface="+mn-lt"/>
                <a:ea typeface="Calibri" panose="020F0502020204030204" pitchFamily="34" charset="0"/>
                <a:cs typeface="Times New Roman" panose="02020603050405020304" pitchFamily="18" charset="0"/>
              </a:rPr>
              <a:t/>
            </a:r>
            <a:br>
              <a:rPr lang="ru-RU" sz="1600" dirty="0">
                <a:latin typeface="+mn-lt"/>
                <a:ea typeface="Calibri" panose="020F0502020204030204" pitchFamily="34" charset="0"/>
                <a:cs typeface="Times New Roman" panose="02020603050405020304" pitchFamily="18" charset="0"/>
              </a:rPr>
            </a:br>
            <a:r>
              <a:rPr lang="ru-RU" sz="1600" dirty="0">
                <a:solidFill>
                  <a:srgbClr val="333333"/>
                </a:solidFill>
                <a:latin typeface="+mn-lt"/>
                <a:ea typeface="Times New Roman" panose="02020603050405020304" pitchFamily="18" charset="0"/>
                <a:cs typeface="Times New Roman" panose="02020603050405020304" pitchFamily="18" charset="0"/>
              </a:rPr>
              <a:t>Списание недостач отразите проводками:</a:t>
            </a:r>
            <a:r>
              <a:rPr lang="ru-RU" sz="1600" dirty="0">
                <a:latin typeface="+mn-lt"/>
                <a:ea typeface="Calibri" panose="020F0502020204030204" pitchFamily="34" charset="0"/>
                <a:cs typeface="Times New Roman" panose="02020603050405020304" pitchFamily="18" charset="0"/>
              </a:rPr>
              <a:t/>
            </a:r>
            <a:br>
              <a:rPr lang="ru-RU" sz="1600" dirty="0">
                <a:latin typeface="+mn-lt"/>
                <a:ea typeface="Calibri" panose="020F0502020204030204" pitchFamily="34" charset="0"/>
                <a:cs typeface="Times New Roman" panose="02020603050405020304" pitchFamily="18" charset="0"/>
              </a:rPr>
            </a:br>
            <a:r>
              <a:rPr lang="ru-RU" sz="1600" b="1" cap="all" dirty="0">
                <a:solidFill>
                  <a:srgbClr val="333333"/>
                </a:solidFill>
                <a:latin typeface="+mn-lt"/>
                <a:ea typeface="Times New Roman" panose="02020603050405020304" pitchFamily="18" charset="0"/>
                <a:cs typeface="Times New Roman" panose="02020603050405020304" pitchFamily="18" charset="0"/>
              </a:rPr>
              <a:t>ДЕБЕТ 20 (44) КРЕДИТ 94</a:t>
            </a:r>
            <a:r>
              <a:rPr lang="ru-RU" sz="1600" dirty="0">
                <a:latin typeface="+mn-lt"/>
                <a:ea typeface="Calibri" panose="020F0502020204030204" pitchFamily="34" charset="0"/>
                <a:cs typeface="Times New Roman" panose="02020603050405020304" pitchFamily="18" charset="0"/>
              </a:rPr>
              <a:t/>
            </a:r>
            <a:br>
              <a:rPr lang="ru-RU" sz="1600" dirty="0">
                <a:latin typeface="+mn-lt"/>
                <a:ea typeface="Calibri" panose="020F0502020204030204" pitchFamily="34" charset="0"/>
                <a:cs typeface="Times New Roman" panose="02020603050405020304" pitchFamily="18" charset="0"/>
              </a:rPr>
            </a:br>
            <a:r>
              <a:rPr lang="ru-RU" sz="1600" dirty="0">
                <a:solidFill>
                  <a:srgbClr val="333333"/>
                </a:solidFill>
                <a:latin typeface="+mn-lt"/>
                <a:ea typeface="Times New Roman" panose="02020603050405020304" pitchFamily="18" charset="0"/>
                <a:cs typeface="Times New Roman" panose="02020603050405020304" pitchFamily="18" charset="0"/>
              </a:rPr>
              <a:t>– списана недостача в пределах норм естественной убыли;</a:t>
            </a:r>
            <a:r>
              <a:rPr lang="ru-RU" sz="1600" dirty="0">
                <a:latin typeface="+mn-lt"/>
                <a:ea typeface="Calibri" panose="020F0502020204030204" pitchFamily="34" charset="0"/>
                <a:cs typeface="Times New Roman" panose="02020603050405020304" pitchFamily="18" charset="0"/>
              </a:rPr>
              <a:t/>
            </a:r>
            <a:br>
              <a:rPr lang="ru-RU" sz="1600" dirty="0">
                <a:latin typeface="+mn-lt"/>
                <a:ea typeface="Calibri" panose="020F0502020204030204" pitchFamily="34" charset="0"/>
                <a:cs typeface="Times New Roman" panose="02020603050405020304" pitchFamily="18" charset="0"/>
              </a:rPr>
            </a:br>
            <a:r>
              <a:rPr lang="ru-RU" sz="1600" b="1" cap="all" dirty="0">
                <a:solidFill>
                  <a:srgbClr val="333333"/>
                </a:solidFill>
                <a:latin typeface="+mn-lt"/>
                <a:ea typeface="Times New Roman" panose="02020603050405020304" pitchFamily="18" charset="0"/>
                <a:cs typeface="Times New Roman" panose="02020603050405020304" pitchFamily="18" charset="0"/>
              </a:rPr>
              <a:t>ДЕБЕТ 73 КРЕДИТ 94</a:t>
            </a:r>
            <a:r>
              <a:rPr lang="ru-RU" sz="1600" dirty="0">
                <a:latin typeface="+mn-lt"/>
                <a:ea typeface="Calibri" panose="020F0502020204030204" pitchFamily="34" charset="0"/>
                <a:cs typeface="Times New Roman" panose="02020603050405020304" pitchFamily="18" charset="0"/>
              </a:rPr>
              <a:t/>
            </a:r>
            <a:br>
              <a:rPr lang="ru-RU" sz="1600" dirty="0">
                <a:latin typeface="+mn-lt"/>
                <a:ea typeface="Calibri" panose="020F0502020204030204" pitchFamily="34" charset="0"/>
                <a:cs typeface="Times New Roman" panose="02020603050405020304" pitchFamily="18" charset="0"/>
              </a:rPr>
            </a:br>
            <a:r>
              <a:rPr lang="ru-RU" sz="1600" dirty="0">
                <a:solidFill>
                  <a:srgbClr val="333333"/>
                </a:solidFill>
                <a:latin typeface="+mn-lt"/>
                <a:ea typeface="Times New Roman" panose="02020603050405020304" pitchFamily="18" charset="0"/>
                <a:cs typeface="Times New Roman" panose="02020603050405020304" pitchFamily="18" charset="0"/>
              </a:rPr>
              <a:t>– списана недостача сверх норм естественной убыли на виновных лиц;</a:t>
            </a:r>
            <a:r>
              <a:rPr lang="ru-RU" sz="1600" dirty="0">
                <a:latin typeface="+mn-lt"/>
                <a:ea typeface="Calibri" panose="020F0502020204030204" pitchFamily="34" charset="0"/>
                <a:cs typeface="Times New Roman" panose="02020603050405020304" pitchFamily="18" charset="0"/>
              </a:rPr>
              <a:t/>
            </a:r>
            <a:br>
              <a:rPr lang="ru-RU" sz="1600" dirty="0">
                <a:latin typeface="+mn-lt"/>
                <a:ea typeface="Calibri" panose="020F0502020204030204" pitchFamily="34" charset="0"/>
                <a:cs typeface="Times New Roman" panose="02020603050405020304" pitchFamily="18" charset="0"/>
              </a:rPr>
            </a:br>
            <a:r>
              <a:rPr lang="ru-RU" sz="1600" b="1" cap="all" dirty="0">
                <a:solidFill>
                  <a:srgbClr val="333333"/>
                </a:solidFill>
                <a:latin typeface="+mn-lt"/>
                <a:ea typeface="Times New Roman" panose="02020603050405020304" pitchFamily="18" charset="0"/>
                <a:cs typeface="Times New Roman" panose="02020603050405020304" pitchFamily="18" charset="0"/>
              </a:rPr>
              <a:t>ДЕБЕТ 91-2 КРЕДИТ 94</a:t>
            </a:r>
            <a:r>
              <a:rPr lang="ru-RU" sz="1600" dirty="0">
                <a:latin typeface="+mn-lt"/>
                <a:ea typeface="Calibri" panose="020F0502020204030204" pitchFamily="34" charset="0"/>
                <a:cs typeface="Times New Roman" panose="02020603050405020304" pitchFamily="18" charset="0"/>
              </a:rPr>
              <a:t/>
            </a:r>
            <a:br>
              <a:rPr lang="ru-RU" sz="1600" dirty="0">
                <a:latin typeface="+mn-lt"/>
                <a:ea typeface="Calibri" panose="020F0502020204030204" pitchFamily="34" charset="0"/>
                <a:cs typeface="Times New Roman" panose="02020603050405020304" pitchFamily="18" charset="0"/>
              </a:rPr>
            </a:br>
            <a:r>
              <a:rPr lang="ru-RU" sz="1600" dirty="0">
                <a:solidFill>
                  <a:srgbClr val="333333"/>
                </a:solidFill>
                <a:latin typeface="+mn-lt"/>
                <a:ea typeface="Times New Roman" panose="02020603050405020304" pitchFamily="18" charset="0"/>
                <a:cs typeface="Times New Roman" panose="02020603050405020304" pitchFamily="18" charset="0"/>
              </a:rPr>
              <a:t>– списана недостача сверх норм естественной убыли при отсутствии виновников (или если во взыскании с них недостачи отказано судом</a:t>
            </a:r>
            <a:r>
              <a:rPr lang="ru-RU" sz="1600" dirty="0" smtClean="0">
                <a:solidFill>
                  <a:srgbClr val="333333"/>
                </a:solidFill>
                <a:latin typeface="+mn-lt"/>
                <a:ea typeface="Times New Roman" panose="02020603050405020304" pitchFamily="18" charset="0"/>
                <a:cs typeface="Times New Roman" panose="02020603050405020304" pitchFamily="18" charset="0"/>
              </a:rPr>
              <a:t>)</a:t>
            </a:r>
            <a:endParaRPr lang="ru-RU" sz="1600" dirty="0">
              <a:effectLst/>
              <a:latin typeface="+mn-lt"/>
              <a:ea typeface="Calibri" panose="020F0502020204030204" pitchFamily="34" charset="0"/>
              <a:cs typeface="Times New Roman" panose="02020603050405020304" pitchFamily="18" charset="0"/>
            </a:endParaRPr>
          </a:p>
        </p:txBody>
      </p:sp>
      <p:sp>
        <p:nvSpPr>
          <p:cNvPr id="3" name="Текст 2"/>
          <p:cNvSpPr>
            <a:spLocks noGrp="1"/>
          </p:cNvSpPr>
          <p:nvPr>
            <p:ph type="body" idx="1"/>
          </p:nvPr>
        </p:nvSpPr>
        <p:spPr/>
        <p:txBody>
          <a:bodyPr/>
          <a:lstStyle/>
          <a:p>
            <a:r>
              <a:rPr lang="ru-RU" dirty="0" smtClean="0"/>
              <a:t>Порядок списания недостачи</a:t>
            </a:r>
            <a:endParaRPr lang="ru-RU" dirty="0"/>
          </a:p>
        </p:txBody>
      </p:sp>
    </p:spTree>
    <p:extLst>
      <p:ext uri="{BB962C8B-B14F-4D97-AF65-F5344CB8AC3E}">
        <p14:creationId xmlns:p14="http://schemas.microsoft.com/office/powerpoint/2010/main" val="1459698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spcAft>
                <a:spcPts val="0"/>
              </a:spcAft>
            </a:pPr>
            <a:r>
              <a:rPr lang="ru-RU" sz="2400" dirty="0">
                <a:latin typeface="+mn-lt"/>
                <a:ea typeface="Times New Roman" panose="02020603050405020304" pitchFamily="18" charset="0"/>
              </a:rPr>
              <a:t>Типовые ошибки в бухгалтерском учете и бухгалтерской отчетности могут быть сгруппированы:</a:t>
            </a:r>
            <a:br>
              <a:rPr lang="ru-RU" sz="2400" dirty="0">
                <a:latin typeface="+mn-lt"/>
                <a:ea typeface="Times New Roman" panose="02020603050405020304" pitchFamily="18" charset="0"/>
              </a:rPr>
            </a:br>
            <a:r>
              <a:rPr lang="ru-RU" sz="2400" dirty="0" smtClean="0">
                <a:latin typeface="+mn-lt"/>
                <a:ea typeface="Times New Roman" panose="02020603050405020304" pitchFamily="18" charset="0"/>
              </a:rPr>
              <a:t>1. Неполное </a:t>
            </a:r>
            <a:r>
              <a:rPr lang="ru-RU" sz="2400" dirty="0">
                <a:latin typeface="+mn-lt"/>
                <a:ea typeface="Times New Roman" panose="02020603050405020304" pitchFamily="18" charset="0"/>
              </a:rPr>
              <a:t>отражение фактов хозяйственной жизни.</a:t>
            </a:r>
            <a:br>
              <a:rPr lang="ru-RU" sz="2400" dirty="0">
                <a:latin typeface="+mn-lt"/>
                <a:ea typeface="Times New Roman" panose="02020603050405020304" pitchFamily="18" charset="0"/>
              </a:rPr>
            </a:br>
            <a:r>
              <a:rPr lang="ru-RU" sz="2400" dirty="0" smtClean="0">
                <a:latin typeface="+mn-lt"/>
                <a:ea typeface="Times New Roman" panose="02020603050405020304" pitchFamily="18" charset="0"/>
              </a:rPr>
              <a:t>2. Необоснованные </a:t>
            </a:r>
            <a:r>
              <a:rPr lang="ru-RU" sz="2400" dirty="0">
                <a:latin typeface="+mn-lt"/>
                <a:ea typeface="Times New Roman" panose="02020603050405020304" pitchFamily="18" charset="0"/>
              </a:rPr>
              <a:t>учетные записи.</a:t>
            </a:r>
            <a:br>
              <a:rPr lang="ru-RU" sz="2400" dirty="0">
                <a:latin typeface="+mn-lt"/>
                <a:ea typeface="Times New Roman" panose="02020603050405020304" pitchFamily="18" charset="0"/>
              </a:rPr>
            </a:br>
            <a:r>
              <a:rPr lang="ru-RU" sz="2400" dirty="0" smtClean="0">
                <a:latin typeface="+mn-lt"/>
                <a:ea typeface="Times New Roman" panose="02020603050405020304" pitchFamily="18" charset="0"/>
              </a:rPr>
              <a:t>3. Ошибки </a:t>
            </a:r>
            <a:r>
              <a:rPr lang="ru-RU" sz="2400" dirty="0">
                <a:latin typeface="+mn-lt"/>
                <a:ea typeface="Times New Roman" panose="02020603050405020304" pitchFamily="18" charset="0"/>
              </a:rPr>
              <a:t>в использовании периода времени хозяйственных операций.</a:t>
            </a:r>
            <a:br>
              <a:rPr lang="ru-RU" sz="2400" dirty="0">
                <a:latin typeface="+mn-lt"/>
                <a:ea typeface="Times New Roman" panose="02020603050405020304" pitchFamily="18" charset="0"/>
              </a:rPr>
            </a:br>
            <a:r>
              <a:rPr lang="ru-RU" sz="2400" dirty="0" smtClean="0">
                <a:latin typeface="+mn-lt"/>
                <a:ea typeface="Times New Roman" panose="02020603050405020304" pitchFamily="18" charset="0"/>
              </a:rPr>
              <a:t>4. Ошибки </a:t>
            </a:r>
            <a:r>
              <a:rPr lang="ru-RU" sz="2400" dirty="0">
                <a:latin typeface="+mn-lt"/>
                <a:ea typeface="Times New Roman" panose="02020603050405020304" pitchFamily="18" charset="0"/>
              </a:rPr>
              <a:t>в записях.</a:t>
            </a:r>
            <a:br>
              <a:rPr lang="ru-RU" sz="2400" dirty="0">
                <a:latin typeface="+mn-lt"/>
                <a:ea typeface="Times New Roman" panose="02020603050405020304" pitchFamily="18" charset="0"/>
              </a:rPr>
            </a:br>
            <a:r>
              <a:rPr lang="ru-RU" sz="2400" dirty="0" smtClean="0">
                <a:latin typeface="+mn-lt"/>
                <a:ea typeface="Times New Roman" panose="02020603050405020304" pitchFamily="18" charset="0"/>
              </a:rPr>
              <a:t>5. Неверная </a:t>
            </a:r>
            <a:r>
              <a:rPr lang="ru-RU" sz="2400" dirty="0">
                <a:latin typeface="+mn-lt"/>
                <a:ea typeface="Times New Roman" panose="02020603050405020304" pitchFamily="18" charset="0"/>
              </a:rPr>
              <a:t>оценка активов, пассивов, финансовых результатов.</a:t>
            </a:r>
            <a:endParaRPr lang="ru-RU" sz="2400" dirty="0">
              <a:latin typeface="+mn-lt"/>
            </a:endParaRPr>
          </a:p>
        </p:txBody>
      </p:sp>
      <p:sp>
        <p:nvSpPr>
          <p:cNvPr id="3" name="Текст 2"/>
          <p:cNvSpPr>
            <a:spLocks noGrp="1"/>
          </p:cNvSpPr>
          <p:nvPr>
            <p:ph type="body" idx="1"/>
          </p:nvPr>
        </p:nvSpPr>
        <p:spPr/>
        <p:txBody>
          <a:bodyPr/>
          <a:lstStyle/>
          <a:p>
            <a:r>
              <a:rPr lang="ru-RU" dirty="0" smtClean="0"/>
              <a:t>Типовые ошибки в бухгалтерском учете и отчетности</a:t>
            </a:r>
            <a:endParaRPr lang="ru-RU" dirty="0"/>
          </a:p>
        </p:txBody>
      </p:sp>
    </p:spTree>
    <p:extLst>
      <p:ext uri="{BB962C8B-B14F-4D97-AF65-F5344CB8AC3E}">
        <p14:creationId xmlns:p14="http://schemas.microsoft.com/office/powerpoint/2010/main" val="503588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ru-RU" sz="1800" dirty="0" smtClean="0">
                <a:latin typeface="+mn-lt"/>
              </a:rPr>
              <a:t/>
            </a:r>
            <a:br>
              <a:rPr lang="ru-RU" sz="1800" dirty="0" smtClean="0">
                <a:latin typeface="+mn-lt"/>
              </a:rPr>
            </a:br>
            <a:r>
              <a:rPr lang="ru-RU" sz="1800" dirty="0" smtClean="0">
                <a:latin typeface="+mn-lt"/>
              </a:rPr>
              <a:t>- ошибки </a:t>
            </a:r>
            <a:r>
              <a:rPr lang="ru-RU" sz="1800" dirty="0">
                <a:latin typeface="+mn-lt"/>
              </a:rPr>
              <a:t>отчетного года, выявленные до его окончания;</a:t>
            </a:r>
            <a:br>
              <a:rPr lang="ru-RU" sz="1800" dirty="0">
                <a:latin typeface="+mn-lt"/>
              </a:rPr>
            </a:br>
            <a:r>
              <a:rPr lang="ru-RU" sz="1800" dirty="0" smtClean="0">
                <a:latin typeface="+mn-lt"/>
              </a:rPr>
              <a:t>- ошибки </a:t>
            </a:r>
            <a:r>
              <a:rPr lang="ru-RU" sz="1800" dirty="0">
                <a:latin typeface="+mn-lt"/>
              </a:rPr>
              <a:t>отчетного года, выявленные после его окончания, но до даты подписания годовой бухгалтерской отчетности;</a:t>
            </a:r>
            <a:br>
              <a:rPr lang="ru-RU" sz="1800" dirty="0">
                <a:latin typeface="+mn-lt"/>
              </a:rPr>
            </a:br>
            <a:r>
              <a:rPr lang="ru-RU" sz="1800" dirty="0" smtClean="0">
                <a:latin typeface="+mn-lt"/>
              </a:rPr>
              <a:t>- существенные </a:t>
            </a:r>
            <a:r>
              <a:rPr lang="ru-RU" sz="1800" dirty="0">
                <a:latin typeface="+mn-lt"/>
              </a:rPr>
              <a:t>ошибки предыдущего года, выявленные после даты подписания годовой отчетности, но до даты ее представления собственникам фирмы;</a:t>
            </a:r>
            <a:br>
              <a:rPr lang="ru-RU" sz="1800" dirty="0">
                <a:latin typeface="+mn-lt"/>
              </a:rPr>
            </a:br>
            <a:r>
              <a:rPr lang="ru-RU" sz="1800" dirty="0" smtClean="0">
                <a:latin typeface="+mn-lt"/>
              </a:rPr>
              <a:t>- существенные </a:t>
            </a:r>
            <a:r>
              <a:rPr lang="ru-RU" sz="1800" dirty="0">
                <a:latin typeface="+mn-lt"/>
              </a:rPr>
              <a:t>ошибки предыдущего года, выявленные после представления годовой отчетности собственникам фирмы, но до даты утверждения этой отчетности;</a:t>
            </a:r>
            <a:br>
              <a:rPr lang="ru-RU" sz="1800" dirty="0">
                <a:latin typeface="+mn-lt"/>
              </a:rPr>
            </a:br>
            <a:r>
              <a:rPr lang="ru-RU" sz="1800" dirty="0" smtClean="0">
                <a:latin typeface="+mn-lt"/>
              </a:rPr>
              <a:t>- существенные </a:t>
            </a:r>
            <a:r>
              <a:rPr lang="ru-RU" sz="1800" dirty="0">
                <a:latin typeface="+mn-lt"/>
              </a:rPr>
              <a:t>ошибки предыдущего года, выявленные после утверждения годовой отчетности;</a:t>
            </a:r>
            <a:br>
              <a:rPr lang="ru-RU" sz="1800" dirty="0">
                <a:latin typeface="+mn-lt"/>
              </a:rPr>
            </a:br>
            <a:r>
              <a:rPr lang="ru-RU" sz="1800" dirty="0" smtClean="0">
                <a:latin typeface="+mn-lt"/>
              </a:rPr>
              <a:t>- несущественные </a:t>
            </a:r>
            <a:r>
              <a:rPr lang="ru-RU" sz="1800" dirty="0">
                <a:latin typeface="+mn-lt"/>
              </a:rPr>
              <a:t>ошибки предыдущего года, выявленные после даты подписания годовой отчетности.</a:t>
            </a:r>
            <a:r>
              <a:rPr lang="ru-RU" sz="1800" dirty="0"/>
              <a:t/>
            </a:r>
            <a:br>
              <a:rPr lang="ru-RU" sz="1800" dirty="0"/>
            </a:br>
            <a:endParaRPr lang="ru-RU" sz="1800" dirty="0"/>
          </a:p>
        </p:txBody>
      </p:sp>
      <p:sp>
        <p:nvSpPr>
          <p:cNvPr id="3" name="Текст 2"/>
          <p:cNvSpPr>
            <a:spLocks noGrp="1"/>
          </p:cNvSpPr>
          <p:nvPr>
            <p:ph type="body" idx="1"/>
          </p:nvPr>
        </p:nvSpPr>
        <p:spPr/>
        <p:txBody>
          <a:bodyPr/>
          <a:lstStyle/>
          <a:p>
            <a:r>
              <a:rPr lang="ru-RU" dirty="0">
                <a:solidFill>
                  <a:srgbClr val="333333"/>
                </a:solidFill>
                <a:latin typeface="Arial" panose="020B0604020202020204" pitchFamily="34" charset="0"/>
                <a:ea typeface="Times New Roman" panose="02020603050405020304" pitchFamily="18" charset="0"/>
              </a:rPr>
              <a:t>Виды ошибок в зависимости от периода выявления</a:t>
            </a:r>
            <a:endParaRPr lang="ru-RU" dirty="0"/>
          </a:p>
        </p:txBody>
      </p:sp>
    </p:spTree>
    <p:extLst>
      <p:ext uri="{BB962C8B-B14F-4D97-AF65-F5344CB8AC3E}">
        <p14:creationId xmlns:p14="http://schemas.microsoft.com/office/powerpoint/2010/main" val="421630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spcAft>
                <a:spcPts val="0"/>
              </a:spcAft>
              <a:tabLst>
                <a:tab pos="228600" algn="l"/>
              </a:tabLst>
            </a:pPr>
            <a:r>
              <a:rPr lang="ru-RU" sz="2400" dirty="0" smtClean="0">
                <a:latin typeface="+mn-lt"/>
                <a:ea typeface="Times New Roman" panose="02020603050405020304" pitchFamily="18" charset="0"/>
              </a:rPr>
              <a:t>1. </a:t>
            </a:r>
            <a:r>
              <a:rPr lang="ru-RU" sz="2400" dirty="0" err="1" smtClean="0">
                <a:latin typeface="+mn-lt"/>
                <a:ea typeface="Times New Roman" panose="02020603050405020304" pitchFamily="18" charset="0"/>
              </a:rPr>
              <a:t>Сторнировочный</a:t>
            </a:r>
            <a:r>
              <a:rPr lang="ru-RU" sz="2400" dirty="0">
                <a:latin typeface="+mn-lt"/>
                <a:ea typeface="Times New Roman" panose="02020603050405020304" pitchFamily="18" charset="0"/>
              </a:rPr>
              <a:t>: исправляется не правильная бухгалтерская проводка.</a:t>
            </a:r>
            <a:br>
              <a:rPr lang="ru-RU" sz="2400" dirty="0">
                <a:latin typeface="+mn-lt"/>
                <a:ea typeface="Times New Roman" panose="02020603050405020304" pitchFamily="18" charset="0"/>
              </a:rPr>
            </a:br>
            <a:r>
              <a:rPr lang="ru-RU" sz="2400" dirty="0" smtClean="0">
                <a:latin typeface="+mn-lt"/>
                <a:ea typeface="Times New Roman" panose="02020603050405020304" pitchFamily="18" charset="0"/>
              </a:rPr>
              <a:t>2. Дополнительная </a:t>
            </a:r>
            <a:r>
              <a:rPr lang="ru-RU" sz="2400" dirty="0">
                <a:latin typeface="+mn-lt"/>
                <a:ea typeface="Times New Roman" panose="02020603050405020304" pitchFamily="18" charset="0"/>
              </a:rPr>
              <a:t>запись: применяется в тех случаях, когда бухгалтерская проводка составлена правильна, но на меньшую сумму.</a:t>
            </a:r>
            <a:br>
              <a:rPr lang="ru-RU" sz="2400" dirty="0">
                <a:latin typeface="+mn-lt"/>
                <a:ea typeface="Times New Roman" panose="02020603050405020304" pitchFamily="18" charset="0"/>
              </a:rPr>
            </a:br>
            <a:r>
              <a:rPr lang="ru-RU" sz="2400" dirty="0" smtClean="0">
                <a:latin typeface="+mn-lt"/>
                <a:ea typeface="Times New Roman" panose="02020603050405020304" pitchFamily="18" charset="0"/>
              </a:rPr>
              <a:t>3. Корректурный</a:t>
            </a:r>
            <a:r>
              <a:rPr lang="ru-RU" sz="2400" dirty="0">
                <a:latin typeface="+mn-lt"/>
                <a:ea typeface="Times New Roman" panose="02020603050405020304" pitchFamily="18" charset="0"/>
              </a:rPr>
              <a:t>: связан с исправлением арифметического подсчета, количества, суммы. Данный способ не применяется для исправления в учетных регистрах.</a:t>
            </a:r>
            <a:endParaRPr lang="ru-RU" sz="2400" dirty="0">
              <a:latin typeface="+mn-lt"/>
            </a:endParaRPr>
          </a:p>
        </p:txBody>
      </p:sp>
      <p:sp>
        <p:nvSpPr>
          <p:cNvPr id="3" name="Текст 2"/>
          <p:cNvSpPr>
            <a:spLocks noGrp="1"/>
          </p:cNvSpPr>
          <p:nvPr>
            <p:ph type="body" idx="1"/>
          </p:nvPr>
        </p:nvSpPr>
        <p:spPr/>
        <p:txBody>
          <a:bodyPr/>
          <a:lstStyle/>
          <a:p>
            <a:r>
              <a:rPr lang="ru-RU" dirty="0" smtClean="0"/>
              <a:t>Способы исправления ошибок в учете и отчетности</a:t>
            </a:r>
            <a:endParaRPr lang="ru-RU" dirty="0"/>
          </a:p>
        </p:txBody>
      </p:sp>
    </p:spTree>
    <p:extLst>
      <p:ext uri="{BB962C8B-B14F-4D97-AF65-F5344CB8AC3E}">
        <p14:creationId xmlns:p14="http://schemas.microsoft.com/office/powerpoint/2010/main" val="2648795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i="1" dirty="0">
                <a:latin typeface="+mn-lt"/>
                <a:ea typeface="Times New Roman" panose="02020603050405020304" pitchFamily="18" charset="0"/>
              </a:rPr>
              <a:t>Событием после отчетной даты</a:t>
            </a:r>
            <a:r>
              <a:rPr lang="ru-RU" sz="3100" dirty="0">
                <a:latin typeface="+mn-lt"/>
                <a:ea typeface="Times New Roman" panose="02020603050405020304" pitchFamily="18" charset="0"/>
              </a:rPr>
              <a:t> признается факт хозяйственной деятельности, который оказал или может оказать влияние на финансовое состояние, движение денежных средств или результаты деятельности организации и который имел место в период между отчетной датой и датой подписания бухгалтерской отчетности за отчетный год</a:t>
            </a:r>
            <a:r>
              <a:rPr lang="ru-RU" dirty="0">
                <a:latin typeface="Arial" panose="020B0604020202020204" pitchFamily="34" charset="0"/>
                <a:ea typeface="Times New Roman" panose="02020603050405020304" pitchFamily="18" charset="0"/>
              </a:rPr>
              <a:t>.</a:t>
            </a:r>
            <a:endParaRPr lang="ru-RU" dirty="0"/>
          </a:p>
        </p:txBody>
      </p:sp>
      <p:sp>
        <p:nvSpPr>
          <p:cNvPr id="3" name="Текст 2"/>
          <p:cNvSpPr>
            <a:spLocks noGrp="1"/>
          </p:cNvSpPr>
          <p:nvPr>
            <p:ph type="body" idx="1"/>
          </p:nvPr>
        </p:nvSpPr>
        <p:spPr/>
        <p:txBody>
          <a:bodyPr/>
          <a:lstStyle/>
          <a:p>
            <a:pPr algn="just"/>
            <a:r>
              <a:rPr lang="ru-RU" dirty="0" smtClean="0"/>
              <a:t>ПБУ 7/98 «События после отчётной даты» (Приказ Минфина РФ № 56н от </a:t>
            </a:r>
            <a:r>
              <a:rPr lang="ru-RU" dirty="0"/>
              <a:t>25 ноября 1998 г.)</a:t>
            </a:r>
          </a:p>
        </p:txBody>
      </p:sp>
    </p:spTree>
    <p:extLst>
      <p:ext uri="{BB962C8B-B14F-4D97-AF65-F5344CB8AC3E}">
        <p14:creationId xmlns:p14="http://schemas.microsoft.com/office/powerpoint/2010/main" val="3048316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spcAft>
                <a:spcPts val="0"/>
              </a:spcAft>
            </a:pPr>
            <a:r>
              <a:rPr lang="ru-RU" sz="2800" dirty="0">
                <a:latin typeface="+mn-lt"/>
                <a:ea typeface="Times New Roman" panose="02020603050405020304" pitchFamily="18" charset="0"/>
              </a:rPr>
              <a:t>1) Подтверждающие существовавшие на отчетную дату хозяй­ственные условия, в которых организация вела свою деятельность.</a:t>
            </a:r>
            <a:br>
              <a:rPr lang="ru-RU" sz="2800" dirty="0">
                <a:latin typeface="+mn-lt"/>
                <a:ea typeface="Times New Roman" panose="02020603050405020304" pitchFamily="18" charset="0"/>
              </a:rPr>
            </a:br>
            <a:r>
              <a:rPr lang="ru-RU" sz="2800" dirty="0">
                <a:latin typeface="+mn-lt"/>
                <a:ea typeface="Times New Roman" panose="02020603050405020304" pitchFamily="18" charset="0"/>
              </a:rPr>
              <a:t>2) Свидетельствующие о возникших после отчетной даты хо­зяйственных условиях, в которых организация ведет свою деятельность.</a:t>
            </a:r>
            <a:endParaRPr lang="ru-RU" sz="2800" dirty="0">
              <a:latin typeface="+mn-lt"/>
            </a:endParaRPr>
          </a:p>
        </p:txBody>
      </p:sp>
      <p:sp>
        <p:nvSpPr>
          <p:cNvPr id="3" name="Текст 2"/>
          <p:cNvSpPr>
            <a:spLocks noGrp="1"/>
          </p:cNvSpPr>
          <p:nvPr>
            <p:ph type="body" idx="1"/>
          </p:nvPr>
        </p:nvSpPr>
        <p:spPr/>
        <p:txBody>
          <a:bodyPr/>
          <a:lstStyle/>
          <a:p>
            <a:r>
              <a:rPr lang="ru-RU" dirty="0" smtClean="0"/>
              <a:t>К событиям после отчетной даты относятся события:</a:t>
            </a:r>
            <a:endParaRPr lang="ru-RU" dirty="0"/>
          </a:p>
        </p:txBody>
      </p:sp>
    </p:spTree>
    <p:extLst>
      <p:ext uri="{BB962C8B-B14F-4D97-AF65-F5344CB8AC3E}">
        <p14:creationId xmlns:p14="http://schemas.microsoft.com/office/powerpoint/2010/main" val="3980171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latin typeface="+mn-lt"/>
                <a:ea typeface="Times New Roman" panose="02020603050405020304" pitchFamily="18" charset="0"/>
              </a:rPr>
              <a:t>Условный актив</a:t>
            </a:r>
            <a:r>
              <a:rPr lang="ru-RU" sz="2800" dirty="0">
                <a:latin typeface="+mn-lt"/>
                <a:ea typeface="Times New Roman" panose="02020603050405020304" pitchFamily="18" charset="0"/>
              </a:rPr>
              <a:t> возникает у организации вследствие прошлых событий ее хозяйственной жизни, когда существование у организации актива на отчетную дату зависит от наступления (</a:t>
            </a:r>
            <a:r>
              <a:rPr lang="ru-RU" sz="2800" dirty="0" err="1">
                <a:latin typeface="+mn-lt"/>
                <a:ea typeface="Times New Roman" panose="02020603050405020304" pitchFamily="18" charset="0"/>
              </a:rPr>
              <a:t>ненаступления</a:t>
            </a:r>
            <a:r>
              <a:rPr lang="ru-RU" sz="2800" dirty="0">
                <a:latin typeface="+mn-lt"/>
                <a:ea typeface="Times New Roman" panose="02020603050405020304" pitchFamily="18" charset="0"/>
              </a:rPr>
              <a:t>) одного или нескольких будущих неопределенных событий, не контролируемых организацией.</a:t>
            </a:r>
            <a:endParaRPr lang="ru-RU" sz="2800" dirty="0">
              <a:latin typeface="+mn-lt"/>
            </a:endParaRPr>
          </a:p>
        </p:txBody>
      </p:sp>
      <p:sp>
        <p:nvSpPr>
          <p:cNvPr id="3" name="Текст 2"/>
          <p:cNvSpPr>
            <a:spLocks noGrp="1"/>
          </p:cNvSpPr>
          <p:nvPr>
            <p:ph type="body" idx="1"/>
          </p:nvPr>
        </p:nvSpPr>
        <p:spPr/>
        <p:txBody>
          <a:bodyPr/>
          <a:lstStyle/>
          <a:p>
            <a:r>
              <a:rPr lang="ru-RU" dirty="0" smtClean="0"/>
              <a:t>ПБУ 8/2010 «</a:t>
            </a:r>
            <a:r>
              <a:rPr lang="ru-RU" dirty="0">
                <a:latin typeface="Arial" panose="020B0604020202020204" pitchFamily="34" charset="0"/>
                <a:ea typeface="Times New Roman" panose="02020603050405020304" pitchFamily="18" charset="0"/>
              </a:rPr>
              <a:t>Оценочные обязательства, условные обязательства и условные активы</a:t>
            </a:r>
            <a:r>
              <a:rPr lang="ru-RU" dirty="0" smtClean="0"/>
              <a:t>» (Приказ Минфина РФ </a:t>
            </a:r>
            <a:r>
              <a:rPr lang="ru-RU" dirty="0">
                <a:solidFill>
                  <a:schemeClr val="tx1"/>
                </a:solidFill>
                <a:hlinkClick r:id="rId2" tooltip="Доступно для подписчиков ИТС"/>
              </a:rPr>
              <a:t>от 13.12.2010 № 167н</a:t>
            </a:r>
            <a:r>
              <a:rPr lang="ru-RU" dirty="0" smtClean="0"/>
              <a:t>)</a:t>
            </a:r>
            <a:endParaRPr lang="ru-RU" dirty="0"/>
          </a:p>
        </p:txBody>
      </p:sp>
    </p:spTree>
    <p:extLst>
      <p:ext uri="{BB962C8B-B14F-4D97-AF65-F5344CB8AC3E}">
        <p14:creationId xmlns:p14="http://schemas.microsoft.com/office/powerpoint/2010/main" val="3951407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latin typeface="+mn-lt"/>
                <a:ea typeface="Times New Roman" panose="02020603050405020304" pitchFamily="18" charset="0"/>
              </a:rPr>
              <a:t>Условное обязательство</a:t>
            </a:r>
            <a:r>
              <a:rPr lang="ru-RU" sz="2800" dirty="0">
                <a:latin typeface="+mn-lt"/>
                <a:ea typeface="Times New Roman" panose="02020603050405020304" pitchFamily="18" charset="0"/>
              </a:rPr>
              <a:t> возникает у организации </a:t>
            </a:r>
            <a:r>
              <a:rPr lang="ru-RU" sz="2800" dirty="0" smtClean="0">
                <a:latin typeface="+mn-lt"/>
                <a:ea typeface="Times New Roman" panose="02020603050405020304" pitchFamily="18" charset="0"/>
              </a:rPr>
              <a:t>вследствие </a:t>
            </a:r>
            <a:r>
              <a:rPr lang="ru-RU" sz="2800" dirty="0">
                <a:latin typeface="+mn-lt"/>
                <a:ea typeface="Times New Roman" panose="02020603050405020304" pitchFamily="18" charset="0"/>
              </a:rPr>
              <a:t>прошлых событий ее хозяйственной жизни, когда существование у организации обязательства на отчетную дату зависит от наступления (</a:t>
            </a:r>
            <a:r>
              <a:rPr lang="ru-RU" sz="2800" dirty="0" err="1">
                <a:latin typeface="+mn-lt"/>
                <a:ea typeface="Times New Roman" panose="02020603050405020304" pitchFamily="18" charset="0"/>
              </a:rPr>
              <a:t>ненаступления</a:t>
            </a:r>
            <a:r>
              <a:rPr lang="ru-RU" sz="2800" dirty="0">
                <a:latin typeface="+mn-lt"/>
                <a:ea typeface="Times New Roman" panose="02020603050405020304" pitchFamily="18" charset="0"/>
              </a:rPr>
              <a:t>) одного или нескольких будущих неопределенных событий, не контролируемых организацией.</a:t>
            </a:r>
            <a:endParaRPr lang="ru-RU" sz="2800" dirty="0">
              <a:latin typeface="+mn-lt"/>
            </a:endParaRPr>
          </a:p>
        </p:txBody>
      </p:sp>
      <p:sp>
        <p:nvSpPr>
          <p:cNvPr id="3" name="Текст 2"/>
          <p:cNvSpPr>
            <a:spLocks noGrp="1"/>
          </p:cNvSpPr>
          <p:nvPr>
            <p:ph type="body" idx="1"/>
          </p:nvPr>
        </p:nvSpPr>
        <p:spPr/>
        <p:txBody>
          <a:bodyPr/>
          <a:lstStyle/>
          <a:p>
            <a:pPr lvl="0">
              <a:buClr>
                <a:srgbClr val="90C226"/>
              </a:buClr>
            </a:pPr>
            <a:r>
              <a:rPr lang="ru-RU" dirty="0">
                <a:solidFill>
                  <a:prstClr val="black">
                    <a:lumMod val="75000"/>
                    <a:lumOff val="25000"/>
                  </a:prstClr>
                </a:solidFill>
              </a:rPr>
              <a:t>ПБУ 8/2010 «</a:t>
            </a:r>
            <a:r>
              <a:rPr lang="ru-RU" dirty="0">
                <a:solidFill>
                  <a:prstClr val="black">
                    <a:lumMod val="75000"/>
                    <a:lumOff val="25000"/>
                  </a:prstClr>
                </a:solidFill>
                <a:latin typeface="Arial" panose="020B0604020202020204" pitchFamily="34" charset="0"/>
                <a:ea typeface="Times New Roman" panose="02020603050405020304" pitchFamily="18" charset="0"/>
              </a:rPr>
              <a:t>Оценочные обязательства, условные обязательства и условные активы</a:t>
            </a:r>
            <a:r>
              <a:rPr lang="ru-RU" dirty="0">
                <a:solidFill>
                  <a:prstClr val="black">
                    <a:lumMod val="75000"/>
                    <a:lumOff val="25000"/>
                  </a:prstClr>
                </a:solidFill>
              </a:rPr>
              <a:t>» (Приказ Минфина РФ </a:t>
            </a:r>
            <a:r>
              <a:rPr lang="ru-RU" dirty="0">
                <a:solidFill>
                  <a:prstClr val="black"/>
                </a:solidFill>
                <a:hlinkClick r:id="rId2" tooltip="Доступно для подписчиков ИТС"/>
              </a:rPr>
              <a:t>от 13.12.2010 № 167н</a:t>
            </a:r>
            <a:r>
              <a:rPr lang="ru-RU" dirty="0">
                <a:solidFill>
                  <a:prstClr val="black">
                    <a:lumMod val="75000"/>
                    <a:lumOff val="25000"/>
                  </a:prstClr>
                </a:solidFill>
              </a:rPr>
              <a:t>)</a:t>
            </a:r>
          </a:p>
          <a:p>
            <a:endParaRPr lang="ru-RU" dirty="0"/>
          </a:p>
        </p:txBody>
      </p:sp>
    </p:spTree>
    <p:extLst>
      <p:ext uri="{BB962C8B-B14F-4D97-AF65-F5344CB8AC3E}">
        <p14:creationId xmlns:p14="http://schemas.microsoft.com/office/powerpoint/2010/main" val="1241814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spcAft>
                <a:spcPts val="0"/>
              </a:spcAft>
              <a:tabLst>
                <a:tab pos="228600" algn="l"/>
              </a:tabLst>
            </a:pPr>
            <a:r>
              <a:rPr lang="ru-RU" sz="1800" dirty="0" smtClean="0">
                <a:latin typeface="+mn-lt"/>
                <a:ea typeface="Times New Roman" panose="02020603050405020304" pitchFamily="18" charset="0"/>
              </a:rPr>
              <a:t/>
            </a:r>
            <a:br>
              <a:rPr lang="ru-RU" sz="1800" dirty="0" smtClean="0">
                <a:latin typeface="+mn-lt"/>
                <a:ea typeface="Times New Roman" panose="02020603050405020304" pitchFamily="18" charset="0"/>
              </a:rPr>
            </a:br>
            <a:r>
              <a:rPr lang="ru-RU" sz="1800" dirty="0">
                <a:latin typeface="+mn-lt"/>
                <a:ea typeface="Times New Roman" panose="02020603050405020304" pitchFamily="18" charset="0"/>
              </a:rPr>
              <a:t/>
            </a:r>
            <a:br>
              <a:rPr lang="ru-RU" sz="1800" dirty="0">
                <a:latin typeface="+mn-lt"/>
                <a:ea typeface="Times New Roman" panose="02020603050405020304" pitchFamily="18" charset="0"/>
              </a:rPr>
            </a:br>
            <a:r>
              <a:rPr lang="ru-RU" sz="1800" smtClean="0">
                <a:latin typeface="+mn-lt"/>
                <a:ea typeface="Times New Roman" panose="02020603050405020304" pitchFamily="18" charset="0"/>
              </a:rPr>
              <a:t/>
            </a:r>
            <a:br>
              <a:rPr lang="ru-RU" sz="1800" smtClean="0">
                <a:latin typeface="+mn-lt"/>
                <a:ea typeface="Times New Roman" panose="02020603050405020304" pitchFamily="18" charset="0"/>
              </a:rPr>
            </a:br>
            <a:r>
              <a:rPr lang="ru-RU" sz="1800" smtClean="0">
                <a:latin typeface="+mn-lt"/>
                <a:ea typeface="Times New Roman" panose="02020603050405020304" pitchFamily="18" charset="0"/>
              </a:rPr>
              <a:t/>
            </a:r>
            <a:br>
              <a:rPr lang="ru-RU" sz="1800" smtClean="0">
                <a:latin typeface="+mn-lt"/>
                <a:ea typeface="Times New Roman" panose="02020603050405020304" pitchFamily="18" charset="0"/>
              </a:rPr>
            </a:br>
            <a:r>
              <a:rPr lang="ru-RU" sz="1800">
                <a:latin typeface="+mn-lt"/>
                <a:ea typeface="Times New Roman" panose="02020603050405020304" pitchFamily="18" charset="0"/>
              </a:rPr>
              <a:t/>
            </a:r>
            <a:br>
              <a:rPr lang="ru-RU" sz="1800">
                <a:latin typeface="+mn-lt"/>
                <a:ea typeface="Times New Roman" panose="02020603050405020304" pitchFamily="18" charset="0"/>
              </a:rPr>
            </a:br>
            <a:r>
              <a:rPr lang="ru-RU" sz="1800" smtClean="0">
                <a:latin typeface="+mn-lt"/>
                <a:ea typeface="Times New Roman" panose="02020603050405020304" pitchFamily="18" charset="0"/>
              </a:rPr>
              <a:t>1</a:t>
            </a:r>
            <a:r>
              <a:rPr lang="ru-RU" sz="1800" dirty="0" smtClean="0">
                <a:latin typeface="+mn-lt"/>
                <a:ea typeface="Times New Roman" panose="02020603050405020304" pitchFamily="18" charset="0"/>
              </a:rPr>
              <a:t>. Определите </a:t>
            </a:r>
            <a:r>
              <a:rPr lang="ru-RU" sz="1800" dirty="0">
                <a:latin typeface="+mn-lt"/>
                <a:ea typeface="Times New Roman" panose="02020603050405020304" pitchFamily="18" charset="0"/>
              </a:rPr>
              <a:t>состав годовой отчетности.</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2. В </a:t>
            </a:r>
            <a:r>
              <a:rPr lang="ru-RU" sz="1800" dirty="0">
                <a:latin typeface="+mn-lt"/>
                <a:ea typeface="Times New Roman" panose="02020603050405020304" pitchFamily="18" charset="0"/>
              </a:rPr>
              <a:t>каком нормативном акте определены формы бухгалтерской отчетности?</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3. Какие </a:t>
            </a:r>
            <a:r>
              <a:rPr lang="ru-RU" sz="1800" dirty="0">
                <a:latin typeface="+mn-lt"/>
                <a:ea typeface="Times New Roman" panose="02020603050405020304" pitchFamily="18" charset="0"/>
              </a:rPr>
              <a:t>способы составления отчетности Вы знаете? Дайте их краткую характеристику.</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4. Какие </a:t>
            </a:r>
            <a:r>
              <a:rPr lang="ru-RU" sz="1800" dirty="0">
                <a:latin typeface="+mn-lt"/>
                <a:ea typeface="Times New Roman" panose="02020603050405020304" pitchFamily="18" charset="0"/>
              </a:rPr>
              <a:t>требования необходимо соблюдать при самостоятельной разработке форм бухгалтерской отчетности?</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5. Наличие </a:t>
            </a:r>
            <a:r>
              <a:rPr lang="ru-RU" sz="1800" dirty="0">
                <a:latin typeface="+mn-lt"/>
                <a:ea typeface="Times New Roman" panose="02020603050405020304" pitchFamily="18" charset="0"/>
              </a:rPr>
              <a:t>каких данных в формах бухгалтерской отчетности обязательно?</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6. Какие </a:t>
            </a:r>
            <a:r>
              <a:rPr lang="ru-RU" sz="1800" dirty="0">
                <a:latin typeface="+mn-lt"/>
                <a:ea typeface="Times New Roman" panose="02020603050405020304" pitchFamily="18" charset="0"/>
              </a:rPr>
              <a:t>сроки предоставления годовой и внутригодовой отчетности?</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7. Какой </a:t>
            </a:r>
            <a:r>
              <a:rPr lang="ru-RU" sz="1800" dirty="0">
                <a:latin typeface="+mn-lt"/>
                <a:ea typeface="Times New Roman" panose="02020603050405020304" pitchFamily="18" charset="0"/>
              </a:rPr>
              <a:t>период считается отчетным годом для действующих, реорганизованных и вновь созданных организаций (в том числе после 1 октября)?</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8. Назовите </a:t>
            </a:r>
            <a:r>
              <a:rPr lang="ru-RU" sz="1800" dirty="0">
                <a:latin typeface="+mn-lt"/>
                <a:ea typeface="Times New Roman" panose="02020603050405020304" pitchFamily="18" charset="0"/>
              </a:rPr>
              <a:t>основные требования, предъявляемые к бухгалтерской отчетности?</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9. Назовите </a:t>
            </a:r>
            <a:r>
              <a:rPr lang="ru-RU" sz="1800" dirty="0">
                <a:latin typeface="+mn-lt"/>
                <a:ea typeface="Times New Roman" panose="02020603050405020304" pitchFamily="18" charset="0"/>
              </a:rPr>
              <a:t>основные этапы проведения годовой инвентаризации?</a:t>
            </a:r>
            <a:br>
              <a:rPr lang="ru-RU" sz="1800" dirty="0">
                <a:latin typeface="+mn-lt"/>
                <a:ea typeface="Times New Roman" panose="02020603050405020304" pitchFamily="18" charset="0"/>
              </a:rPr>
            </a:br>
            <a:r>
              <a:rPr lang="ru-RU" sz="1800" dirty="0" smtClean="0">
                <a:latin typeface="+mn-lt"/>
                <a:ea typeface="Times New Roman" panose="02020603050405020304" pitchFamily="18" charset="0"/>
              </a:rPr>
              <a:t>10. Охарактеризуйте </a:t>
            </a:r>
            <a:r>
              <a:rPr lang="ru-RU" sz="1800" dirty="0">
                <a:latin typeface="+mn-lt"/>
                <a:ea typeface="Times New Roman" panose="02020603050405020304" pitchFamily="18" charset="0"/>
              </a:rPr>
              <a:t>основные типы ошибок.</a:t>
            </a:r>
            <a:r>
              <a:rPr lang="ru-RU" sz="2000" dirty="0">
                <a:latin typeface="+mn-lt"/>
                <a:ea typeface="Times New Roman" panose="02020603050405020304" pitchFamily="18" charset="0"/>
              </a:rPr>
              <a:t/>
            </a:r>
            <a:br>
              <a:rPr lang="ru-RU" sz="2000" dirty="0">
                <a:latin typeface="+mn-lt"/>
                <a:ea typeface="Times New Roman" panose="02020603050405020304" pitchFamily="18" charset="0"/>
              </a:rPr>
            </a:br>
            <a:r>
              <a:rPr lang="ru-RU" dirty="0">
                <a:latin typeface="Arial" panose="020B0604020202020204" pitchFamily="34" charset="0"/>
                <a:ea typeface="Times New Roman" panose="02020603050405020304" pitchFamily="18" charset="0"/>
              </a:rPr>
              <a:t/>
            </a:r>
            <a:br>
              <a:rPr lang="ru-RU" dirty="0">
                <a:latin typeface="Arial" panose="020B0604020202020204" pitchFamily="34" charset="0"/>
                <a:ea typeface="Times New Roman" panose="02020603050405020304" pitchFamily="18" charset="0"/>
              </a:rPr>
            </a:br>
            <a:endParaRPr lang="ru-RU" dirty="0"/>
          </a:p>
        </p:txBody>
      </p:sp>
      <p:sp>
        <p:nvSpPr>
          <p:cNvPr id="3" name="Текст 2"/>
          <p:cNvSpPr>
            <a:spLocks noGrp="1"/>
          </p:cNvSpPr>
          <p:nvPr>
            <p:ph type="body" idx="1"/>
          </p:nvPr>
        </p:nvSpPr>
        <p:spPr/>
        <p:txBody>
          <a:bodyPr/>
          <a:lstStyle/>
          <a:p>
            <a:r>
              <a:rPr lang="ru-RU" dirty="0" smtClean="0"/>
              <a:t>Контрольные вопросы</a:t>
            </a:r>
            <a:endParaRPr lang="ru-RU" dirty="0"/>
          </a:p>
        </p:txBody>
      </p:sp>
    </p:spTree>
    <p:extLst>
      <p:ext uri="{BB962C8B-B14F-4D97-AF65-F5344CB8AC3E}">
        <p14:creationId xmlns:p14="http://schemas.microsoft.com/office/powerpoint/2010/main" val="1549667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635618923"/>
      </p:ext>
    </p:extLst>
  </p:cSld>
  <p:clrMapOvr>
    <a:masterClrMapping/>
  </p:clrMapOvr>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57</TotalTime>
  <Words>375</Words>
  <Application>Microsoft Office PowerPoint</Application>
  <PresentationFormat>Широкоэкранный</PresentationFormat>
  <Paragraphs>45</Paragraphs>
  <Slides>35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35</vt:i4>
      </vt:variant>
    </vt:vector>
  </HeadingPairs>
  <TitlesOfParts>
    <vt:vector size="41" baseType="lpstr">
      <vt:lpstr>Arial</vt:lpstr>
      <vt:lpstr>Calibri</vt:lpstr>
      <vt:lpstr>Times New Roman</vt:lpstr>
      <vt:lpstr>Trebuchet MS</vt:lpstr>
      <vt:lpstr>Wingdings 3</vt:lpstr>
      <vt:lpstr>Аспект</vt:lpstr>
      <vt:lpstr>Условия, обеспечивающие реальность и достоверность  бухгалтерской отчетности</vt:lpstr>
      <vt:lpstr>1. Бухгалтерский баланс  2. Отчет о финансовых результатах 3. Приложения к бухгалтерскому балансу и отчету о финансовых результатах: - отчет об изменении капитала  - отчет о движении денежных средств  - приложение к балансу организации</vt:lpstr>
      <vt:lpstr>Аудит финансовой (бухгалтерской) отчётности за 2017 год обязаны провести: - юридические лица, выручка которых в 2016 году превысила 400 млн. руб. или активы баланса на конец года превышают 60 млн. руб.; - компании, составляющие консолидированную бухгалтерскую отчётность акционерные общества; - компании, публично размещающие ценные бумаги; - банки, страховые компании и некоторые другие категории в случаях, установленных законами № 307-ФЗ «Об аудиторской деятельности», 208 ФЗ «О консолидированной отчётности».</vt:lpstr>
      <vt:lpstr>- упрощенный - для субъектов малого предпринимательства и некоммерческих организаций (кроме бюджетных); - стандартный - для коммерческих организаций, относящихся к группе средних и крупных организаций; - множественный - для коммерческих организаций, относящихся к группе крупных и крупнейших, осуществляющих несколько видов деятельности.</vt:lpstr>
      <vt:lpstr>Отчетным годом считается период с 1 января по 31 декабря ка­лендарного года включительно.  Первым отчетным годом для вновь созданной либо реорганизованной организации считается период со дня ее государственной регистрации по 31 декабря включительно, а для организации, вновь созданной после 1 октября (включая 1 октября), - с даты государственной регистрации по 31 декабря следующего года включительно.</vt:lpstr>
      <vt:lpstr>1. Территориальные органы статистики 2. Налоговые органы по месту регистрации 3.Собственнику компании</vt:lpstr>
      <vt:lpstr>В течение трех месяцев по окончании отчётного периода</vt:lpstr>
      <vt:lpstr>1. Достоверность 2. Существенность 3. Последовательность 4. Целостность 5. Нейтральность </vt:lpstr>
      <vt:lpstr>1.Частичная 2.Периодическая 3.Полная 4.Выборочная</vt:lpstr>
      <vt:lpstr>1. Подготовительный – приказ руководителя, уточнение внутренней инструкции, подписка материально ответственных лиц. 2. Натуральная и документальная проверка – заполнение акта инвентаризации и инвентарной описи. 3. Таксировка – арифметическая проверка. 4. Сличительно-аналитический – сопоставление фактического наличия имущества, обязательств и данных бухгалтерского учета. 5. Заключительный – утверждаются руководителем результаты инвентаризации.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Дебет 10 «Материалы» / Кредит  911  «Прочие доходы»;      Дебет  43 «Готовая продукция» / Кредит 911  «Прочие доходы»;      Дебет 41 «Товары» / Кредит 911  «Прочие доходы».</vt:lpstr>
      <vt:lpstr>Дебет 94 «Недостачи и потери от порчи ценностей» / Кредит  10 «Материалы»; Дебет 94 «Недостачи и потери от порчи ценностей» / Кредит 41 «Товары».</vt:lpstr>
      <vt:lpstr>Недостачу ценностей в пределах норм естественной убыли спишите на счета по учету расходов. Сделать это нужно по приказу руководителя фирмы. Недостачу сверх норм спишите на тех лиц, которые в ней виновны. Если виновники не установлены или суд отказал во взыскании с них убытков, то сумму недостачи включают в состав прочих расходов. Списание недостач отразите проводками: ДЕБЕТ 20 (44) КРЕДИТ 94 – списана недостача в пределах норм естественной убыли; ДЕБЕТ 73 КРЕДИТ 94 – списана недостача сверх норм естественной убыли на виновных лиц; ДЕБЕТ 91-2 КРЕДИТ 94 – списана недостача сверх норм естественной убыли при отсутствии виновников (или если во взыскании с них недостачи отказано судом)</vt:lpstr>
      <vt:lpstr>Типовые ошибки в бухгалтерском учете и бухгалтерской отчетности могут быть сгруппированы: 1. Неполное отражение фактов хозяйственной жизни. 2. Необоснованные учетные записи. 3. Ошибки в использовании периода времени хозяйственных операций. 4. Ошибки в записях. 5. Неверная оценка активов, пассивов, финансовых результатов.</vt:lpstr>
      <vt:lpstr> - ошибки отчетного года, выявленные до его окончания; - ошибки отчетного года, выявленные после его окончания, но до даты подписания годовой бухгалтерской отчетности; - существенные ошибки предыдущего года, выявленные после даты подписания годовой отчетности, но до даты ее представления собственникам фирмы; - существенные ошибки предыдущего года, выявленные после представления годовой отчетности собственникам фирмы, но до даты утверждения этой отчетности; - существенные ошибки предыдущего года, выявленные после утверждения годовой отчетности; - несущественные ошибки предыдущего года, выявленные после даты подписания годовой отчетности. </vt:lpstr>
      <vt:lpstr>1. Сторнировочный: исправляется не правильная бухгалтерская проводка. 2. Дополнительная запись: применяется в тех случаях, когда бухгалтерская проводка составлена правильна, но на меньшую сумму. 3. Корректурный: связан с исправлением арифметического подсчета, количества, суммы. Данный способ не применяется для исправления в учетных регистрах.</vt:lpstr>
      <vt:lpstr>Событием после отчетной даты признается факт хозяйственной деятельности, который оказал или может оказать влияние на финансовое состояние, движение денежных средств или результаты деятельности организации и который имел место в период между отчетной датой и датой подписания бухгалтерской отчетности за отчетный год.</vt:lpstr>
      <vt:lpstr>1) Подтверждающие существовавшие на отчетную дату хозяй­ственные условия, в которых организация вела свою деятельность. 2) Свидетельствующие о возникших после отчетной даты хо­зяйственных условиях, в которых организация ведет свою деятельность.</vt:lpstr>
      <vt:lpstr>Условный актив возникает у организации вследствие прошлых событий ее хозяйственной жизни, когда существование у организации актива на отчетную дату зависит от наступления (ненаступления) одного или нескольких будущих неопределенных событий, не контролируемых организацией.</vt:lpstr>
      <vt:lpstr>Условное обязательство возникает у организации вследствие прошлых событий ее хозяйственной жизни, когда существование у организации обязательства на отчетную дату зависит от наступления (ненаступления) одного или нескольких будущих неопределенных событий, не контролируемых организацией.</vt:lpstr>
      <vt:lpstr>     1. Определите состав годовой отчетности. 2. В каком нормативном акте определены формы бухгалтерской отчетности? 3. Какие способы составления отчетности Вы знаете? Дайте их краткую характеристику. 4. Какие требования необходимо соблюдать при самостоятельной разработке форм бухгалтерской отчетности? 5. Наличие каких данных в формах бухгалтерской отчетности обязательно? 6. Какие сроки предоставления годовой и внутригодовой отчетности? 7. Какой период считается отчетным годом для действующих, реорганизованных и вновь созданных организаций (в том числе после 1 октября)? 8. Назовите основные требования, предъявляемые к бухгалтерской отчетности? 9. Назовите основные этапы проведения годовой инвентаризации? 10. Охарактеризуйте основные типы ошибок.  </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Условия, обеспечивающие реальность и достоверность  бухгалтерской отчетности</dc:title>
  <dc:creator>Пользователь</dc:creator>
  <cp:lastModifiedBy>Пользователь</cp:lastModifiedBy>
  <cp:revision>9</cp:revision>
  <dcterms:created xsi:type="dcterms:W3CDTF">2017-08-28T03:35:11Z</dcterms:created>
  <dcterms:modified xsi:type="dcterms:W3CDTF">2017-08-30T02:50:05Z</dcterms:modified>
</cp:coreProperties>
</file>