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6739C-75CC-48E3-AE41-64670682CF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Системный подход к изучению организации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DCC3F8-EB0F-4FF6-B334-CB5E429DCA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2</a:t>
            </a:r>
          </a:p>
        </p:txBody>
      </p:sp>
    </p:spTree>
    <p:extLst>
      <p:ext uri="{BB962C8B-B14F-4D97-AF65-F5344CB8AC3E}">
        <p14:creationId xmlns:p14="http://schemas.microsoft.com/office/powerpoint/2010/main" val="1966293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F55F5-FF60-48B7-B93E-5BEDC9466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F7DBE7-9EE1-453E-B384-20A917A84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31006"/>
            <a:ext cx="10131425" cy="221181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/>
              <a:t>Сущность организации как системы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Внутренняя среда организации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Внешняя среда организации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Жизненный цикл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2826637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2355F-C088-4481-B23D-2FFDBEED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74041"/>
            <a:ext cx="10131425" cy="1055995"/>
          </a:xfrm>
        </p:spPr>
        <p:txBody>
          <a:bodyPr/>
          <a:lstStyle/>
          <a:p>
            <a:r>
              <a:rPr lang="ru-RU" u="sng" dirty="0"/>
              <a:t>Система</a:t>
            </a:r>
            <a:r>
              <a:rPr lang="ru-RU" dirty="0"/>
              <a:t> –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0F38A9-D3CB-477C-8F4C-EC5D47B7A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187677"/>
            <a:ext cx="11136744" cy="5174609"/>
          </a:xfrm>
        </p:spPr>
        <p:txBody>
          <a:bodyPr>
            <a:noAutofit/>
          </a:bodyPr>
          <a:lstStyle/>
          <a:p>
            <a:r>
              <a:rPr lang="ru-RU" sz="2200" dirty="0"/>
              <a:t>это целое, созданное из частей и элементов для целенаправленной деятельности; </a:t>
            </a:r>
          </a:p>
          <a:p>
            <a:r>
              <a:rPr lang="ru-RU" sz="2200" dirty="0"/>
              <a:t>это совокупность взаимосвязанных действующих элементов.</a:t>
            </a:r>
          </a:p>
          <a:p>
            <a:pPr marL="0" indent="0">
              <a:buNone/>
            </a:pPr>
            <a:r>
              <a:rPr lang="ru-RU" sz="2200" u="sng" dirty="0"/>
              <a:t>Признаки организации как системы:</a:t>
            </a:r>
          </a:p>
          <a:p>
            <a:pPr marL="457200" lvl="1" indent="0">
              <a:buNone/>
            </a:pPr>
            <a:r>
              <a:rPr lang="ru-RU" sz="2000" dirty="0"/>
              <a:t>— множество составляющих ее элементов (подсистем);</a:t>
            </a:r>
          </a:p>
          <a:p>
            <a:pPr marL="457200" lvl="1" indent="0">
              <a:buNone/>
            </a:pPr>
            <a:r>
              <a:rPr lang="ru-RU" sz="2000" dirty="0"/>
              <a:t>— единство главной цели для всех подсистем;</a:t>
            </a:r>
          </a:p>
          <a:p>
            <a:pPr marL="457200" lvl="1" indent="0">
              <a:buNone/>
            </a:pPr>
            <a:r>
              <a:rPr lang="ru-RU" sz="2000" dirty="0"/>
              <a:t>— наличие связей между элементами;</a:t>
            </a:r>
          </a:p>
          <a:p>
            <a:pPr marL="457200" lvl="1" indent="0">
              <a:buNone/>
            </a:pPr>
            <a:r>
              <a:rPr lang="ru-RU" sz="2000" dirty="0"/>
              <a:t>— целостность и единство подсистем;</a:t>
            </a:r>
          </a:p>
          <a:p>
            <a:pPr marL="457200" lvl="1" indent="0">
              <a:buNone/>
            </a:pPr>
            <a:r>
              <a:rPr lang="ru-RU" sz="2000" dirty="0"/>
              <a:t>— наличие структуры и иерархичности в организации;</a:t>
            </a:r>
          </a:p>
          <a:p>
            <a:pPr marL="457200" lvl="1" indent="0">
              <a:buNone/>
            </a:pPr>
            <a:r>
              <a:rPr lang="ru-RU" sz="2000" dirty="0"/>
              <a:t>— относительная самостоятельность подсистем;</a:t>
            </a:r>
          </a:p>
          <a:p>
            <a:pPr marL="457200" lvl="1" indent="0">
              <a:buNone/>
            </a:pPr>
            <a:r>
              <a:rPr lang="ru-RU" sz="2000" dirty="0"/>
              <a:t>— наличие управления элементами системы (организации).</a:t>
            </a:r>
          </a:p>
          <a:p>
            <a:pPr marL="0" indent="0">
              <a:buNone/>
            </a:pPr>
            <a:r>
              <a:rPr lang="ru-RU" sz="2200" i="1" u="sng" dirty="0"/>
              <a:t>Подсистема </a:t>
            </a:r>
            <a:r>
              <a:rPr lang="ru-RU" sz="2200" dirty="0"/>
              <a:t>— это набор элементов, представляющих автономную внутри системы область, например технологическую, экономическую, организационную, правовую. </a:t>
            </a:r>
          </a:p>
        </p:txBody>
      </p:sp>
    </p:spTree>
    <p:extLst>
      <p:ext uri="{BB962C8B-B14F-4D97-AF65-F5344CB8AC3E}">
        <p14:creationId xmlns:p14="http://schemas.microsoft.com/office/powerpoint/2010/main" val="405369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D4886-2E77-4B83-A790-E14062126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32510"/>
            <a:ext cx="10131425" cy="554182"/>
          </a:xfrm>
        </p:spPr>
        <p:txBody>
          <a:bodyPr>
            <a:normAutofit fontScale="90000"/>
          </a:bodyPr>
          <a:lstStyle/>
          <a:p>
            <a:r>
              <a:rPr lang="ru-RU" u="sng" dirty="0"/>
              <a:t>Классификация систем: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720F51-C5FD-44F3-93EE-E19D3E305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016001"/>
            <a:ext cx="10822708" cy="56249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dirty="0"/>
              <a:t>1) Техническая подсистема включает технические устройства (машины, приборы) или технологические процессы, основанные на применении технических средств. </a:t>
            </a:r>
          </a:p>
          <a:p>
            <a:pPr marL="0" indent="0">
              <a:buNone/>
            </a:pPr>
            <a:r>
              <a:rPr lang="ru-RU" sz="2200" dirty="0"/>
              <a:t>2) Биологическая подсистема включает флору и фауну, в том числе относительно замкнутые биологические подсистемы. Это организмы людей, животных. Эволюционные процессы происходят медленнее, чем в технических подсистемах, что и является причиной ограниченности набора решений. </a:t>
            </a:r>
          </a:p>
          <a:p>
            <a:pPr marL="0" indent="0">
              <a:buNone/>
            </a:pPr>
            <a:r>
              <a:rPr lang="ru-RU" sz="2200" dirty="0"/>
              <a:t>3) Социальная (общественная) подсистема характеризуется наличием человека в совокупности взаимосвязанных элементов. Эта подсистема объединяет людей и обладает наибольшим разнообразием функционирования.</a:t>
            </a:r>
          </a:p>
          <a:p>
            <a:endParaRPr lang="ru-RU" sz="2200" dirty="0"/>
          </a:p>
          <a:p>
            <a:r>
              <a:rPr lang="ru-RU" sz="2200" dirty="0"/>
              <a:t>Социальная система может включать биологическую и техническую подсистемы, а биологическая — техническую. </a:t>
            </a:r>
          </a:p>
          <a:p>
            <a:r>
              <a:rPr lang="ru-RU" sz="2200" dirty="0"/>
              <a:t>Социальные, биологические и технические системы могут быть: искусственными и естественными, открытыми и закрытыми, полностью и частично предсказуемыми (детерминированные и стохастические системы), жесткими и мягкими.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5730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88538-4EED-4B7D-8DEA-C50B1D01D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60218"/>
            <a:ext cx="10131425" cy="785091"/>
          </a:xfrm>
        </p:spPr>
        <p:txBody>
          <a:bodyPr/>
          <a:lstStyle/>
          <a:p>
            <a:r>
              <a:rPr lang="ru-RU" u="sng" dirty="0"/>
              <a:t>Организация</a:t>
            </a:r>
            <a:r>
              <a:rPr lang="ru-RU" dirty="0"/>
              <a:t> в теории интерпретируется как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3E87E9-B376-4389-B55B-E27016508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145309"/>
            <a:ext cx="11201399" cy="4590473"/>
          </a:xfrm>
        </p:spPr>
        <p:txBody>
          <a:bodyPr>
            <a:normAutofit/>
          </a:bodyPr>
          <a:lstStyle/>
          <a:p>
            <a:r>
              <a:rPr lang="ru-RU" sz="2400" dirty="0"/>
              <a:t>достижение структурированности, внутренней упорядоченности, согласованности взаимодействия относительно самостоятельных частей в системном объекте. </a:t>
            </a:r>
          </a:p>
          <a:p>
            <a:endParaRPr lang="ru-RU" sz="2400" dirty="0"/>
          </a:p>
          <a:p>
            <a:r>
              <a:rPr lang="ru-RU" sz="2400" dirty="0"/>
              <a:t>Организация как социальная система имеет </a:t>
            </a:r>
            <a:r>
              <a:rPr lang="ru-RU" sz="2400" u="sng" dirty="0"/>
              <a:t>следующие отличительные черты:</a:t>
            </a:r>
            <a:r>
              <a:rPr lang="ru-RU" sz="2400" dirty="0"/>
              <a:t> </a:t>
            </a:r>
          </a:p>
          <a:p>
            <a:pPr marL="457200" lvl="1" indent="0">
              <a:buNone/>
            </a:pPr>
            <a:r>
              <a:rPr lang="ru-RU" sz="2400" dirty="0"/>
              <a:t>1. Организация — целевая система.</a:t>
            </a:r>
          </a:p>
          <a:p>
            <a:pPr marL="457200" lvl="1" indent="0">
              <a:buNone/>
            </a:pPr>
            <a:r>
              <a:rPr lang="ru-RU" sz="2400" dirty="0"/>
              <a:t>2. Члены организации представляют собой управляемую общность людей, объединенных для достижения общей цели. </a:t>
            </a:r>
          </a:p>
          <a:p>
            <a:pPr marL="457200" lvl="1" indent="0">
              <a:buNone/>
            </a:pPr>
            <a:r>
              <a:rPr lang="ru-RU" sz="2400" dirty="0"/>
              <a:t>3. Организации свойственна иерархичность, которую можно представить в виде системы подчинения с единым управляющим центром.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9949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C6E05-BE89-4DAC-B505-7C404BC9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95565"/>
            <a:ext cx="10131425" cy="600364"/>
          </a:xfrm>
        </p:spPr>
        <p:txBody>
          <a:bodyPr>
            <a:normAutofit fontScale="90000"/>
          </a:bodyPr>
          <a:lstStyle/>
          <a:p>
            <a:r>
              <a:rPr lang="ru-RU" u="sng" dirty="0"/>
              <a:t>Системные свойства организации: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EA4BFD-8F2D-405C-BF8C-4256316A3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089121"/>
            <a:ext cx="11053617" cy="5473313"/>
          </a:xfrm>
        </p:spPr>
        <p:txBody>
          <a:bodyPr/>
          <a:lstStyle/>
          <a:p>
            <a:r>
              <a:rPr lang="ru-RU" sz="2400" i="1" dirty="0"/>
              <a:t>свойство связности: </a:t>
            </a:r>
            <a:r>
              <a:rPr lang="ru-RU" sz="2400" dirty="0"/>
              <a:t>элементы набора могут действовать только вместе, в противном случае эффективность их деятельности резко снижается;</a:t>
            </a:r>
          </a:p>
          <a:p>
            <a:r>
              <a:rPr lang="ru-RU" sz="2400" i="1" dirty="0"/>
              <a:t>свойство </a:t>
            </a:r>
            <a:r>
              <a:rPr lang="ru-RU" sz="2400" i="1" dirty="0" err="1"/>
              <a:t>эмерджентности</a:t>
            </a:r>
            <a:r>
              <a:rPr lang="ru-RU" sz="2400" i="1" dirty="0"/>
              <a:t>: </a:t>
            </a:r>
            <a:r>
              <a:rPr lang="ru-RU" sz="2400" dirty="0"/>
              <a:t>потенциал системы может быть большим, равным или меньшим суммы потенциалов составляющих его элементов;</a:t>
            </a:r>
          </a:p>
          <a:p>
            <a:r>
              <a:rPr lang="ru-RU" sz="2400" i="1" dirty="0"/>
              <a:t>свойство самосохранения: </a:t>
            </a:r>
            <a:r>
              <a:rPr lang="ru-RU" sz="2400" dirty="0"/>
              <a:t>система стремится сохранить свою структуру неизменной при наличии возмущающих воздействий и использует для этого все свои возможности;</a:t>
            </a:r>
          </a:p>
          <a:p>
            <a:r>
              <a:rPr lang="ru-RU" sz="2400" i="1" dirty="0"/>
              <a:t>свойство организационной целостности: </a:t>
            </a:r>
            <a:r>
              <a:rPr lang="ru-RU" sz="2400" dirty="0"/>
              <a:t>система имеет потребность в организации и управлении.</a:t>
            </a:r>
          </a:p>
          <a:p>
            <a:pPr marL="0" indent="0">
              <a:buNone/>
            </a:pPr>
            <a:r>
              <a:rPr lang="ru-RU" sz="2400" u="sng" dirty="0"/>
              <a:t>Управляемые системы</a:t>
            </a:r>
            <a:r>
              <a:rPr lang="ru-RU" sz="2400" dirty="0"/>
              <a:t> — это организации, которые обладают свойством изменять свое поведение, переходить в разные состояния под влиянием различных управляющих воздействий.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013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2B9E7-1E20-4EB2-A116-23ADCC3B5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57200"/>
            <a:ext cx="10131425" cy="609600"/>
          </a:xfrm>
        </p:spPr>
        <p:txBody>
          <a:bodyPr>
            <a:normAutofit fontScale="90000"/>
          </a:bodyPr>
          <a:lstStyle/>
          <a:p>
            <a:r>
              <a:rPr lang="ru-RU" i="1" u="sng" dirty="0"/>
              <a:t>Основные характеристики внешней среды: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63EC58-CA28-4A75-8035-793D16539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875" y="1211118"/>
            <a:ext cx="5123872" cy="5301672"/>
          </a:xfrm>
        </p:spPr>
        <p:txBody>
          <a:bodyPr>
            <a:normAutofit/>
          </a:bodyPr>
          <a:lstStyle/>
          <a:p>
            <a:r>
              <a:rPr lang="ru-RU" sz="2000" u="sng" dirty="0"/>
              <a:t>сложность внешней среды</a:t>
            </a:r>
            <a:r>
              <a:rPr lang="ru-RU" sz="2000" dirty="0"/>
              <a:t> как системы характеризуется наличием многих элементов, каждый из которых является подсистемой, а также взаимосвязями между этими элементами;</a:t>
            </a:r>
          </a:p>
          <a:p>
            <a:r>
              <a:rPr lang="ru-RU" sz="2000" u="sng" dirty="0"/>
              <a:t>динамизм внешней среды </a:t>
            </a:r>
            <a:r>
              <a:rPr lang="ru-RU" sz="2000" dirty="0"/>
              <a:t>– это изменения в самой внешней среде, которые характеризуются скоростью преобразований;</a:t>
            </a:r>
          </a:p>
          <a:p>
            <a:r>
              <a:rPr lang="ru-RU" sz="2000" u="sng" dirty="0"/>
              <a:t>неопределенность внешней среды</a:t>
            </a:r>
            <a:r>
              <a:rPr lang="ru-RU" sz="2000" dirty="0"/>
              <a:t> - под воздействием усложнения внешней среды, ее динамизма потребность в информации возрастает, а возможность ее получения для конкретной быстро меняющейся ситуации сокращается.</a:t>
            </a:r>
          </a:p>
        </p:txBody>
      </p:sp>
      <p:pic>
        <p:nvPicPr>
          <p:cNvPr id="3074" name="Picture 2" descr="https://iknigi.net/books_files/online_html/106651/b00000362.png">
            <a:extLst>
              <a:ext uri="{FF2B5EF4-FFF2-40B4-BE49-F238E27FC236}">
                <a16:creationId xmlns:a16="http://schemas.microsoft.com/office/drawing/2014/main" id="{D7F2403D-D50B-4E70-BBC5-D3400607A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946" y="1498599"/>
            <a:ext cx="6183017" cy="472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822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96705-359E-405B-9D64-B57A5BC2F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10" y="304801"/>
            <a:ext cx="10131425" cy="618836"/>
          </a:xfrm>
        </p:spPr>
        <p:txBody>
          <a:bodyPr>
            <a:normAutofit fontScale="90000"/>
          </a:bodyPr>
          <a:lstStyle/>
          <a:p>
            <a:r>
              <a:rPr lang="ru-RU" u="sng" dirty="0"/>
              <a:t>Внешняя среда подразделяется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757479-6B23-463E-93BC-3E1016C5A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099127"/>
            <a:ext cx="4735944" cy="5357091"/>
          </a:xfrm>
        </p:spPr>
        <p:txBody>
          <a:bodyPr>
            <a:normAutofit/>
          </a:bodyPr>
          <a:lstStyle/>
          <a:p>
            <a:r>
              <a:rPr lang="ru-RU" sz="2200" u="sng" dirty="0"/>
              <a:t>Внешняя среда прямого воздействия </a:t>
            </a:r>
            <a:r>
              <a:rPr lang="ru-RU" sz="2200" dirty="0"/>
              <a:t>— это специфическая внешняя среда конкретной организации. Она включает те элементы внешней среды, с которыми организация взаимодействует.</a:t>
            </a:r>
          </a:p>
          <a:p>
            <a:r>
              <a:rPr lang="ru-RU" sz="2200" u="sng" dirty="0"/>
              <a:t>Факторы среды косвенного воздействия </a:t>
            </a:r>
            <a:r>
              <a:rPr lang="ru-RU" sz="2200" dirty="0"/>
              <a:t>имеют более сложную структуру, многоплановый характер. Они в меньшей мере, чем факторы среды прямого воздействия, испытывают влияние организации.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F37C2B-C600-4E14-A108-4F00E936E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97444"/>
            <a:ext cx="5510235" cy="540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4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6305D-0BBF-4D47-8E2E-D02367300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6326"/>
            <a:ext cx="10131425" cy="674255"/>
          </a:xfrm>
        </p:spPr>
        <p:txBody>
          <a:bodyPr/>
          <a:lstStyle/>
          <a:p>
            <a:r>
              <a:rPr lang="ru-RU" u="sng" dirty="0"/>
              <a:t>Внутренняя среда организации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1ACD19-E302-4901-9354-CD31E6E8D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096433"/>
            <a:ext cx="10131425" cy="5285894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2400" dirty="0"/>
              <a:t>это внутренние переменные организации, основные характеристики внутреннего устройства организации.</a:t>
            </a:r>
          </a:p>
          <a:p>
            <a:pPr marL="0" indent="0">
              <a:buNone/>
            </a:pPr>
            <a:endParaRPr lang="ru-RU" sz="2400" u="sng" dirty="0"/>
          </a:p>
          <a:p>
            <a:pPr marL="0" indent="0">
              <a:buNone/>
            </a:pPr>
            <a:r>
              <a:rPr lang="ru-RU" sz="2400" u="sng" dirty="0"/>
              <a:t>Переменные внутренней среды:</a:t>
            </a:r>
            <a:endParaRPr lang="ru-RU" sz="2400" i="1" u="sng" dirty="0"/>
          </a:p>
          <a:p>
            <a:r>
              <a:rPr lang="ru-RU" sz="2400" dirty="0"/>
              <a:t>Цели</a:t>
            </a:r>
          </a:p>
          <a:p>
            <a:r>
              <a:rPr lang="ru-RU" sz="2400" dirty="0"/>
              <a:t>Задачи</a:t>
            </a:r>
          </a:p>
          <a:p>
            <a:r>
              <a:rPr lang="ru-RU" sz="2400" dirty="0"/>
              <a:t>Структура организации </a:t>
            </a:r>
          </a:p>
          <a:p>
            <a:r>
              <a:rPr lang="ru-RU" sz="2400" dirty="0"/>
              <a:t>Технологии </a:t>
            </a:r>
          </a:p>
          <a:p>
            <a:r>
              <a:rPr lang="ru-RU" sz="2400" dirty="0"/>
              <a:t>Люди (персонал)</a:t>
            </a:r>
          </a:p>
          <a:p>
            <a:r>
              <a:rPr lang="ru-RU" sz="2400" dirty="0"/>
              <a:t>Организационная культура</a:t>
            </a:r>
          </a:p>
          <a:p>
            <a:r>
              <a:rPr lang="ru-RU" sz="2400" dirty="0"/>
              <a:t>Капитал</a:t>
            </a:r>
          </a:p>
        </p:txBody>
      </p:sp>
    </p:spTree>
    <p:extLst>
      <p:ext uri="{BB962C8B-B14F-4D97-AF65-F5344CB8AC3E}">
        <p14:creationId xmlns:p14="http://schemas.microsoft.com/office/powerpoint/2010/main" val="3834171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80937-4FCD-4773-A61D-CD9551F8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44763"/>
            <a:ext cx="10131425" cy="683491"/>
          </a:xfrm>
        </p:spPr>
        <p:txBody>
          <a:bodyPr/>
          <a:lstStyle/>
          <a:p>
            <a:r>
              <a:rPr lang="ru-RU" u="sng" dirty="0"/>
              <a:t>Жизненный цикл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A79CA0-1582-44F2-BC9F-72C858E05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73019"/>
            <a:ext cx="11053617" cy="1242289"/>
          </a:xfrm>
        </p:spPr>
        <p:txBody>
          <a:bodyPr numCol="1">
            <a:normAutofit/>
          </a:bodyPr>
          <a:lstStyle/>
          <a:p>
            <a:pPr>
              <a:buFontTx/>
              <a:buChar char="-"/>
            </a:pPr>
            <a:r>
              <a:rPr lang="ru-RU" sz="2000" dirty="0"/>
              <a:t>это система предсказуемых изменений с определенной последовательностью состояний, которые организация проходит в течение определенного времени: от момента ее рождения до момента ее ликвидации.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BD2012-F49A-4C20-9150-D234C9D19264}"/>
              </a:ext>
            </a:extLst>
          </p:cNvPr>
          <p:cNvSpPr txBox="1">
            <a:spLocks/>
          </p:cNvSpPr>
          <p:nvPr/>
        </p:nvSpPr>
        <p:spPr>
          <a:xfrm>
            <a:off x="884383" y="2415308"/>
            <a:ext cx="5414818" cy="4105565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ru-RU" sz="2000" u="sng" dirty="0"/>
              <a:t>Этапы </a:t>
            </a:r>
            <a:r>
              <a:rPr lang="ru-RU" sz="2000" u="sng" dirty="0" err="1"/>
              <a:t>ЖЦ</a:t>
            </a:r>
            <a:r>
              <a:rPr lang="ru-RU" sz="2000" u="sng" dirty="0"/>
              <a:t>:</a:t>
            </a:r>
          </a:p>
          <a:p>
            <a:pPr marL="342900" indent="-342900">
              <a:buFont typeface="Arial"/>
              <a:buAutoNum type="arabicPeriod"/>
            </a:pPr>
            <a:r>
              <a:rPr lang="ru-RU" sz="2000" dirty="0"/>
              <a:t>Этап предпринимательства</a:t>
            </a:r>
          </a:p>
          <a:p>
            <a:pPr marL="342900" indent="-342900">
              <a:buFont typeface="Arial"/>
              <a:buAutoNum type="arabicPeriod"/>
            </a:pPr>
            <a:r>
              <a:rPr lang="ru-RU" sz="2000" dirty="0"/>
              <a:t>Этап коллективности.</a:t>
            </a:r>
          </a:p>
          <a:p>
            <a:pPr marL="342900" indent="-342900">
              <a:buFont typeface="Arial"/>
              <a:buAutoNum type="arabicPeriod"/>
            </a:pPr>
            <a:r>
              <a:rPr lang="ru-RU" sz="2000" dirty="0"/>
              <a:t>Этап формализации управления. </a:t>
            </a:r>
          </a:p>
          <a:p>
            <a:pPr marL="342900" indent="-342900">
              <a:buFont typeface="Arial"/>
              <a:buAutoNum type="arabicPeriod"/>
            </a:pPr>
            <a:r>
              <a:rPr lang="ru-RU" sz="2000" dirty="0"/>
              <a:t>Этап выработки структуры. </a:t>
            </a:r>
          </a:p>
          <a:p>
            <a:pPr marL="342900" indent="-342900">
              <a:buFont typeface="Arial"/>
              <a:buAutoNum type="arabicPeriod"/>
            </a:pPr>
            <a:r>
              <a:rPr lang="ru-RU" sz="2000" dirty="0"/>
              <a:t>Этап упадка.</a:t>
            </a:r>
          </a:p>
          <a:p>
            <a:pPr marL="0" indent="0">
              <a:buFont typeface="Arial"/>
              <a:buNone/>
            </a:pPr>
            <a:r>
              <a:rPr lang="ru-RU" sz="2000" u="sng" dirty="0"/>
              <a:t>Этапы </a:t>
            </a:r>
            <a:r>
              <a:rPr lang="ru-RU" sz="2000" u="sng" dirty="0" err="1"/>
              <a:t>ЖЦ</a:t>
            </a:r>
            <a:r>
              <a:rPr lang="ru-RU" sz="2000" u="sng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Детство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Отрочество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Ранняя зрелость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Расцвет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Полная зрелость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Старение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Обновление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D7B4FC-A36E-42F3-A685-C1A3B0C5A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717" y="1930400"/>
            <a:ext cx="6243783" cy="46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93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216</TotalTime>
  <Words>635</Words>
  <Application>Microsoft Office PowerPoint</Application>
  <PresentationFormat>Широкоэкранный</PresentationFormat>
  <Paragraphs>73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Небесная</vt:lpstr>
      <vt:lpstr>Системный подход к изучению организации</vt:lpstr>
      <vt:lpstr>План</vt:lpstr>
      <vt:lpstr>Система – </vt:lpstr>
      <vt:lpstr>Классификация систем:</vt:lpstr>
      <vt:lpstr>Организация в теории интерпретируется как</vt:lpstr>
      <vt:lpstr>Системные свойства организации:</vt:lpstr>
      <vt:lpstr>Основные характеристики внешней среды:</vt:lpstr>
      <vt:lpstr>Внешняя среда подразделяется</vt:lpstr>
      <vt:lpstr>Внутренняя среда организации</vt:lpstr>
      <vt:lpstr>Жизненный цикл организации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Системный подход к изучению организации</dc:title>
  <dc:creator>Инна Попова</dc:creator>
  <cp:lastModifiedBy>Инна Попова</cp:lastModifiedBy>
  <cp:revision>11</cp:revision>
  <dcterms:created xsi:type="dcterms:W3CDTF">2022-02-21T08:26:38Z</dcterms:created>
  <dcterms:modified xsi:type="dcterms:W3CDTF">2022-02-21T23:46:30Z</dcterms:modified>
</cp:coreProperties>
</file>