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85" r:id="rId6"/>
    <p:sldId id="286" r:id="rId7"/>
    <p:sldId id="287" r:id="rId8"/>
    <p:sldId id="288" r:id="rId9"/>
    <p:sldId id="263" r:id="rId10"/>
    <p:sldId id="264" r:id="rId11"/>
    <p:sldId id="283" r:id="rId12"/>
    <p:sldId id="267" r:id="rId13"/>
    <p:sldId id="289" r:id="rId14"/>
    <p:sldId id="290" r:id="rId15"/>
    <p:sldId id="261" r:id="rId16"/>
    <p:sldId id="262" r:id="rId17"/>
    <p:sldId id="265" r:id="rId18"/>
    <p:sldId id="266" r:id="rId19"/>
    <p:sldId id="284" r:id="rId20"/>
    <p:sldId id="269" r:id="rId21"/>
    <p:sldId id="270" r:id="rId22"/>
    <p:sldId id="271" r:id="rId23"/>
    <p:sldId id="275" r:id="rId24"/>
    <p:sldId id="272" r:id="rId25"/>
    <p:sldId id="274" r:id="rId26"/>
    <p:sldId id="276" r:id="rId27"/>
    <p:sldId id="277" r:id="rId28"/>
    <p:sldId id="278" r:id="rId29"/>
    <p:sldId id="279" r:id="rId30"/>
    <p:sldId id="280" r:id="rId31"/>
    <p:sldId id="282" r:id="rId32"/>
    <p:sldId id="291" r:id="rId33"/>
    <p:sldId id="303" r:id="rId34"/>
    <p:sldId id="300" r:id="rId3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14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18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8800" y="1859280"/>
            <a:ext cx="8534400" cy="12954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12192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429000"/>
            <a:ext cx="85344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94F535B1-792E-49B4-A0CE-1F9EC9CD93CE}" type="datetimeFigureOut">
              <a:rPr lang="ru-RU" smtClean="0"/>
              <a:t>18.11.2019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8CF31-B4B8-411D-B519-01DDF907BE0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800" y="2438401"/>
            <a:ext cx="8534400" cy="304800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535B1-792E-49B4-A0CE-1F9EC9CD93CE}" type="datetimeFigureOut">
              <a:rPr lang="ru-RU" smtClean="0"/>
              <a:t>18.11.2019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8CF31-B4B8-411D-B519-01DDF907BE0D}" type="slidenum">
              <a:rPr lang="ru-RU" smtClean="0"/>
              <a:t>‹#›</a:t>
            </a:fld>
            <a:endParaRPr lang="ru-RU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12192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535B1-792E-49B4-A0CE-1F9EC9CD93CE}" type="datetimeFigureOut">
              <a:rPr lang="ru-RU" smtClean="0"/>
              <a:t>18.11.2019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8CF31-B4B8-411D-B519-01DDF907BE0D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12192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0400" y="3410268"/>
            <a:ext cx="83312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30400" y="1503680"/>
            <a:ext cx="83312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12192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828800" y="2438400"/>
            <a:ext cx="4165600" cy="3124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535B1-792E-49B4-A0CE-1F9EC9CD93CE}" type="datetimeFigureOut">
              <a:rPr lang="ru-RU" smtClean="0"/>
              <a:t>18.11.2019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8CF31-B4B8-411D-B519-01DDF907BE0D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6197600" y="2438400"/>
            <a:ext cx="4165600" cy="3124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12192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12192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828800" y="2819400"/>
            <a:ext cx="4165600" cy="2743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6197600" y="2819400"/>
            <a:ext cx="4165600" cy="2743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8800" y="2362201"/>
            <a:ext cx="4167717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2359152"/>
            <a:ext cx="4169833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535B1-792E-49B4-A0CE-1F9EC9CD93CE}" type="datetimeFigureOut">
              <a:rPr lang="ru-RU" smtClean="0"/>
              <a:t>18.11.2019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8CF31-B4B8-411D-B519-01DDF907BE0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535B1-792E-49B4-A0CE-1F9EC9CD93CE}" type="datetimeFigureOut">
              <a:rPr lang="ru-RU" smtClean="0"/>
              <a:t>18.11.2019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8CF31-B4B8-411D-B519-01DDF907BE0D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12192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535B1-792E-49B4-A0CE-1F9EC9CD93CE}" type="datetimeFigureOut">
              <a:rPr lang="ru-RU" smtClean="0"/>
              <a:t>18.11.2019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8CF31-B4B8-411D-B519-01DDF907BE0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4002" y="1676400"/>
            <a:ext cx="37591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04002" y="2275840"/>
            <a:ext cx="37591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535B1-792E-49B4-A0CE-1F9EC9CD93CE}" type="datetimeFigureOut">
              <a:rPr lang="ru-RU" smtClean="0"/>
              <a:t>18.11.2019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8CF31-B4B8-411D-B519-01DDF907BE0D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828800" y="1676400"/>
            <a:ext cx="4368800" cy="3505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950720" y="1847088"/>
            <a:ext cx="4120896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4000" y="1676400"/>
            <a:ext cx="37592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32000" y="1905000"/>
            <a:ext cx="39624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04000" y="2276856"/>
            <a:ext cx="37592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535B1-792E-49B4-A0CE-1F9EC9CD93CE}" type="datetimeFigureOut">
              <a:rPr lang="ru-RU" smtClean="0"/>
              <a:t>18.11.2019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8CF31-B4B8-411D-B519-01DDF907BE0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535B1-792E-49B4-A0CE-1F9EC9CD93CE}" type="datetimeFigureOut">
              <a:rPr lang="ru-RU" smtClean="0"/>
              <a:t>18.11.2019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8CF31-B4B8-411D-B519-01DDF907BE0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1209041"/>
            <a:ext cx="1727200" cy="43180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727200" y="1219200"/>
            <a:ext cx="6908800" cy="426720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535B1-792E-49B4-A0CE-1F9EC9CD93CE}" type="datetimeFigureOut">
              <a:rPr lang="ru-RU" smtClean="0"/>
              <a:t>18.11.2019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8CF31-B4B8-411D-B519-01DDF907BE0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28800" y="1295400"/>
            <a:ext cx="85344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8800" y="2057401"/>
            <a:ext cx="85344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406400" y="6356351"/>
            <a:ext cx="28448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94F535B1-792E-49B4-A0CE-1F9EC9CD93CE}" type="datetimeFigureOut">
              <a:rPr lang="ru-RU" smtClean="0"/>
              <a:t>18.11.2019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3962400" y="6356351"/>
            <a:ext cx="4267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8900160" y="636422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8108CF31-B4B8-411D-B519-01DDF907BE0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920DC0-9BA1-4EAF-8216-4FB309806C4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Человеческий фактор в управленческих решениях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C382456-F2DA-4AF0-B108-0422FD96CCC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93832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B5BD20-8D05-4D71-9206-904DA90CF8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Проблема стиля руководства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9377DE3-4F1E-4707-A322-3C1AED850F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 Как вести себя руководителю с подчиненными в ситуации, требующей выбора? </a:t>
            </a:r>
          </a:p>
          <a:p>
            <a:r>
              <a:rPr lang="ru-RU" dirty="0"/>
              <a:t>Всегда ли следует обсуждать с ними возникшую проблему и возможные варианты решений? </a:t>
            </a:r>
          </a:p>
          <a:p>
            <a:r>
              <a:rPr lang="ru-RU" dirty="0"/>
              <a:t>Нужно ли добиваться согласия подчиненных с принятым решением? </a:t>
            </a:r>
          </a:p>
        </p:txBody>
      </p:sp>
    </p:spTree>
    <p:extLst>
      <p:ext uri="{BB962C8B-B14F-4D97-AF65-F5344CB8AC3E}">
        <p14:creationId xmlns:p14="http://schemas.microsoft.com/office/powerpoint/2010/main" val="20200925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A9143A-B70C-4F79-BA53-DE4856DFA3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Роли руководителя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7FA4CCC-44B3-47A7-8A66-2FA363BD31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предприниматель</a:t>
            </a:r>
          </a:p>
          <a:p>
            <a:r>
              <a:rPr lang="ru-RU" dirty="0"/>
              <a:t>устраняющий нарушения </a:t>
            </a:r>
          </a:p>
          <a:p>
            <a:r>
              <a:rPr lang="ru-RU" dirty="0"/>
              <a:t>распределитель ресурсов </a:t>
            </a:r>
          </a:p>
          <a:p>
            <a:r>
              <a:rPr lang="ru-RU" dirty="0"/>
              <a:t>ведущий переговоры</a:t>
            </a:r>
          </a:p>
        </p:txBody>
      </p:sp>
    </p:spTree>
    <p:extLst>
      <p:ext uri="{BB962C8B-B14F-4D97-AF65-F5344CB8AC3E}">
        <p14:creationId xmlns:p14="http://schemas.microsoft.com/office/powerpoint/2010/main" val="1478865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78EB0A-1336-42F6-80E1-73CEFE3B9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295399"/>
            <a:ext cx="8534400" cy="871603"/>
          </a:xfrm>
        </p:spPr>
        <p:txBody>
          <a:bodyPr>
            <a:normAutofit fontScale="90000"/>
          </a:bodyPr>
          <a:lstStyle/>
          <a:p>
            <a:r>
              <a:rPr lang="ru-RU" dirty="0"/>
              <a:t>Основные ограничения в работе руководителя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28CB204-BDDA-4997-BB49-216D9ED71E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проблема определения важности критериев. </a:t>
            </a:r>
          </a:p>
          <a:p>
            <a:r>
              <a:rPr lang="ru-RU" dirty="0"/>
              <a:t>задача количественного определения вероятности событий: </a:t>
            </a:r>
          </a:p>
          <a:p>
            <a:r>
              <a:rPr lang="ru-RU" dirty="0"/>
              <a:t>проблема оценки альтернативы по какому-либо критерию. </a:t>
            </a:r>
          </a:p>
          <a:p>
            <a:r>
              <a:rPr lang="ru-RU" dirty="0"/>
              <a:t>необходимость одновременного учета оценок по многим критериям. </a:t>
            </a:r>
          </a:p>
          <a:p>
            <a:r>
              <a:rPr lang="ru-RU" dirty="0"/>
              <a:t>необходимость учитывать, присутствие кроме логики рациональной еще и логики эмоциональной</a:t>
            </a:r>
          </a:p>
        </p:txBody>
      </p:sp>
    </p:spTree>
    <p:extLst>
      <p:ext uri="{BB962C8B-B14F-4D97-AF65-F5344CB8AC3E}">
        <p14:creationId xmlns:p14="http://schemas.microsoft.com/office/powerpoint/2010/main" val="41516793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82E833-31B6-447A-A264-0BDA650253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/>
              <a:t>Человеческий фактор принятия управленческих решений включает: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449A9D8-03C7-4563-8AB9-C4626BFF91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 Умелое делегирование полномочий.</a:t>
            </a:r>
          </a:p>
          <a:p>
            <a:r>
              <a:rPr lang="ru-RU" dirty="0"/>
              <a:t> Осуществление коммуникаций, наличие обратной связи с персоналом и потребителями.</a:t>
            </a:r>
          </a:p>
          <a:p>
            <a:r>
              <a:rPr lang="ru-RU" dirty="0"/>
              <a:t>Поведенческие особенности руководителей, организационная культура.</a:t>
            </a:r>
          </a:p>
          <a:p>
            <a:r>
              <a:rPr lang="ru-RU" dirty="0"/>
              <a:t> Стиль руководства, отношение к нанятому персоналу и организация совместной работы с целью разработки управленческих решений.</a:t>
            </a:r>
          </a:p>
          <a:p>
            <a:r>
              <a:rPr lang="ru-RU" dirty="0"/>
              <a:t> Методы кадровой работы и система управления персоналом.</a:t>
            </a:r>
          </a:p>
          <a:p>
            <a:r>
              <a:rPr lang="ru-RU" dirty="0"/>
              <a:t>Своевременное предупреждение конфликтов.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9655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F6B0F4-6BC9-4C4F-9B5B-4A2D65811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/>
              <a:t>трудности при делегировании полномочий у руководителей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8B6874B-FFE5-4251-A030-A86798CAB4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 Заблуждение руководителя «Я это сделаю лучше». </a:t>
            </a:r>
          </a:p>
          <a:p>
            <a:r>
              <a:rPr lang="ru-RU" dirty="0"/>
              <a:t>Руководители так погружаются в повседневную работу, что пренебрегают более общей картиной деятельности. </a:t>
            </a:r>
          </a:p>
          <a:p>
            <a:r>
              <a:rPr lang="ru-RU" dirty="0"/>
              <a:t>Отсутствие доверия к подчиненным</a:t>
            </a:r>
          </a:p>
          <a:p>
            <a:r>
              <a:rPr lang="ru-RU" dirty="0"/>
              <a:t>Боязнь риска. </a:t>
            </a:r>
          </a:p>
          <a:p>
            <a:r>
              <a:rPr lang="ru-RU" dirty="0"/>
              <a:t>Неэффективные механизмы контроля. </a:t>
            </a:r>
          </a:p>
        </p:txBody>
      </p:sp>
    </p:spTree>
    <p:extLst>
      <p:ext uri="{BB962C8B-B14F-4D97-AF65-F5344CB8AC3E}">
        <p14:creationId xmlns:p14="http://schemas.microsoft.com/office/powerpoint/2010/main" val="18182664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30D277-168A-4D39-918C-F90C51DAF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295400"/>
            <a:ext cx="8534400" cy="835241"/>
          </a:xfrm>
        </p:spPr>
        <p:txBody>
          <a:bodyPr>
            <a:normAutofit fontScale="90000"/>
          </a:bodyPr>
          <a:lstStyle/>
          <a:p>
            <a:r>
              <a:rPr lang="ru-RU" sz="2800" dirty="0"/>
              <a:t>блокировка процесса делегирования от подчиненных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A19BE7C-F8AE-40EA-A437-05D68ED713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28800" y="2130641"/>
            <a:ext cx="9152878" cy="3586578"/>
          </a:xfrm>
        </p:spPr>
        <p:txBody>
          <a:bodyPr>
            <a:normAutofit fontScale="25000" lnSpcReduction="20000"/>
          </a:bodyPr>
          <a:lstStyle/>
          <a:p>
            <a:r>
              <a:rPr lang="ru-RU" sz="6400" dirty="0"/>
              <a:t>Подчиненный считает удобнее спросить босса, что делать, чем самому решить проблему.</a:t>
            </a:r>
          </a:p>
          <a:p>
            <a:r>
              <a:rPr lang="ru-RU" sz="6400" dirty="0"/>
              <a:t>Подчиненный боится критики за совершенные ошибки. Поскольку большая ответственность увеличивает возможность совершения ошибки, подчиненный уклоняется от нее.</a:t>
            </a:r>
          </a:p>
          <a:p>
            <a:r>
              <a:rPr lang="ru-RU" sz="6400" dirty="0"/>
              <a:t>У подчиненного отсутствуют информация и ресурсы, необходимые для успешного выполнения задания.</a:t>
            </a:r>
          </a:p>
          <a:p>
            <a:r>
              <a:rPr lang="ru-RU" sz="6400" dirty="0"/>
              <a:t>У подчиненного уже больше работы, чем он может сделать, или же он считает, что это так на самом деле.</a:t>
            </a:r>
          </a:p>
          <a:p>
            <a:r>
              <a:rPr lang="ru-RU" sz="6400" dirty="0"/>
              <a:t>У подчиненного отсутствует уверенность в себе.</a:t>
            </a:r>
          </a:p>
          <a:p>
            <a:r>
              <a:rPr lang="ru-RU" sz="6400" dirty="0"/>
              <a:t>Подчиненному не предлагается каких-либо положительных стимулов дополнительной ответственности.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144913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1924BD-9D7A-434D-A018-4A4FB1FBD8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/>
              <a:t>Поведенческие особенности руководителей включают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A2D8467-9EB6-40C4-95BD-64BA4BD6FB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28800" y="2183907"/>
            <a:ext cx="8534400" cy="3302495"/>
          </a:xfrm>
        </p:spPr>
        <p:txBody>
          <a:bodyPr>
            <a:normAutofit/>
          </a:bodyPr>
          <a:lstStyle/>
          <a:p>
            <a:r>
              <a:rPr lang="ru-RU" sz="1600" dirty="0"/>
              <a:t>Используемые руководителем методы оценки и контроля.</a:t>
            </a:r>
          </a:p>
          <a:p>
            <a:r>
              <a:rPr lang="ru-RU" sz="1600" dirty="0"/>
              <a:t>Реагирование на возникновение в организации проблем или критических ситуаций.</a:t>
            </a:r>
          </a:p>
          <a:p>
            <a:r>
              <a:rPr lang="ru-RU" sz="1600" dirty="0"/>
              <a:t>Реализуемую ролевую модель, побуждающую работников к подражанию.</a:t>
            </a:r>
          </a:p>
          <a:p>
            <a:r>
              <a:rPr lang="ru-RU" sz="1600" dirty="0"/>
              <a:t>Критерии распределения ресурсов организации.</a:t>
            </a:r>
          </a:p>
          <a:p>
            <a:r>
              <a:rPr lang="ru-RU" sz="1600" dirty="0"/>
              <a:t>Критерии, по которым руководитель определяет уровень вознаграждения и статус работника</a:t>
            </a:r>
          </a:p>
          <a:p>
            <a:r>
              <a:rPr lang="ru-RU" sz="1600" dirty="0"/>
              <a:t>Критерии, которые использует руководитель при найме, отборе, продвижении, переводе и увольнении работников.</a:t>
            </a:r>
          </a:p>
        </p:txBody>
      </p:sp>
    </p:spTree>
    <p:extLst>
      <p:ext uri="{BB962C8B-B14F-4D97-AF65-F5344CB8AC3E}">
        <p14:creationId xmlns:p14="http://schemas.microsoft.com/office/powerpoint/2010/main" val="21990484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6A00E3-148C-4297-AFF2-17F937C493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6378" y="1295400"/>
            <a:ext cx="8534400" cy="685800"/>
          </a:xfrm>
        </p:spPr>
        <p:txBody>
          <a:bodyPr>
            <a:noAutofit/>
          </a:bodyPr>
          <a:lstStyle/>
          <a:p>
            <a:r>
              <a:rPr lang="ru-RU" sz="1800" dirty="0"/>
              <a:t>Состав основных личностных </a:t>
            </a:r>
            <a:r>
              <a:rPr lang="ru-RU" sz="1600" dirty="0"/>
              <a:t>характеристик,  влияющих на принятие управленческих решений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B3E6D04-B627-4CF8-900C-68B8851FFC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Глубина характеризует аналитический характер мышления человека, поиск им причинно-следственных связей внутри анализируемой ситуации. </a:t>
            </a:r>
          </a:p>
          <a:p>
            <a:r>
              <a:rPr lang="ru-RU" dirty="0"/>
              <a:t>Широта отражает синтетический характер мышления, при котором человек умеет оценить роль анализируемой ситуации в общем сценарии деятельности.</a:t>
            </a:r>
          </a:p>
          <a:p>
            <a:r>
              <a:rPr lang="ru-RU" dirty="0"/>
              <a:t>Быстрота определяется временем выполнения задания относительно среднего уровня, принятого в данной компании. </a:t>
            </a:r>
          </a:p>
          <a:p>
            <a:r>
              <a:rPr lang="ru-RU" dirty="0"/>
              <a:t>Гибкость характеризуется своевременным и обоснованным переходом на новые методы разработки и реализации УР. </a:t>
            </a:r>
          </a:p>
        </p:txBody>
      </p:sp>
    </p:spTree>
    <p:extLst>
      <p:ext uri="{BB962C8B-B14F-4D97-AF65-F5344CB8AC3E}">
        <p14:creationId xmlns:p14="http://schemas.microsoft.com/office/powerpoint/2010/main" val="41212226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332F16-E512-43C1-82BA-F756EE1C53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295399"/>
            <a:ext cx="8534400" cy="871603"/>
          </a:xfrm>
        </p:spPr>
        <p:txBody>
          <a:bodyPr>
            <a:normAutofit fontScale="90000"/>
          </a:bodyPr>
          <a:lstStyle/>
          <a:p>
            <a:r>
              <a:rPr lang="ru-RU" sz="2700" dirty="0"/>
              <a:t>Качества руководителя влияющие на разработку и принятие управленческих решений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1F05BEE-A534-457D-BAB7-5AD9781DE8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Романтизм - завышенная интуитивная оценка своих возможностей в вопросах разработки и реализации УР, а также возможностей получения необходимых для этого ресурсов. </a:t>
            </a:r>
          </a:p>
          <a:p>
            <a:r>
              <a:rPr lang="ru-RU" dirty="0"/>
              <a:t>Практицизм - связан с большим опытом работы и использованием стереотипных подходов при разработке и принятии управленческих решений</a:t>
            </a:r>
          </a:p>
        </p:txBody>
      </p:sp>
    </p:spTree>
    <p:extLst>
      <p:ext uri="{BB962C8B-B14F-4D97-AF65-F5344CB8AC3E}">
        <p14:creationId xmlns:p14="http://schemas.microsoft.com/office/powerpoint/2010/main" val="36049800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332F16-E512-43C1-82BA-F756EE1C53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295399"/>
            <a:ext cx="8534400" cy="871603"/>
          </a:xfrm>
        </p:spPr>
        <p:txBody>
          <a:bodyPr>
            <a:normAutofit fontScale="90000"/>
          </a:bodyPr>
          <a:lstStyle/>
          <a:p>
            <a:r>
              <a:rPr lang="ru-RU" sz="2700" dirty="0"/>
              <a:t>Качества руководителя влияющие на разработку и принятие управленческих решений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1F05BEE-A534-457D-BAB7-5AD9781DE8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Оптимизм - базируется на завышенной расчетной оценке возможностей персонала самой компании и сотрудничающих с ней клиентов.</a:t>
            </a:r>
          </a:p>
          <a:p>
            <a:r>
              <a:rPr lang="ru-RU" dirty="0"/>
              <a:t>Пессимизм - базируется на заниженной расчетной оценке возможностей персонала самой компании и сотрудничающих с ней клиентов.</a:t>
            </a:r>
          </a:p>
        </p:txBody>
      </p:sp>
    </p:spTree>
    <p:extLst>
      <p:ext uri="{BB962C8B-B14F-4D97-AF65-F5344CB8AC3E}">
        <p14:creationId xmlns:p14="http://schemas.microsoft.com/office/powerpoint/2010/main" val="19864432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384CE3-4348-45C6-B8CE-66A0F586F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Влияние темперамента человека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14AE9E2-876F-4AA2-8E59-4FE115E7A7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2603" y="2450927"/>
            <a:ext cx="9574060" cy="3048001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400" dirty="0"/>
              <a:t>Личности холерического темперамента предпочитают быстроту, оперативность и личную инициативу при РПУР.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400" dirty="0"/>
              <a:t>Личности сангвинического темперамента имеют более спокойный тип мыслительной деятельности.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400" dirty="0"/>
              <a:t>Флегматики характеризуются замедленными реакциями и обоснованными суждениями.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400" dirty="0"/>
              <a:t>Личности меланхолического темперамента отличаются повышенной эмоциональностью.</a:t>
            </a:r>
          </a:p>
        </p:txBody>
      </p:sp>
    </p:spTree>
    <p:extLst>
      <p:ext uri="{BB962C8B-B14F-4D97-AF65-F5344CB8AC3E}">
        <p14:creationId xmlns:p14="http://schemas.microsoft.com/office/powerpoint/2010/main" val="29260681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F8CBCB-4FC8-4046-BB57-76F1CD20E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165412"/>
            <a:ext cx="8534400" cy="815788"/>
          </a:xfrm>
        </p:spPr>
        <p:txBody>
          <a:bodyPr>
            <a:noAutofit/>
          </a:bodyPr>
          <a:lstStyle/>
          <a:p>
            <a:r>
              <a:rPr lang="ru-RU" sz="2400" dirty="0"/>
              <a:t>Влияние стиля руководства на процесс принятия управленческих решений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964872CC-72DF-4485-92BB-613823DF6A2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77763558"/>
              </p:ext>
            </p:extLst>
          </p:nvPr>
        </p:nvGraphicFramePr>
        <p:xfrm>
          <a:off x="1455938" y="2401389"/>
          <a:ext cx="9283780" cy="3346812"/>
        </p:xfrm>
        <a:graphic>
          <a:graphicData uri="http://schemas.openxmlformats.org/drawingml/2006/table">
            <a:tbl>
              <a:tblPr/>
              <a:tblGrid>
                <a:gridCol w="1856756">
                  <a:extLst>
                    <a:ext uri="{9D8B030D-6E8A-4147-A177-3AD203B41FA5}">
                      <a16:colId xmlns:a16="http://schemas.microsoft.com/office/drawing/2014/main" val="2558860528"/>
                    </a:ext>
                  </a:extLst>
                </a:gridCol>
                <a:gridCol w="1856756">
                  <a:extLst>
                    <a:ext uri="{9D8B030D-6E8A-4147-A177-3AD203B41FA5}">
                      <a16:colId xmlns:a16="http://schemas.microsoft.com/office/drawing/2014/main" val="911008822"/>
                    </a:ext>
                  </a:extLst>
                </a:gridCol>
                <a:gridCol w="1856756">
                  <a:extLst>
                    <a:ext uri="{9D8B030D-6E8A-4147-A177-3AD203B41FA5}">
                      <a16:colId xmlns:a16="http://schemas.microsoft.com/office/drawing/2014/main" val="2017047539"/>
                    </a:ext>
                  </a:extLst>
                </a:gridCol>
                <a:gridCol w="1856756">
                  <a:extLst>
                    <a:ext uri="{9D8B030D-6E8A-4147-A177-3AD203B41FA5}">
                      <a16:colId xmlns:a16="http://schemas.microsoft.com/office/drawing/2014/main" val="841614145"/>
                    </a:ext>
                  </a:extLst>
                </a:gridCol>
                <a:gridCol w="1856756">
                  <a:extLst>
                    <a:ext uri="{9D8B030D-6E8A-4147-A177-3AD203B41FA5}">
                      <a16:colId xmlns:a16="http://schemas.microsoft.com/office/drawing/2014/main" val="3290759631"/>
                    </a:ext>
                  </a:extLst>
                </a:gridCol>
              </a:tblGrid>
              <a:tr h="629353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Стиль руководства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9531" marR="59531" marT="34018" marB="3401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Типы управленческих решений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9531" marR="59531" marT="34018" marB="3401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Организационные структуры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9531" marR="59531" marT="34018" marB="3401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Методы разработки решений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9531" marR="59531" marT="34018" marB="3401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Контроль за исполнением решений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9531" marR="59531" marT="34018" marB="3401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8705312"/>
                  </a:ext>
                </a:extLst>
              </a:tr>
              <a:tr h="673824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Авторитарный 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9531" marR="59531" marT="34018" marB="3401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Индивидуальные 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9531" marR="59531" marT="34018" marB="3401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Централизованные 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9531" marR="59531" marT="34018" marB="3401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Анализ ситуации, построение сценариев, моделирование 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9531" marR="59531" marT="34018" marB="3401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Регулярный, жесткий контроль 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9531" marR="59531" marT="34018" marB="3401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9138458"/>
                  </a:ext>
                </a:extLst>
              </a:tr>
              <a:tr h="873161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Демократический 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9531" marR="59531" marT="34018" marB="3401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Коллективные</a:t>
                      </a:r>
                      <a:br>
                        <a:rPr lang="ru-RU" sz="14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endParaRPr lang="ru-RU" sz="20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 fontAlgn="t"/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Коллегиальные 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9531" marR="59531" marT="34018" marB="3401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Высоко децентрализованные 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9531" marR="59531" marT="34018" marB="3401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Дельфи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, экспертное прогнозирование и моделирование, открытое обсуждение проблем 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9531" marR="59531" marT="34018" marB="3401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Мягкие формы контроля, доверие подчиненным 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9531" marR="59531" marT="34018" marB="3401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8283177"/>
                  </a:ext>
                </a:extLst>
              </a:tr>
              <a:tr h="873161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Либеральный 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9531" marR="59531" marT="34018" marB="3401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Коллегиальные 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fontAlgn="t"/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</a:rPr>
                        <a:t>&lt; </a:t>
                      </a:r>
                    </a:p>
                  </a:txBody>
                  <a:tcPr marL="59531" marR="59531" marT="34018" marB="3401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Средне </a:t>
                      </a:r>
                      <a:r>
                        <a:rPr lang="ru-RU" sz="14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децентрали-зованные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9531" marR="59531" marT="34018" marB="3401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Метод деловых совещаний, прогнозирование и решение проблем в малой группе 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9531" marR="59531" marT="34018" marB="3401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Различные формы контроля (в зависимости от объекта контроля) 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9531" marR="59531" marT="34018" marB="3401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09915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754170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/>
              <a:t>Личностные качества руководителя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19200" y="2366682"/>
            <a:ext cx="10285412" cy="3926542"/>
          </a:xfrm>
        </p:spPr>
        <p:txBody>
          <a:bodyPr>
            <a:normAutofit fontScale="92500"/>
          </a:bodyPr>
          <a:lstStyle/>
          <a:p>
            <a:pPr>
              <a:buFont typeface="+mj-lt"/>
              <a:buAutoNum type="arabicPeriod"/>
            </a:pPr>
            <a:r>
              <a:rPr lang="ru-RU" sz="2400" b="1" dirty="0"/>
              <a:t>Активная позиция лидера</a:t>
            </a:r>
            <a:r>
              <a:rPr lang="ru-RU" sz="2400" dirty="0"/>
              <a:t>. </a:t>
            </a:r>
          </a:p>
          <a:p>
            <a:pPr>
              <a:buFont typeface="+mj-lt"/>
              <a:buAutoNum type="arabicPeriod"/>
            </a:pPr>
            <a:r>
              <a:rPr lang="ru-RU" sz="2400" b="1" dirty="0"/>
              <a:t>Уверенность.</a:t>
            </a:r>
            <a:r>
              <a:rPr lang="ru-RU" sz="2400" dirty="0"/>
              <a:t> </a:t>
            </a:r>
          </a:p>
          <a:p>
            <a:pPr>
              <a:buFont typeface="+mj-lt"/>
              <a:buAutoNum type="arabicPeriod"/>
            </a:pPr>
            <a:r>
              <a:rPr lang="ru-RU" sz="2400" b="1" dirty="0"/>
              <a:t>Замена слово «надо» на слово «хочу»</a:t>
            </a:r>
            <a:r>
              <a:rPr lang="ru-RU" sz="2400" dirty="0"/>
              <a:t>. </a:t>
            </a:r>
          </a:p>
          <a:p>
            <a:pPr>
              <a:buFont typeface="+mj-lt"/>
              <a:buAutoNum type="arabicPeriod"/>
            </a:pPr>
            <a:r>
              <a:rPr lang="ru-RU" sz="2400" b="1" dirty="0"/>
              <a:t>Замена просьбы на заявление.</a:t>
            </a:r>
            <a:r>
              <a:rPr lang="ru-RU" sz="2400" dirty="0"/>
              <a:t> </a:t>
            </a:r>
          </a:p>
          <a:p>
            <a:pPr>
              <a:buFont typeface="+mj-lt"/>
              <a:buAutoNum type="arabicPeriod"/>
            </a:pPr>
            <a:r>
              <a:rPr lang="ru-RU" sz="2400" b="1" dirty="0"/>
              <a:t>Ответственность, дисциплинированность и целеустремленность.</a:t>
            </a:r>
            <a:r>
              <a:rPr lang="ru-RU" sz="2400" dirty="0"/>
              <a:t> </a:t>
            </a:r>
          </a:p>
          <a:p>
            <a:pPr>
              <a:buFont typeface="+mj-lt"/>
              <a:buAutoNum type="arabicPeriod"/>
            </a:pPr>
            <a:r>
              <a:rPr lang="ru-RU" sz="2400" b="1" dirty="0"/>
              <a:t>Эмоциональная устойчивость.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2232895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F275D1-DA91-416A-A388-79483FD5B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/>
              <a:t>Положительные стороны группового (коллективного) принятия решения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A40AA00-F7E8-4387-86C5-982ADA4C91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уменьшается вероятность ошибок, </a:t>
            </a:r>
          </a:p>
          <a:p>
            <a:r>
              <a:rPr lang="ru-RU" dirty="0"/>
              <a:t>более полное информационное обеспечение процесса принятия управленческих решений</a:t>
            </a:r>
          </a:p>
          <a:p>
            <a:r>
              <a:rPr lang="ru-RU" dirty="0"/>
              <a:t>усиление интереса к проблеме. </a:t>
            </a:r>
          </a:p>
          <a:p>
            <a:r>
              <a:rPr lang="ru-RU" dirty="0"/>
              <a:t>повышение мотивации и ответственности каждого члена группы, </a:t>
            </a:r>
          </a:p>
          <a:p>
            <a:r>
              <a:rPr lang="ru-RU" dirty="0"/>
              <a:t>соблюдение различных этических норм</a:t>
            </a:r>
          </a:p>
        </p:txBody>
      </p:sp>
    </p:spTree>
    <p:extLst>
      <p:ext uri="{BB962C8B-B14F-4D97-AF65-F5344CB8AC3E}">
        <p14:creationId xmlns:p14="http://schemas.microsoft.com/office/powerpoint/2010/main" val="23029357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C2FE0A-2EED-47B3-B58E-2EFF7F1A24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/>
              <a:t>Отрицательные стороны группового (коллективного) принятия решения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2BC51C4-F749-4688-A042-8C27F24BB5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2400" dirty="0"/>
              <a:t>высокие затраты времени;</a:t>
            </a:r>
          </a:p>
          <a:p>
            <a:r>
              <a:rPr lang="ru-RU" sz="2400" dirty="0"/>
              <a:t>риск возникновения иллюзии единомыслия; </a:t>
            </a:r>
          </a:p>
          <a:p>
            <a:r>
              <a:rPr lang="ru-RU" sz="2400" dirty="0"/>
              <a:t>качественный уровень решения нестабилен; </a:t>
            </a:r>
          </a:p>
          <a:p>
            <a:r>
              <a:rPr lang="ru-RU" sz="2400" dirty="0"/>
              <a:t>отсутствует четкая ответственность за принятие окончательного решения. </a:t>
            </a:r>
          </a:p>
        </p:txBody>
      </p:sp>
    </p:spTree>
    <p:extLst>
      <p:ext uri="{BB962C8B-B14F-4D97-AF65-F5344CB8AC3E}">
        <p14:creationId xmlns:p14="http://schemas.microsoft.com/office/powerpoint/2010/main" val="7144666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20E3EA-6DBF-4DA2-865B-D0A6676637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/>
              <a:t>Авторитет личности при разработке и принятии управленческих решений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3232504-50B4-46C5-8FD3-7F5B9E4381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Авторитет – это общепризнанное влияние личности или организации в различных областях деятельности на подчиненных, коллег или окружающих людей, основанное на профессионализме, опыте, добродетельных личностных качествах. </a:t>
            </a:r>
          </a:p>
        </p:txBody>
      </p:sp>
    </p:spTree>
    <p:extLst>
      <p:ext uri="{BB962C8B-B14F-4D97-AF65-F5344CB8AC3E}">
        <p14:creationId xmlns:p14="http://schemas.microsoft.com/office/powerpoint/2010/main" val="32318717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F3EC52-CA65-44BE-967B-93F23C739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Виды авторитетов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F1B478F-CAEC-4D36-AE15-418B670F75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28800" y="2438401"/>
            <a:ext cx="8534400" cy="333609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dirty="0"/>
              <a:t>Авторитет расстояния создается за счет искусственного создания барьеров в контактах и информации между руководителями и исполнителями его решений.  </a:t>
            </a:r>
          </a:p>
          <a:p>
            <a:pPr>
              <a:lnSpc>
                <a:spcPct val="100000"/>
              </a:lnSpc>
            </a:pPr>
            <a:r>
              <a:rPr lang="ru-RU" sz="2000" dirty="0"/>
              <a:t>Авторитет доброты реализуется за счет преувеличенного проявления чуткости, жалости и доброты к подчиненным. </a:t>
            </a:r>
          </a:p>
          <a:p>
            <a:pPr>
              <a:lnSpc>
                <a:spcPct val="100000"/>
              </a:lnSpc>
            </a:pPr>
            <a:r>
              <a:rPr lang="ru-RU" sz="2000" dirty="0"/>
              <a:t>Авторитет компенсации воплощается в жизнь посредством использования сильных побудительных мотивов </a:t>
            </a:r>
          </a:p>
        </p:txBody>
      </p:sp>
    </p:spTree>
    <p:extLst>
      <p:ext uri="{BB962C8B-B14F-4D97-AF65-F5344CB8AC3E}">
        <p14:creationId xmlns:p14="http://schemas.microsoft.com/office/powerpoint/2010/main" val="17168496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F3EC52-CA65-44BE-967B-93F23C739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Виды авторитетов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F1B478F-CAEC-4D36-AE15-418B670F75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28800" y="2438401"/>
            <a:ext cx="8534400" cy="333609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dirty="0"/>
              <a:t>Авторитет педантизма строится за счет детальной предварительной проработки руководителем всех элементов выполнения задания и выдачи их подчиненным. </a:t>
            </a:r>
          </a:p>
          <a:p>
            <a:pPr>
              <a:lnSpc>
                <a:spcPct val="100000"/>
              </a:lnSpc>
            </a:pPr>
            <a:r>
              <a:rPr lang="ru-RU" sz="2000" dirty="0"/>
              <a:t>Авторитет чванства вырабатывается путем искусственного раздувания его. </a:t>
            </a:r>
          </a:p>
          <a:p>
            <a:pPr>
              <a:lnSpc>
                <a:spcPct val="100000"/>
              </a:lnSpc>
            </a:pPr>
            <a:r>
              <a:rPr lang="ru-RU" sz="2000" dirty="0"/>
              <a:t>Авторитет подавления образуется в случае преобладания приоритетов власти над приоритетами других потребностей и интересов </a:t>
            </a:r>
            <a:r>
              <a:rPr lang="ru-RU" dirty="0"/>
              <a:t>основного персонала компании, клиентов или контрагентов</a:t>
            </a:r>
            <a:r>
              <a:rPr lang="ru-RU" sz="11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9272081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Как добиться авторитета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40528" y="2290439"/>
            <a:ext cx="10164083" cy="3620783"/>
          </a:xfrm>
        </p:spPr>
        <p:txBody>
          <a:bodyPr>
            <a:normAutofit/>
          </a:bodyPr>
          <a:lstStyle/>
          <a:p>
            <a:r>
              <a:rPr lang="ru-RU" dirty="0"/>
              <a:t>Все решения принимайте сами.</a:t>
            </a:r>
          </a:p>
          <a:p>
            <a:r>
              <a:rPr lang="ru-RU" dirty="0"/>
              <a:t>Не жалуйтесь на жизнь окружающим. </a:t>
            </a:r>
          </a:p>
          <a:p>
            <a:r>
              <a:rPr lang="ru-RU" dirty="0"/>
              <a:t>То, что обещали всегда выполняйте. </a:t>
            </a:r>
          </a:p>
          <a:p>
            <a:r>
              <a:rPr lang="ru-RU" dirty="0"/>
              <a:t>Добивайтесь поставленных целей, проявляйте настойчивость, когда это необходимо.</a:t>
            </a:r>
          </a:p>
          <a:p>
            <a:pPr indent="0">
              <a:buNone/>
            </a:pP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631565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07364" y="2432482"/>
            <a:ext cx="10297248" cy="3478740"/>
          </a:xfrm>
        </p:spPr>
        <p:txBody>
          <a:bodyPr>
            <a:normAutofit/>
          </a:bodyPr>
          <a:lstStyle/>
          <a:p>
            <a:r>
              <a:rPr lang="ru-RU" dirty="0"/>
              <a:t>Не позволяйте навязывать себе чужое мнение. И не оправдывайтесь за свои поступки, вы имеете право делать так, как считаете нужным.</a:t>
            </a:r>
          </a:p>
          <a:p>
            <a:r>
              <a:rPr lang="ru-RU" dirty="0"/>
              <a:t>Повышайте в себе уверенность.</a:t>
            </a:r>
          </a:p>
          <a:p>
            <a:r>
              <a:rPr lang="ru-RU" dirty="0"/>
              <a:t>Очень важна коммуникабельность, тем, кто не умеет общаться, не сможет эффективно влиять на других, и особенно, это касается профессиональной среды.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291474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1056443"/>
            <a:ext cx="8534400" cy="1056441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Влияние паники на подготовку управленческих решений</a:t>
            </a: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47500" lnSpcReduction="20000"/>
          </a:bodyPr>
          <a:lstStyle/>
          <a:p>
            <a:pPr marL="0" indent="0" algn="just">
              <a:buNone/>
            </a:pPr>
            <a:r>
              <a:rPr lang="ru-RU" sz="29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Паника (состояние паники)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– это кратковременная потеря логики в мыслительной деятельности при подготовке и принятии решений.</a:t>
            </a:r>
          </a:p>
          <a:p>
            <a:pPr marL="0" indent="0" algn="just">
              <a:buNone/>
            </a:pPr>
            <a:r>
              <a:rPr lang="ru-RU" sz="29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Причины паники:</a:t>
            </a:r>
            <a:endParaRPr lang="ru-RU" sz="29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Патологические медицинские заболевания и психологические расстройства (невротические расстройства).</a:t>
            </a:r>
          </a:p>
          <a:p>
            <a:pPr algn="just"/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Особые социальные состояния (обстоятельства, препятствующие удовлетворению человеком его основных биологических и социальных потребностей).</a:t>
            </a:r>
          </a:p>
          <a:p>
            <a:pPr algn="just"/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Случайное стечение напряженных ситуаций (в наборе каждодневных ситуаций может быть такое их сочетание, что они усугубляют друг друга).</a:t>
            </a:r>
          </a:p>
          <a:p>
            <a:pPr marL="0" indent="0" algn="ctr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95978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1038687"/>
            <a:ext cx="8534400" cy="942513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Виды паники влияющие подготовку управленческих решений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Индивидуальная паника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 это беспомощное состояние, потеря уверенности в своих силах. </a:t>
            </a:r>
          </a:p>
          <a:p>
            <a:pPr algn="just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Коллективная паника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 это беспомощное состояние группы людей. </a:t>
            </a:r>
          </a:p>
        </p:txBody>
      </p:sp>
    </p:spTree>
    <p:extLst>
      <p:ext uri="{BB962C8B-B14F-4D97-AF65-F5344CB8AC3E}">
        <p14:creationId xmlns:p14="http://schemas.microsoft.com/office/powerpoint/2010/main" val="7237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1029810"/>
            <a:ext cx="8534400" cy="1162974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Причины панического настроения влияющего на принятие управленческих решений: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1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повышенный уровень эмоциональной возбудимости и активности внешней среды;</a:t>
            </a:r>
          </a:p>
          <a:p>
            <a:pPr lvl="1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потеря веры в руководство;</a:t>
            </a:r>
          </a:p>
          <a:p>
            <a:pPr lvl="1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изнуренность и утомленность работников;</a:t>
            </a:r>
          </a:p>
          <a:p>
            <a:pPr lvl="1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пониженный тонус сознательной активности;</a:t>
            </a:r>
          </a:p>
          <a:p>
            <a:pPr lvl="1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несоответствие сильной значимости ситуации слабым ожиданиям;</a:t>
            </a:r>
          </a:p>
          <a:p>
            <a:pPr lvl="1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паникер на руководящей должности;</a:t>
            </a:r>
          </a:p>
          <a:p>
            <a:pPr lvl="1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стечение обстоятельств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862701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1056443"/>
            <a:ext cx="8534400" cy="924757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Влияние стресса на подготовку управленческих решений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Стресс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—это состояние или процесс повышенного нервного напряжения из-за наличия напряженных или исключительных ситуаций, вызывающих страх:</a:t>
            </a: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осознание страха, затем внутренняя паника и реализация немыслимых действий;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осознание страха, затем внутренняя паника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(без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опасных действий);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осознание страха, затем внутренняя паника, напряженная логичная мыслительная деятельность и разработка необычных решений;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4) осознание страха, затем напряженная логичная мыслительная деятельность и разработка необычных решений.</a:t>
            </a:r>
          </a:p>
        </p:txBody>
      </p:sp>
    </p:spTree>
    <p:extLst>
      <p:ext uri="{BB962C8B-B14F-4D97-AF65-F5344CB8AC3E}">
        <p14:creationId xmlns:p14="http://schemas.microsoft.com/office/powerpoint/2010/main" val="38690394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Причины паники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93794" y="2290439"/>
            <a:ext cx="8969406" cy="3195963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sz="15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 внешним относятся три группы причин</a:t>
            </a:r>
            <a:r>
              <a:rPr lang="ru-RU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патологические медицинские заболевания и психологические расстройства;</a:t>
            </a:r>
            <a:b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особые социальные обстоятельства;</a:t>
            </a:r>
            <a:b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случайное стечение обстоятельств.</a:t>
            </a:r>
            <a:b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Внутренние причины, определяемые условиями работы:</a:t>
            </a:r>
            <a:b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устойчивая изнуренность и крайняя утомленность работников;</a:t>
            </a:r>
            <a:b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сильно пониженный тонус сознательной активности; </a:t>
            </a:r>
            <a:b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повышенный уровень эмоциональной возбудимости и активности внешней среды;</a:t>
            </a:r>
            <a:b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потеря веры в руководство;</a:t>
            </a:r>
            <a:b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несоответствие сильной значимости ситуации слабым ожиданиям;</a:t>
            </a:r>
            <a:b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назначение паникера на руководящую должность;</a:t>
            </a:r>
            <a:b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стечение обстоятельств.</a:t>
            </a:r>
          </a:p>
        </p:txBody>
      </p:sp>
    </p:spTree>
    <p:extLst>
      <p:ext uri="{BB962C8B-B14F-4D97-AF65-F5344CB8AC3E}">
        <p14:creationId xmlns:p14="http://schemas.microsoft.com/office/powerpoint/2010/main" val="21216794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1100830"/>
            <a:ext cx="8534400" cy="880369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Методология работы в условиях паники: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моделирование типовых напряженных ситуаций, вызывающих страх как у самого участника тренинга, так и у людей, за которых он ответственен, и отработка действий по преодолению стресса;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создание и поддержание в постоянной готовности спецсредств для пожаротушения, борьбы с наводнением, эвакуации населения и техники во время стихийных происшествий и т.д.;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формирование неприкосновенных запасов питания, энергии и других элементов жизнеобеспечения людей и животных;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страхование людей и их ответственности при деятельности повышенного риска;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отработка профессиональных навыков организаторской деятельности:</a:t>
            </a:r>
          </a:p>
        </p:txBody>
      </p:sp>
    </p:spTree>
    <p:extLst>
      <p:ext uri="{BB962C8B-B14F-4D97-AF65-F5344CB8AC3E}">
        <p14:creationId xmlns:p14="http://schemas.microsoft.com/office/powerpoint/2010/main" val="35764905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1118586"/>
            <a:ext cx="8534400" cy="862614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Методология работы в условиях паники: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уяснение и осознание приоритетов потребностей и интересов человека и общества;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умение выбирать приоритеты целей личности, коллектива и общества;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отработка навыков брать на себя ответственность за действия и жизнь подчиненных или подопечных людей;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отработка навыков организовывать отдельных людей и коллективы на рутинные виды деятельности;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отработка навыков автономной организаторской деятельности в течение нескольких часов или даже дней;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отработка навыков самовнушения,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самостимулирования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самооценки.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3748474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1118586"/>
            <a:ext cx="8534400" cy="862614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Влияние паники на подготовку управленческих решений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положительным аспектам паники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относят активизацию психики и ускорение психических процессов, улучшение гибкости мышления и оперативной памяти. </a:t>
            </a:r>
          </a:p>
          <a:p>
            <a:pPr marL="0" indent="0" algn="just">
              <a:buNone/>
            </a:pP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отрицательным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ухудшение понимания и мышления, скованность или хаотичность движений (речи), затруднение самоконтроля и прогнозирования, неоднозначность восприятия и обработки информации.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915978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Влияние паники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Влияние паники рассматривается на 3 уровнях: при подготовке решения, при выполнении решения, при оценке последствий решения. 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Первый этап характеризует профессионализм будущего решения.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втором этапе базой для паники может быть существенное несоответствие реальных условий выполнения решения запланированным. 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третьем этапе базой для паники могут служить прямые и косвенные отрицательные последствия уже выполненного решения в экономической, социальной, экологической и других областях.</a:t>
            </a:r>
          </a:p>
        </p:txBody>
      </p:sp>
    </p:spTree>
    <p:extLst>
      <p:ext uri="{BB962C8B-B14F-4D97-AF65-F5344CB8AC3E}">
        <p14:creationId xmlns:p14="http://schemas.microsoft.com/office/powerpoint/2010/main" val="282768544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1109709"/>
            <a:ext cx="8534400" cy="871491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принятия решений в условиях паники и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стрЕсса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endParaRPr lang="ru-RU" dirty="0"/>
          </a:p>
          <a:p>
            <a:pPr lvl="1"/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умения выбирать приоритеты целей личности, коллектива и общества;</a:t>
            </a:r>
          </a:p>
          <a:p>
            <a:pPr lvl="1"/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отработки навыков брать на себя ответственность за действия и жизнь подчиненных или подопечных людей;</a:t>
            </a:r>
          </a:p>
          <a:p>
            <a:pPr lvl="1"/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отработки действий по экстремальному графику работы;</a:t>
            </a:r>
          </a:p>
          <a:p>
            <a:pPr lvl="1"/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отработки навыков организовывать отдельных людей и коллективы на рутинные виды деятельности;</a:t>
            </a:r>
          </a:p>
          <a:p>
            <a:pPr lvl="1"/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отработки навыков автономной организаторской деятельности;</a:t>
            </a:r>
          </a:p>
          <a:p>
            <a:pPr lvl="1"/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отработки навыков самовнушения,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самостимулирования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самооценки.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5733016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870012"/>
            <a:ext cx="8534400" cy="1111188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человеческого фактора на реализацию альтернатив в принятии управленческих решений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28800" y="2376259"/>
            <a:ext cx="8534400" cy="3048001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Феномен реактивного сопротивления</a:t>
            </a:r>
          </a:p>
          <a:p>
            <a:pPr indent="0" algn="just">
              <a:buNone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Феномен неадекватной оценки  </a:t>
            </a:r>
          </a:p>
          <a:p>
            <a:pPr indent="0" algn="just">
              <a:buNone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Феномен подтверждения </a:t>
            </a:r>
          </a:p>
          <a:p>
            <a:pPr indent="0" algn="just">
              <a:buNone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Феномен когнитивного резонанса </a:t>
            </a:r>
          </a:p>
          <a:p>
            <a:pPr indent="0" algn="just">
              <a:buNone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Групповым принятием решений </a:t>
            </a:r>
          </a:p>
          <a:p>
            <a:pPr indent="0" algn="just">
              <a:buNone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Основное отличие групповых решений от индивидуальных</a:t>
            </a:r>
          </a:p>
          <a:p>
            <a:pPr indent="0" algn="just">
              <a:buNone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Феномен групповой поляризации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426821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870012"/>
            <a:ext cx="8534400" cy="1111188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человеческого фактора на реализацию альтернатив в принятии управленческих решений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28800" y="2376259"/>
            <a:ext cx="8534400" cy="3048001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indent="0" algn="just">
              <a:buNone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Феномен социальной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фасилитации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indent="0" algn="just">
              <a:buNone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Феномен неадекватной оценки собственного участия</a:t>
            </a:r>
          </a:p>
          <a:p>
            <a:pPr indent="0" algn="just">
              <a:buNone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Эффект численности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indent="0" algn="just">
              <a:buNone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Эффект состава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indent="0" algn="just">
              <a:buNone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Феномен статусного доминирования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indent="0" algn="just">
              <a:buNone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Феномен идиосинкразического кредита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indent="0" algn="just">
              <a:buNone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Феномен неадекватности суждения </a:t>
            </a:r>
          </a:p>
          <a:p>
            <a:pPr indent="0" algn="just">
              <a:buNone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Феномен сдвига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компетентординации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indent="0" algn="just">
              <a:buNone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Феномен конформизма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169074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1127464"/>
            <a:ext cx="8534400" cy="853736"/>
          </a:xfrm>
          <a:solidFill>
            <a:schemeClr val="bg2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 эффективности управленческих решений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28800" y="2340747"/>
            <a:ext cx="8534400" cy="3048001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Иерархия в принятии решений </a:t>
            </a:r>
          </a:p>
          <a:p>
            <a:pPr algn="just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целевых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межфункциональных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групп</a:t>
            </a:r>
          </a:p>
          <a:p>
            <a:pPr algn="just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непосредственных (прямых) горизонтальных связей при принятии решений. 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Централизация руководства при принятии решения. 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4579965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утюр">
  <a:themeElements>
    <a:clrScheme name="Кутюр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Смокинг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Кутюр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390</TotalTime>
  <Words>1772</Words>
  <Application>Microsoft Office PowerPoint</Application>
  <PresentationFormat>Широкоэкранный</PresentationFormat>
  <Paragraphs>183</Paragraphs>
  <Slides>34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40" baseType="lpstr">
      <vt:lpstr>Arial</vt:lpstr>
      <vt:lpstr>Constantia</vt:lpstr>
      <vt:lpstr>Garamond</vt:lpstr>
      <vt:lpstr>Times New Roman</vt:lpstr>
      <vt:lpstr>Wingdings</vt:lpstr>
      <vt:lpstr>Кутюр</vt:lpstr>
      <vt:lpstr>Человеческий фактор в управленческих решениях</vt:lpstr>
      <vt:lpstr>Проблема стиля руководства</vt:lpstr>
      <vt:lpstr>Роли руководителя </vt:lpstr>
      <vt:lpstr>Основные ограничения в работе руководителя </vt:lpstr>
      <vt:lpstr>Человеческий фактор принятия управленческих решений включает:</vt:lpstr>
      <vt:lpstr>трудности при делегировании полномочий у руководителей</vt:lpstr>
      <vt:lpstr>блокировка процесса делегирования от подчиненных</vt:lpstr>
      <vt:lpstr>Поведенческие особенности руководителей включают</vt:lpstr>
      <vt:lpstr>Состав основных личностных характеристик,  влияющих на принятие управленческих решений</vt:lpstr>
      <vt:lpstr>Качества руководителя влияющие на разработку и принятие управленческих решений</vt:lpstr>
      <vt:lpstr>Качества руководителя влияющие на разработку и принятие управленческих решений</vt:lpstr>
      <vt:lpstr>Влияние темперамента человека</vt:lpstr>
      <vt:lpstr>Влияние стиля руководства на процесс принятия управленческих решений</vt:lpstr>
      <vt:lpstr>Личностные качества руководителя</vt:lpstr>
      <vt:lpstr>Положительные стороны группового (коллективного) принятия решения</vt:lpstr>
      <vt:lpstr>Отрицательные стороны группового (коллективного) принятия решения</vt:lpstr>
      <vt:lpstr>Авторитет личности при разработке и принятии управленческих решений</vt:lpstr>
      <vt:lpstr>Виды авторитетов</vt:lpstr>
      <vt:lpstr>Виды авторитетов</vt:lpstr>
      <vt:lpstr>Как добиться авторитета </vt:lpstr>
      <vt:lpstr>Презентация PowerPoint</vt:lpstr>
      <vt:lpstr>Влияние паники на подготовку управленческих решений.</vt:lpstr>
      <vt:lpstr>Виды паники влияющие подготовку управленческих решений</vt:lpstr>
      <vt:lpstr>Причины панического настроения влияющего на принятие управленческих решений:</vt:lpstr>
      <vt:lpstr>Влияние стресса на подготовку управленческих решений</vt:lpstr>
      <vt:lpstr>Причины паники</vt:lpstr>
      <vt:lpstr>Методология работы в условиях паники:</vt:lpstr>
      <vt:lpstr>Методология работы в условиях паники:</vt:lpstr>
      <vt:lpstr>Влияние паники на подготовку управленческих решений</vt:lpstr>
      <vt:lpstr>Влияние паники</vt:lpstr>
      <vt:lpstr>Особенности принятия решений в условиях паники и стрЕсса:</vt:lpstr>
      <vt:lpstr>Особенности человеческого фактора на реализацию альтернатив в принятии управленческих решений</vt:lpstr>
      <vt:lpstr>Особенности человеческого фактора на реализацию альтернатив в принятии управленческих решений</vt:lpstr>
      <vt:lpstr>Условия эффективности управленческих решений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Человеческий фактор в управленческих решениях</dc:title>
  <dc:creator>Katerina Shumik</dc:creator>
  <cp:lastModifiedBy>Katerina Shumik</cp:lastModifiedBy>
  <cp:revision>19</cp:revision>
  <dcterms:created xsi:type="dcterms:W3CDTF">2018-11-05T10:39:04Z</dcterms:created>
  <dcterms:modified xsi:type="dcterms:W3CDTF">2019-11-18T13:04:31Z</dcterms:modified>
</cp:coreProperties>
</file>