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F54669-97F9-457F-A88F-229D0F8E8749}"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ru-RU"/>
        </a:p>
      </dgm:t>
    </dgm:pt>
    <dgm:pt modelId="{B34AB781-7CF1-4D6B-9380-F314DF0C3741}">
      <dgm:prSet phldrT="[Текст]" custT="1"/>
      <dgm:spPr>
        <a:xfrm>
          <a:off x="1370618" y="329"/>
          <a:ext cx="2509282" cy="802667"/>
        </a:xfrm>
        <a:prstGeom prst="roundRect">
          <a:avLst>
            <a:gd name="adj" fmla="val 10000"/>
          </a:avLst>
        </a:prstGeom>
        <a:solidFill>
          <a:srgbClr val="BBE0E3">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ru-RU" sz="2400" b="1" dirty="0" smtClean="0">
              <a:solidFill>
                <a:srgbClr val="000000"/>
              </a:solidFill>
              <a:latin typeface="Arial"/>
              <a:ea typeface="+mn-ea"/>
              <a:cs typeface="+mn-cs"/>
            </a:rPr>
            <a:t>Прямой</a:t>
          </a:r>
          <a:endParaRPr lang="ru-RU" sz="2400" b="1" dirty="0">
            <a:solidFill>
              <a:srgbClr val="000000"/>
            </a:solidFill>
            <a:latin typeface="Arial"/>
            <a:ea typeface="+mn-ea"/>
            <a:cs typeface="+mn-cs"/>
          </a:endParaRPr>
        </a:p>
      </dgm:t>
    </dgm:pt>
    <dgm:pt modelId="{33A95B70-866E-45CC-9395-EDBD5DBF3451}" type="parTrans" cxnId="{CD1A654B-3EA9-4C98-8D54-7D04E0FF5CC9}">
      <dgm:prSet/>
      <dgm:spPr/>
      <dgm:t>
        <a:bodyPr/>
        <a:lstStyle/>
        <a:p>
          <a:endParaRPr lang="ru-RU"/>
        </a:p>
      </dgm:t>
    </dgm:pt>
    <dgm:pt modelId="{2092C569-8F18-4E4A-8D30-F8BA81512DE6}" type="sibTrans" cxnId="{CD1A654B-3EA9-4C98-8D54-7D04E0FF5CC9}">
      <dgm:prSet/>
      <dgm:spPr/>
      <dgm:t>
        <a:bodyPr/>
        <a:lstStyle/>
        <a:p>
          <a:endParaRPr lang="ru-RU"/>
        </a:p>
      </dgm:t>
    </dgm:pt>
    <dgm:pt modelId="{9FAB91A2-33E6-4455-9F50-47024BA5BE12}">
      <dgm:prSet phldrT="[Текст]" custT="1"/>
      <dgm:spPr>
        <a:xfrm>
          <a:off x="1872475" y="1003663"/>
          <a:ext cx="2007413" cy="802667"/>
        </a:xfrm>
        <a:prstGeom prst="roundRect">
          <a:avLst>
            <a:gd name="adj" fmla="val 10000"/>
          </a:avLst>
        </a:prstGeom>
        <a:solidFill>
          <a:srgbClr val="FFFFFF">
            <a:alpha val="90000"/>
            <a:hueOff val="0"/>
            <a:satOff val="0"/>
            <a:lumOff val="0"/>
            <a:alphaOff val="0"/>
          </a:srgbClr>
        </a:solidFill>
        <a:ln w="25400" cap="flat" cmpd="sng" algn="ctr">
          <a:solidFill>
            <a:srgbClr val="BBE0E3">
              <a:hueOff val="0"/>
              <a:satOff val="0"/>
              <a:lumOff val="0"/>
              <a:alphaOff val="0"/>
            </a:srgbClr>
          </a:solidFill>
          <a:prstDash val="solid"/>
        </a:ln>
        <a:effectLst/>
      </dgm:spPr>
      <dgm:t>
        <a:bodyPr/>
        <a:lstStyle/>
        <a:p>
          <a:r>
            <a:rPr lang="ru-RU" sz="1200" dirty="0" smtClean="0">
              <a:solidFill>
                <a:srgbClr val="000000">
                  <a:hueOff val="0"/>
                  <a:satOff val="0"/>
                  <a:lumOff val="0"/>
                  <a:alphaOff val="0"/>
                </a:srgbClr>
              </a:solidFill>
              <a:latin typeface="Arial"/>
              <a:ea typeface="+mn-ea"/>
              <a:cs typeface="+mn-cs"/>
            </a:rPr>
            <a:t>возможность показать основные источники притока и направления оттока денежных средств;</a:t>
          </a:r>
          <a:endParaRPr lang="ru-RU" sz="1200" dirty="0">
            <a:solidFill>
              <a:srgbClr val="000000">
                <a:hueOff val="0"/>
                <a:satOff val="0"/>
                <a:lumOff val="0"/>
                <a:alphaOff val="0"/>
              </a:srgbClr>
            </a:solidFill>
            <a:latin typeface="Arial"/>
            <a:ea typeface="+mn-ea"/>
            <a:cs typeface="+mn-cs"/>
          </a:endParaRPr>
        </a:p>
      </dgm:t>
    </dgm:pt>
    <dgm:pt modelId="{6857D069-285F-429D-A8B1-3F99C9B836A8}" type="parTrans" cxnId="{4DCCBEAD-5110-45FF-A758-1639A86C3DE5}">
      <dgm:prSet/>
      <dgm:spPr>
        <a:xfrm>
          <a:off x="1621546" y="802996"/>
          <a:ext cx="250928" cy="602000"/>
        </a:xfrm>
        <a:custGeom>
          <a:avLst/>
          <a:gdLst/>
          <a:ahLst/>
          <a:cxnLst/>
          <a:rect l="0" t="0" r="0" b="0"/>
          <a:pathLst>
            <a:path>
              <a:moveTo>
                <a:pt x="0" y="0"/>
              </a:moveTo>
              <a:lnTo>
                <a:pt x="0" y="602000"/>
              </a:lnTo>
              <a:lnTo>
                <a:pt x="250928" y="602000"/>
              </a:lnTo>
            </a:path>
          </a:pathLst>
        </a:custGeom>
        <a:noFill/>
        <a:ln w="25400" cap="flat" cmpd="sng" algn="ctr">
          <a:solidFill>
            <a:srgbClr val="BBE0E3">
              <a:shade val="60000"/>
              <a:hueOff val="0"/>
              <a:satOff val="0"/>
              <a:lumOff val="0"/>
              <a:alphaOff val="0"/>
            </a:srgbClr>
          </a:solidFill>
          <a:prstDash val="solid"/>
        </a:ln>
        <a:effectLst/>
      </dgm:spPr>
      <dgm:t>
        <a:bodyPr/>
        <a:lstStyle/>
        <a:p>
          <a:endParaRPr lang="ru-RU" sz="1200"/>
        </a:p>
      </dgm:t>
    </dgm:pt>
    <dgm:pt modelId="{5F593149-DDA2-446C-90D0-A7198D360D93}" type="sibTrans" cxnId="{4DCCBEAD-5110-45FF-A758-1639A86C3DE5}">
      <dgm:prSet/>
      <dgm:spPr/>
      <dgm:t>
        <a:bodyPr/>
        <a:lstStyle/>
        <a:p>
          <a:endParaRPr lang="ru-RU"/>
        </a:p>
      </dgm:t>
    </dgm:pt>
    <dgm:pt modelId="{1460B616-939F-4149-87AD-2D394CD228CE}">
      <dgm:prSet phldrT="[Текст]" custT="1"/>
      <dgm:spPr>
        <a:xfrm>
          <a:off x="4281234" y="329"/>
          <a:ext cx="2509282" cy="802667"/>
        </a:xfrm>
        <a:prstGeom prst="roundRect">
          <a:avLst>
            <a:gd name="adj" fmla="val 10000"/>
          </a:avLst>
        </a:prstGeom>
        <a:solidFill>
          <a:srgbClr val="BBE0E3">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ru-RU" sz="2400" b="1" dirty="0" smtClean="0">
              <a:solidFill>
                <a:srgbClr val="000000"/>
              </a:solidFill>
              <a:latin typeface="Arial"/>
              <a:ea typeface="+mn-ea"/>
              <a:cs typeface="+mn-cs"/>
            </a:rPr>
            <a:t>Косвенный</a:t>
          </a:r>
          <a:endParaRPr lang="ru-RU" sz="2400" b="1" dirty="0">
            <a:solidFill>
              <a:srgbClr val="000000"/>
            </a:solidFill>
            <a:latin typeface="Arial"/>
            <a:ea typeface="+mn-ea"/>
            <a:cs typeface="+mn-cs"/>
          </a:endParaRPr>
        </a:p>
      </dgm:t>
    </dgm:pt>
    <dgm:pt modelId="{154FEE39-3808-4CBC-B97A-48820EF988C3}" type="parTrans" cxnId="{244CE821-B967-4CC2-BD13-28A3BA84C307}">
      <dgm:prSet/>
      <dgm:spPr/>
      <dgm:t>
        <a:bodyPr/>
        <a:lstStyle/>
        <a:p>
          <a:endParaRPr lang="ru-RU"/>
        </a:p>
      </dgm:t>
    </dgm:pt>
    <dgm:pt modelId="{DF2DC1D1-F6F5-42EA-B1C0-ED9F2FB7E173}" type="sibTrans" cxnId="{244CE821-B967-4CC2-BD13-28A3BA84C307}">
      <dgm:prSet/>
      <dgm:spPr/>
      <dgm:t>
        <a:bodyPr/>
        <a:lstStyle/>
        <a:p>
          <a:endParaRPr lang="ru-RU"/>
        </a:p>
      </dgm:t>
    </dgm:pt>
    <dgm:pt modelId="{09E84F39-DD5C-49F9-9160-902AEF547E3F}">
      <dgm:prSet phldrT="[Текст]" custT="1"/>
      <dgm:spPr>
        <a:xfrm>
          <a:off x="4783091" y="1003663"/>
          <a:ext cx="2007413" cy="802667"/>
        </a:xfrm>
        <a:prstGeom prst="roundRect">
          <a:avLst>
            <a:gd name="adj" fmla="val 10000"/>
          </a:avLst>
        </a:prstGeom>
        <a:solidFill>
          <a:srgbClr val="FFFFFF">
            <a:alpha val="90000"/>
            <a:hueOff val="0"/>
            <a:satOff val="0"/>
            <a:lumOff val="0"/>
            <a:alphaOff val="0"/>
          </a:srgbClr>
        </a:solidFill>
        <a:ln w="25400" cap="flat" cmpd="sng" algn="ctr">
          <a:solidFill>
            <a:srgbClr val="BBE0E3">
              <a:hueOff val="0"/>
              <a:satOff val="0"/>
              <a:lumOff val="0"/>
              <a:alphaOff val="0"/>
            </a:srgbClr>
          </a:solidFill>
          <a:prstDash val="solid"/>
        </a:ln>
        <a:effectLst/>
      </dgm:spPr>
      <dgm:t>
        <a:bodyPr/>
        <a:lstStyle/>
        <a:p>
          <a:r>
            <a:rPr lang="ru-RU" sz="1200" dirty="0" smtClean="0">
              <a:solidFill>
                <a:srgbClr val="000000">
                  <a:hueOff val="0"/>
                  <a:satOff val="0"/>
                  <a:lumOff val="0"/>
                  <a:alphaOff val="0"/>
                </a:srgbClr>
              </a:solidFill>
              <a:latin typeface="Arial"/>
              <a:ea typeface="+mn-ea"/>
              <a:cs typeface="+mn-cs"/>
            </a:rPr>
            <a:t>конкретно овеществлена прибыль компании, или куда инвестированы «живые» деньги;</a:t>
          </a:r>
          <a:endParaRPr lang="ru-RU" sz="1200" dirty="0">
            <a:solidFill>
              <a:srgbClr val="000000">
                <a:hueOff val="0"/>
                <a:satOff val="0"/>
                <a:lumOff val="0"/>
                <a:alphaOff val="0"/>
              </a:srgbClr>
            </a:solidFill>
            <a:latin typeface="Arial"/>
            <a:ea typeface="+mn-ea"/>
            <a:cs typeface="+mn-cs"/>
          </a:endParaRPr>
        </a:p>
      </dgm:t>
    </dgm:pt>
    <dgm:pt modelId="{A1D6177F-A8BA-46BD-85F1-0BA962ED6B0F}" type="parTrans" cxnId="{D944A3A0-0497-4F81-8816-452D6AD06066}">
      <dgm:prSet/>
      <dgm:spPr>
        <a:xfrm>
          <a:off x="4532162" y="802996"/>
          <a:ext cx="250928" cy="602000"/>
        </a:xfrm>
        <a:custGeom>
          <a:avLst/>
          <a:gdLst/>
          <a:ahLst/>
          <a:cxnLst/>
          <a:rect l="0" t="0" r="0" b="0"/>
          <a:pathLst>
            <a:path>
              <a:moveTo>
                <a:pt x="0" y="0"/>
              </a:moveTo>
              <a:lnTo>
                <a:pt x="0" y="602000"/>
              </a:lnTo>
              <a:lnTo>
                <a:pt x="250928" y="602000"/>
              </a:lnTo>
            </a:path>
          </a:pathLst>
        </a:custGeom>
        <a:noFill/>
        <a:ln w="25400" cap="flat" cmpd="sng" algn="ctr">
          <a:solidFill>
            <a:srgbClr val="BBE0E3">
              <a:shade val="60000"/>
              <a:hueOff val="0"/>
              <a:satOff val="0"/>
              <a:lumOff val="0"/>
              <a:alphaOff val="0"/>
            </a:srgbClr>
          </a:solidFill>
          <a:prstDash val="solid"/>
        </a:ln>
        <a:effectLst/>
      </dgm:spPr>
      <dgm:t>
        <a:bodyPr/>
        <a:lstStyle/>
        <a:p>
          <a:endParaRPr lang="ru-RU" sz="1200"/>
        </a:p>
      </dgm:t>
    </dgm:pt>
    <dgm:pt modelId="{BD32C135-AC5A-40F6-A155-EEF171422C9F}" type="sibTrans" cxnId="{D944A3A0-0497-4F81-8816-452D6AD06066}">
      <dgm:prSet/>
      <dgm:spPr/>
      <dgm:t>
        <a:bodyPr/>
        <a:lstStyle/>
        <a:p>
          <a:endParaRPr lang="ru-RU"/>
        </a:p>
      </dgm:t>
    </dgm:pt>
    <dgm:pt modelId="{3E9ED9AC-90B5-41A0-9193-1DDB87477BA7}">
      <dgm:prSet phldrT="[Текст]" custT="1"/>
      <dgm:spPr>
        <a:xfrm>
          <a:off x="4783091" y="2006997"/>
          <a:ext cx="2007413" cy="802667"/>
        </a:xfrm>
        <a:prstGeom prst="roundRect">
          <a:avLst>
            <a:gd name="adj" fmla="val 10000"/>
          </a:avLst>
        </a:prstGeom>
        <a:solidFill>
          <a:srgbClr val="FFFFFF">
            <a:alpha val="90000"/>
            <a:hueOff val="0"/>
            <a:satOff val="0"/>
            <a:lumOff val="0"/>
            <a:alphaOff val="0"/>
          </a:srgbClr>
        </a:solidFill>
        <a:ln w="25400" cap="flat" cmpd="sng" algn="ctr">
          <a:solidFill>
            <a:srgbClr val="BBE0E3">
              <a:hueOff val="0"/>
              <a:satOff val="0"/>
              <a:lumOff val="0"/>
              <a:alphaOff val="0"/>
            </a:srgbClr>
          </a:solidFill>
          <a:prstDash val="solid"/>
        </a:ln>
        <a:effectLst/>
      </dgm:spPr>
      <dgm:t>
        <a:bodyPr/>
        <a:lstStyle/>
        <a:p>
          <a:r>
            <a:rPr lang="ru-RU" sz="1200" dirty="0" smtClean="0">
              <a:solidFill>
                <a:srgbClr val="000000">
                  <a:hueOff val="0"/>
                  <a:satOff val="0"/>
                  <a:lumOff val="0"/>
                  <a:alphaOff val="0"/>
                </a:srgbClr>
              </a:solidFill>
              <a:latin typeface="Arial"/>
              <a:ea typeface="+mn-ea"/>
              <a:cs typeface="+mn-cs"/>
            </a:rPr>
            <a:t>простота расчетов;</a:t>
          </a:r>
          <a:endParaRPr lang="ru-RU" sz="1200" dirty="0">
            <a:solidFill>
              <a:srgbClr val="000000">
                <a:hueOff val="0"/>
                <a:satOff val="0"/>
                <a:lumOff val="0"/>
                <a:alphaOff val="0"/>
              </a:srgbClr>
            </a:solidFill>
            <a:latin typeface="Arial"/>
            <a:ea typeface="+mn-ea"/>
            <a:cs typeface="+mn-cs"/>
          </a:endParaRPr>
        </a:p>
      </dgm:t>
    </dgm:pt>
    <dgm:pt modelId="{F382D875-E876-47AC-8315-AF7A9BB4F8FE}" type="parTrans" cxnId="{B559E60D-918B-4204-A771-28832455EE81}">
      <dgm:prSet/>
      <dgm:spPr>
        <a:xfrm>
          <a:off x="4532162" y="802996"/>
          <a:ext cx="250928" cy="1605334"/>
        </a:xfrm>
        <a:custGeom>
          <a:avLst/>
          <a:gdLst/>
          <a:ahLst/>
          <a:cxnLst/>
          <a:rect l="0" t="0" r="0" b="0"/>
          <a:pathLst>
            <a:path>
              <a:moveTo>
                <a:pt x="0" y="0"/>
              </a:moveTo>
              <a:lnTo>
                <a:pt x="0" y="1605334"/>
              </a:lnTo>
              <a:lnTo>
                <a:pt x="250928" y="1605334"/>
              </a:lnTo>
            </a:path>
          </a:pathLst>
        </a:custGeom>
        <a:noFill/>
        <a:ln w="25400" cap="flat" cmpd="sng" algn="ctr">
          <a:solidFill>
            <a:srgbClr val="BBE0E3">
              <a:shade val="60000"/>
              <a:hueOff val="0"/>
              <a:satOff val="0"/>
              <a:lumOff val="0"/>
              <a:alphaOff val="0"/>
            </a:srgbClr>
          </a:solidFill>
          <a:prstDash val="solid"/>
        </a:ln>
        <a:effectLst/>
      </dgm:spPr>
      <dgm:t>
        <a:bodyPr/>
        <a:lstStyle/>
        <a:p>
          <a:endParaRPr lang="ru-RU" sz="1200"/>
        </a:p>
      </dgm:t>
    </dgm:pt>
    <dgm:pt modelId="{01C7AEB6-A697-4F93-829A-468634DE17AF}" type="sibTrans" cxnId="{B559E60D-918B-4204-A771-28832455EE81}">
      <dgm:prSet/>
      <dgm:spPr/>
      <dgm:t>
        <a:bodyPr/>
        <a:lstStyle/>
        <a:p>
          <a:endParaRPr lang="ru-RU"/>
        </a:p>
      </dgm:t>
    </dgm:pt>
    <dgm:pt modelId="{F95A1F85-E711-4E6A-9E10-5D52D548D885}">
      <dgm:prSet custT="1"/>
      <dgm:spPr>
        <a:xfrm>
          <a:off x="1872475" y="2006997"/>
          <a:ext cx="2007413" cy="947018"/>
        </a:xfrm>
        <a:prstGeom prst="roundRect">
          <a:avLst>
            <a:gd name="adj" fmla="val 10000"/>
          </a:avLst>
        </a:prstGeom>
        <a:solidFill>
          <a:srgbClr val="FFFFFF">
            <a:alpha val="90000"/>
            <a:hueOff val="0"/>
            <a:satOff val="0"/>
            <a:lumOff val="0"/>
            <a:alphaOff val="0"/>
          </a:srgbClr>
        </a:solidFill>
        <a:ln w="25400" cap="flat" cmpd="sng" algn="ctr">
          <a:solidFill>
            <a:srgbClr val="BBE0E3">
              <a:hueOff val="0"/>
              <a:satOff val="0"/>
              <a:lumOff val="0"/>
              <a:alphaOff val="0"/>
            </a:srgbClr>
          </a:solidFill>
          <a:prstDash val="solid"/>
        </a:ln>
        <a:effectLst/>
      </dgm:spPr>
      <dgm:t>
        <a:bodyPr/>
        <a:lstStyle/>
        <a:p>
          <a:r>
            <a:rPr lang="ru-RU" sz="1200" smtClean="0">
              <a:solidFill>
                <a:srgbClr val="000000">
                  <a:hueOff val="0"/>
                  <a:satOff val="0"/>
                  <a:lumOff val="0"/>
                  <a:alphaOff val="0"/>
                </a:srgbClr>
              </a:solidFill>
              <a:latin typeface="Arial"/>
              <a:ea typeface="+mn-ea"/>
              <a:cs typeface="+mn-cs"/>
            </a:rPr>
            <a:t>возможность делать оперативные выводы относительно достаточности средств для платежей по различным текущим обязательствам;</a:t>
          </a:r>
          <a:endParaRPr lang="ru-RU" sz="1200">
            <a:solidFill>
              <a:srgbClr val="000000">
                <a:hueOff val="0"/>
                <a:satOff val="0"/>
                <a:lumOff val="0"/>
                <a:alphaOff val="0"/>
              </a:srgbClr>
            </a:solidFill>
            <a:latin typeface="Arial"/>
            <a:ea typeface="+mn-ea"/>
            <a:cs typeface="+mn-cs"/>
          </a:endParaRPr>
        </a:p>
      </dgm:t>
    </dgm:pt>
    <dgm:pt modelId="{244AFFBC-B79E-4792-A1DE-1A4E84D88656}" type="parTrans" cxnId="{52BC9C28-CEA0-4D8E-B50D-8C8AF292EFD7}">
      <dgm:prSet/>
      <dgm:spPr>
        <a:xfrm>
          <a:off x="1621546" y="802996"/>
          <a:ext cx="250928" cy="1677510"/>
        </a:xfrm>
        <a:custGeom>
          <a:avLst/>
          <a:gdLst/>
          <a:ahLst/>
          <a:cxnLst/>
          <a:rect l="0" t="0" r="0" b="0"/>
          <a:pathLst>
            <a:path>
              <a:moveTo>
                <a:pt x="0" y="0"/>
              </a:moveTo>
              <a:lnTo>
                <a:pt x="0" y="1677510"/>
              </a:lnTo>
              <a:lnTo>
                <a:pt x="250928" y="1677510"/>
              </a:lnTo>
            </a:path>
          </a:pathLst>
        </a:custGeom>
        <a:noFill/>
        <a:ln w="25400" cap="flat" cmpd="sng" algn="ctr">
          <a:solidFill>
            <a:srgbClr val="BBE0E3">
              <a:shade val="60000"/>
              <a:hueOff val="0"/>
              <a:satOff val="0"/>
              <a:lumOff val="0"/>
              <a:alphaOff val="0"/>
            </a:srgbClr>
          </a:solidFill>
          <a:prstDash val="solid"/>
        </a:ln>
        <a:effectLst/>
      </dgm:spPr>
      <dgm:t>
        <a:bodyPr/>
        <a:lstStyle/>
        <a:p>
          <a:endParaRPr lang="ru-RU" sz="1200"/>
        </a:p>
      </dgm:t>
    </dgm:pt>
    <dgm:pt modelId="{D112D624-DC41-4ADF-A1CE-83563918962C}" type="sibTrans" cxnId="{52BC9C28-CEA0-4D8E-B50D-8C8AF292EFD7}">
      <dgm:prSet/>
      <dgm:spPr/>
      <dgm:t>
        <a:bodyPr/>
        <a:lstStyle/>
        <a:p>
          <a:endParaRPr lang="ru-RU"/>
        </a:p>
      </dgm:t>
    </dgm:pt>
    <dgm:pt modelId="{D9BCCEF5-AF01-47B4-B3A5-ABBCB8E17B24}">
      <dgm:prSet custT="1"/>
      <dgm:spPr>
        <a:xfrm>
          <a:off x="1872475" y="3154683"/>
          <a:ext cx="2007413" cy="802667"/>
        </a:xfrm>
        <a:prstGeom prst="roundRect">
          <a:avLst>
            <a:gd name="adj" fmla="val 10000"/>
          </a:avLst>
        </a:prstGeom>
        <a:solidFill>
          <a:srgbClr val="FFFFFF">
            <a:alpha val="90000"/>
            <a:hueOff val="0"/>
            <a:satOff val="0"/>
            <a:lumOff val="0"/>
            <a:alphaOff val="0"/>
          </a:srgbClr>
        </a:solidFill>
        <a:ln w="25400" cap="flat" cmpd="sng" algn="ctr">
          <a:solidFill>
            <a:srgbClr val="BBE0E3">
              <a:hueOff val="0"/>
              <a:satOff val="0"/>
              <a:lumOff val="0"/>
              <a:alphaOff val="0"/>
            </a:srgbClr>
          </a:solidFill>
          <a:prstDash val="solid"/>
        </a:ln>
        <a:effectLst/>
      </dgm:spPr>
      <dgm:t>
        <a:bodyPr/>
        <a:lstStyle/>
        <a:p>
          <a:r>
            <a:rPr lang="ru-RU" sz="1200" smtClean="0">
              <a:solidFill>
                <a:srgbClr val="000000">
                  <a:hueOff val="0"/>
                  <a:satOff val="0"/>
                  <a:lumOff val="0"/>
                  <a:alphaOff val="0"/>
                </a:srgbClr>
              </a:solidFill>
              <a:latin typeface="Arial"/>
              <a:ea typeface="+mn-ea"/>
              <a:cs typeface="+mn-cs"/>
            </a:rPr>
            <a:t>непосредственная привязка к кассовому плану (бюджету денежных поступлений и выплат);</a:t>
          </a:r>
          <a:endParaRPr lang="ru-RU" sz="1200">
            <a:solidFill>
              <a:srgbClr val="000000">
                <a:hueOff val="0"/>
                <a:satOff val="0"/>
                <a:lumOff val="0"/>
                <a:alphaOff val="0"/>
              </a:srgbClr>
            </a:solidFill>
            <a:latin typeface="Arial"/>
            <a:ea typeface="+mn-ea"/>
            <a:cs typeface="+mn-cs"/>
          </a:endParaRPr>
        </a:p>
      </dgm:t>
    </dgm:pt>
    <dgm:pt modelId="{FAC005A3-3C45-4AA4-8EE0-653EF519C46B}" type="parTrans" cxnId="{E005EA22-164D-4E60-AFCE-EE3288398B1B}">
      <dgm:prSet/>
      <dgm:spPr>
        <a:xfrm>
          <a:off x="1621546" y="802996"/>
          <a:ext cx="250928" cy="2753020"/>
        </a:xfrm>
        <a:custGeom>
          <a:avLst/>
          <a:gdLst/>
          <a:ahLst/>
          <a:cxnLst/>
          <a:rect l="0" t="0" r="0" b="0"/>
          <a:pathLst>
            <a:path>
              <a:moveTo>
                <a:pt x="0" y="0"/>
              </a:moveTo>
              <a:lnTo>
                <a:pt x="0" y="2753020"/>
              </a:lnTo>
              <a:lnTo>
                <a:pt x="250928" y="2753020"/>
              </a:lnTo>
            </a:path>
          </a:pathLst>
        </a:custGeom>
        <a:noFill/>
        <a:ln w="25400" cap="flat" cmpd="sng" algn="ctr">
          <a:solidFill>
            <a:srgbClr val="BBE0E3">
              <a:shade val="60000"/>
              <a:hueOff val="0"/>
              <a:satOff val="0"/>
              <a:lumOff val="0"/>
              <a:alphaOff val="0"/>
            </a:srgbClr>
          </a:solidFill>
          <a:prstDash val="solid"/>
        </a:ln>
        <a:effectLst/>
      </dgm:spPr>
      <dgm:t>
        <a:bodyPr/>
        <a:lstStyle/>
        <a:p>
          <a:endParaRPr lang="ru-RU" sz="1200"/>
        </a:p>
      </dgm:t>
    </dgm:pt>
    <dgm:pt modelId="{89A2CCEF-368F-4E7A-8138-B3F86604FBD6}" type="sibTrans" cxnId="{E005EA22-164D-4E60-AFCE-EE3288398B1B}">
      <dgm:prSet/>
      <dgm:spPr/>
      <dgm:t>
        <a:bodyPr/>
        <a:lstStyle/>
        <a:p>
          <a:endParaRPr lang="ru-RU"/>
        </a:p>
      </dgm:t>
    </dgm:pt>
    <dgm:pt modelId="{B8D52938-DDFA-4D8D-8E97-8D40B7172706}">
      <dgm:prSet custT="1"/>
      <dgm:spPr>
        <a:xfrm>
          <a:off x="1872475" y="4158017"/>
          <a:ext cx="2007413" cy="802667"/>
        </a:xfrm>
        <a:prstGeom prst="roundRect">
          <a:avLst>
            <a:gd name="adj" fmla="val 10000"/>
          </a:avLst>
        </a:prstGeom>
        <a:solidFill>
          <a:srgbClr val="FFFFFF">
            <a:alpha val="90000"/>
            <a:hueOff val="0"/>
            <a:satOff val="0"/>
            <a:lumOff val="0"/>
            <a:alphaOff val="0"/>
          </a:srgbClr>
        </a:solidFill>
        <a:ln w="25400" cap="flat" cmpd="sng" algn="ctr">
          <a:solidFill>
            <a:srgbClr val="BBE0E3">
              <a:hueOff val="0"/>
              <a:satOff val="0"/>
              <a:lumOff val="0"/>
              <a:alphaOff val="0"/>
            </a:srgbClr>
          </a:solidFill>
          <a:prstDash val="solid"/>
        </a:ln>
        <a:effectLst/>
      </dgm:spPr>
      <dgm:t>
        <a:bodyPr/>
        <a:lstStyle/>
        <a:p>
          <a:r>
            <a:rPr lang="ru-RU" sz="1200" smtClean="0">
              <a:solidFill>
                <a:srgbClr val="000000">
                  <a:hueOff val="0"/>
                  <a:satOff val="0"/>
                  <a:lumOff val="0"/>
                  <a:alphaOff val="0"/>
                </a:srgbClr>
              </a:solidFill>
              <a:latin typeface="Arial"/>
              <a:ea typeface="+mn-ea"/>
              <a:cs typeface="+mn-cs"/>
            </a:rPr>
            <a:t>устанавливает взаимосвязь между реализацией и денежной выручкой за отчетный период и др.</a:t>
          </a:r>
          <a:endParaRPr lang="ru-RU" sz="1200">
            <a:solidFill>
              <a:srgbClr val="000000">
                <a:hueOff val="0"/>
                <a:satOff val="0"/>
                <a:lumOff val="0"/>
                <a:alphaOff val="0"/>
              </a:srgbClr>
            </a:solidFill>
            <a:latin typeface="Arial"/>
            <a:ea typeface="+mn-ea"/>
            <a:cs typeface="+mn-cs"/>
          </a:endParaRPr>
        </a:p>
      </dgm:t>
    </dgm:pt>
    <dgm:pt modelId="{70573095-6B59-4B24-81CA-18405F9CACC0}" type="parTrans" cxnId="{C58974CE-FA32-4A4A-AEFA-ACB72432EC43}">
      <dgm:prSet/>
      <dgm:spPr>
        <a:xfrm>
          <a:off x="1621546" y="802996"/>
          <a:ext cx="250928" cy="3756354"/>
        </a:xfrm>
        <a:custGeom>
          <a:avLst/>
          <a:gdLst/>
          <a:ahLst/>
          <a:cxnLst/>
          <a:rect l="0" t="0" r="0" b="0"/>
          <a:pathLst>
            <a:path>
              <a:moveTo>
                <a:pt x="0" y="0"/>
              </a:moveTo>
              <a:lnTo>
                <a:pt x="0" y="3756354"/>
              </a:lnTo>
              <a:lnTo>
                <a:pt x="250928" y="3756354"/>
              </a:lnTo>
            </a:path>
          </a:pathLst>
        </a:custGeom>
        <a:noFill/>
        <a:ln w="25400" cap="flat" cmpd="sng" algn="ctr">
          <a:solidFill>
            <a:srgbClr val="BBE0E3">
              <a:shade val="60000"/>
              <a:hueOff val="0"/>
              <a:satOff val="0"/>
              <a:lumOff val="0"/>
              <a:alphaOff val="0"/>
            </a:srgbClr>
          </a:solidFill>
          <a:prstDash val="solid"/>
        </a:ln>
        <a:effectLst/>
      </dgm:spPr>
      <dgm:t>
        <a:bodyPr/>
        <a:lstStyle/>
        <a:p>
          <a:endParaRPr lang="ru-RU" sz="1200"/>
        </a:p>
      </dgm:t>
    </dgm:pt>
    <dgm:pt modelId="{A600E590-44DF-448A-9247-5E3382992E31}" type="sibTrans" cxnId="{C58974CE-FA32-4A4A-AEFA-ACB72432EC43}">
      <dgm:prSet/>
      <dgm:spPr/>
      <dgm:t>
        <a:bodyPr/>
        <a:lstStyle/>
        <a:p>
          <a:endParaRPr lang="ru-RU"/>
        </a:p>
      </dgm:t>
    </dgm:pt>
    <dgm:pt modelId="{43ABB220-FAF1-4909-869B-79768122406D}">
      <dgm:prSet phldrT="[Текст]" custT="1"/>
      <dgm:spPr>
        <a:xfrm>
          <a:off x="4783091" y="3010331"/>
          <a:ext cx="2036283" cy="1105714"/>
        </a:xfrm>
        <a:prstGeom prst="roundRect">
          <a:avLst>
            <a:gd name="adj" fmla="val 10000"/>
          </a:avLst>
        </a:prstGeom>
        <a:solidFill>
          <a:srgbClr val="FFFFFF">
            <a:alpha val="90000"/>
            <a:hueOff val="0"/>
            <a:satOff val="0"/>
            <a:lumOff val="0"/>
            <a:alphaOff val="0"/>
          </a:srgbClr>
        </a:solidFill>
        <a:ln w="25400" cap="flat" cmpd="sng" algn="ctr">
          <a:solidFill>
            <a:srgbClr val="BBE0E3">
              <a:hueOff val="0"/>
              <a:satOff val="0"/>
              <a:lumOff val="0"/>
              <a:alphaOff val="0"/>
            </a:srgbClr>
          </a:solidFill>
          <a:prstDash val="solid"/>
        </a:ln>
        <a:effectLst/>
      </dgm:spPr>
      <dgm:t>
        <a:bodyPr/>
        <a:lstStyle/>
        <a:p>
          <a:r>
            <a:rPr lang="ru-RU" sz="1200" dirty="0" smtClean="0">
              <a:solidFill>
                <a:srgbClr val="000000">
                  <a:hueOff val="0"/>
                  <a:satOff val="0"/>
                  <a:lumOff val="0"/>
                  <a:alphaOff val="0"/>
                </a:srgbClr>
              </a:solidFill>
              <a:latin typeface="Arial"/>
              <a:ea typeface="+mn-ea"/>
              <a:cs typeface="+mn-cs"/>
            </a:rPr>
            <a:t>он позволяет установить соответствие между финансовым результатом и изменениями в оборотном капитале, задействованном в основной деятельности</a:t>
          </a:r>
          <a:endParaRPr lang="ru-RU" sz="1200" dirty="0">
            <a:solidFill>
              <a:srgbClr val="000000">
                <a:hueOff val="0"/>
                <a:satOff val="0"/>
                <a:lumOff val="0"/>
                <a:alphaOff val="0"/>
              </a:srgbClr>
            </a:solidFill>
            <a:latin typeface="Arial"/>
            <a:ea typeface="+mn-ea"/>
            <a:cs typeface="+mn-cs"/>
          </a:endParaRPr>
        </a:p>
      </dgm:t>
    </dgm:pt>
    <dgm:pt modelId="{F3BBB72D-400F-434B-B0C4-2D02ADA0A7A8}" type="parTrans" cxnId="{C725FE7D-1140-4D93-8D11-4BDCE5B2C02F}">
      <dgm:prSet/>
      <dgm:spPr>
        <a:xfrm>
          <a:off x="4532162" y="802996"/>
          <a:ext cx="250928" cy="2760192"/>
        </a:xfrm>
        <a:custGeom>
          <a:avLst/>
          <a:gdLst/>
          <a:ahLst/>
          <a:cxnLst/>
          <a:rect l="0" t="0" r="0" b="0"/>
          <a:pathLst>
            <a:path>
              <a:moveTo>
                <a:pt x="0" y="0"/>
              </a:moveTo>
              <a:lnTo>
                <a:pt x="0" y="2760192"/>
              </a:lnTo>
              <a:lnTo>
                <a:pt x="250928" y="2760192"/>
              </a:lnTo>
            </a:path>
          </a:pathLst>
        </a:custGeom>
        <a:noFill/>
        <a:ln w="25400" cap="flat" cmpd="sng" algn="ctr">
          <a:solidFill>
            <a:srgbClr val="BBE0E3">
              <a:shade val="60000"/>
              <a:hueOff val="0"/>
              <a:satOff val="0"/>
              <a:lumOff val="0"/>
              <a:alphaOff val="0"/>
            </a:srgbClr>
          </a:solidFill>
          <a:prstDash val="solid"/>
        </a:ln>
        <a:effectLst/>
      </dgm:spPr>
      <dgm:t>
        <a:bodyPr/>
        <a:lstStyle/>
        <a:p>
          <a:endParaRPr lang="ru-RU"/>
        </a:p>
      </dgm:t>
    </dgm:pt>
    <dgm:pt modelId="{881FAC83-1627-4FD7-8527-1C3D884101CA}" type="sibTrans" cxnId="{C725FE7D-1140-4D93-8D11-4BDCE5B2C02F}">
      <dgm:prSet/>
      <dgm:spPr/>
      <dgm:t>
        <a:bodyPr/>
        <a:lstStyle/>
        <a:p>
          <a:endParaRPr lang="ru-RU"/>
        </a:p>
      </dgm:t>
    </dgm:pt>
    <dgm:pt modelId="{65A3D9FE-E871-49F7-9C81-C4314F81CE7D}">
      <dgm:prSet phldrT="[Текст]" custT="1"/>
      <dgm:spPr>
        <a:xfrm>
          <a:off x="4783091" y="4316713"/>
          <a:ext cx="2075890" cy="802667"/>
        </a:xfrm>
        <a:prstGeom prst="roundRect">
          <a:avLst>
            <a:gd name="adj" fmla="val 10000"/>
          </a:avLst>
        </a:prstGeom>
        <a:solidFill>
          <a:srgbClr val="FFFFFF">
            <a:alpha val="90000"/>
            <a:hueOff val="0"/>
            <a:satOff val="0"/>
            <a:lumOff val="0"/>
            <a:alphaOff val="0"/>
          </a:srgbClr>
        </a:solidFill>
        <a:ln w="25400" cap="flat" cmpd="sng" algn="ctr">
          <a:solidFill>
            <a:srgbClr val="BBE0E3">
              <a:hueOff val="0"/>
              <a:satOff val="0"/>
              <a:lumOff val="0"/>
              <a:alphaOff val="0"/>
            </a:srgbClr>
          </a:solidFill>
          <a:prstDash val="solid"/>
        </a:ln>
        <a:effectLst/>
      </dgm:spPr>
      <dgm:t>
        <a:bodyPr/>
        <a:lstStyle/>
        <a:p>
          <a:r>
            <a:rPr lang="ru-RU" sz="1200" smtClean="0">
              <a:solidFill>
                <a:srgbClr val="000000">
                  <a:hueOff val="0"/>
                  <a:satOff val="0"/>
                  <a:lumOff val="0"/>
                  <a:alphaOff val="0"/>
                </a:srgbClr>
              </a:solidFill>
              <a:latin typeface="Arial"/>
              <a:ea typeface="+mn-ea"/>
              <a:cs typeface="+mn-cs"/>
            </a:rPr>
            <a:t>позволяет выявить наиболее проблемные «места скопления» замороженных денежных средств </a:t>
          </a:r>
          <a:endParaRPr lang="ru-RU" sz="1200" dirty="0">
            <a:solidFill>
              <a:srgbClr val="000000">
                <a:hueOff val="0"/>
                <a:satOff val="0"/>
                <a:lumOff val="0"/>
                <a:alphaOff val="0"/>
              </a:srgbClr>
            </a:solidFill>
            <a:latin typeface="Arial"/>
            <a:ea typeface="+mn-ea"/>
            <a:cs typeface="+mn-cs"/>
          </a:endParaRPr>
        </a:p>
      </dgm:t>
    </dgm:pt>
    <dgm:pt modelId="{8076D11B-D2DF-48EA-A773-DC80AACA2AC9}" type="parTrans" cxnId="{69F3B6F5-D7B1-4C9A-BA0D-CC0BA678C364}">
      <dgm:prSet/>
      <dgm:spPr>
        <a:xfrm>
          <a:off x="4532162" y="802996"/>
          <a:ext cx="250928" cy="3915049"/>
        </a:xfrm>
        <a:custGeom>
          <a:avLst/>
          <a:gdLst/>
          <a:ahLst/>
          <a:cxnLst/>
          <a:rect l="0" t="0" r="0" b="0"/>
          <a:pathLst>
            <a:path>
              <a:moveTo>
                <a:pt x="0" y="0"/>
              </a:moveTo>
              <a:lnTo>
                <a:pt x="0" y="3915049"/>
              </a:lnTo>
              <a:lnTo>
                <a:pt x="250928" y="3915049"/>
              </a:lnTo>
            </a:path>
          </a:pathLst>
        </a:custGeom>
        <a:noFill/>
        <a:ln w="25400" cap="flat" cmpd="sng" algn="ctr">
          <a:solidFill>
            <a:srgbClr val="BBE0E3">
              <a:shade val="60000"/>
              <a:hueOff val="0"/>
              <a:satOff val="0"/>
              <a:lumOff val="0"/>
              <a:alphaOff val="0"/>
            </a:srgbClr>
          </a:solidFill>
          <a:prstDash val="solid"/>
        </a:ln>
        <a:effectLst/>
      </dgm:spPr>
      <dgm:t>
        <a:bodyPr/>
        <a:lstStyle/>
        <a:p>
          <a:endParaRPr lang="ru-RU"/>
        </a:p>
      </dgm:t>
    </dgm:pt>
    <dgm:pt modelId="{3FBE20DA-4C72-4EE2-9721-F97B2CD1F401}" type="sibTrans" cxnId="{69F3B6F5-D7B1-4C9A-BA0D-CC0BA678C364}">
      <dgm:prSet/>
      <dgm:spPr/>
      <dgm:t>
        <a:bodyPr/>
        <a:lstStyle/>
        <a:p>
          <a:endParaRPr lang="ru-RU"/>
        </a:p>
      </dgm:t>
    </dgm:pt>
    <dgm:pt modelId="{ECFF7C4F-2D8D-4E47-AE5D-947D61125DA2}" type="pres">
      <dgm:prSet presAssocID="{2FF54669-97F9-457F-A88F-229D0F8E8749}" presName="diagram" presStyleCnt="0">
        <dgm:presLayoutVars>
          <dgm:chPref val="1"/>
          <dgm:dir/>
          <dgm:animOne val="branch"/>
          <dgm:animLvl val="lvl"/>
          <dgm:resizeHandles/>
        </dgm:presLayoutVars>
      </dgm:prSet>
      <dgm:spPr/>
      <dgm:t>
        <a:bodyPr/>
        <a:lstStyle/>
        <a:p>
          <a:endParaRPr lang="ru-RU"/>
        </a:p>
      </dgm:t>
    </dgm:pt>
    <dgm:pt modelId="{92F9662F-E8B8-47CC-A056-840E840E849D}" type="pres">
      <dgm:prSet presAssocID="{B34AB781-7CF1-4D6B-9380-F314DF0C3741}" presName="root" presStyleCnt="0"/>
      <dgm:spPr/>
    </dgm:pt>
    <dgm:pt modelId="{133995E7-A14B-4245-A95F-0AAACC4E7199}" type="pres">
      <dgm:prSet presAssocID="{B34AB781-7CF1-4D6B-9380-F314DF0C3741}" presName="rootComposite" presStyleCnt="0"/>
      <dgm:spPr/>
    </dgm:pt>
    <dgm:pt modelId="{CE2576F1-C22F-47FE-8306-D00F9E24A954}" type="pres">
      <dgm:prSet presAssocID="{B34AB781-7CF1-4D6B-9380-F314DF0C3741}" presName="rootText" presStyleLbl="node1" presStyleIdx="0" presStyleCnt="2" custScaleX="156309"/>
      <dgm:spPr/>
      <dgm:t>
        <a:bodyPr/>
        <a:lstStyle/>
        <a:p>
          <a:endParaRPr lang="ru-RU"/>
        </a:p>
      </dgm:t>
    </dgm:pt>
    <dgm:pt modelId="{A5475C59-9650-4666-A114-7AAE56BF0941}" type="pres">
      <dgm:prSet presAssocID="{B34AB781-7CF1-4D6B-9380-F314DF0C3741}" presName="rootConnector" presStyleLbl="node1" presStyleIdx="0" presStyleCnt="2"/>
      <dgm:spPr/>
      <dgm:t>
        <a:bodyPr/>
        <a:lstStyle/>
        <a:p>
          <a:endParaRPr lang="ru-RU"/>
        </a:p>
      </dgm:t>
    </dgm:pt>
    <dgm:pt modelId="{E5E6FE84-C2C5-465E-84F6-960AA86946A1}" type="pres">
      <dgm:prSet presAssocID="{B34AB781-7CF1-4D6B-9380-F314DF0C3741}" presName="childShape" presStyleCnt="0"/>
      <dgm:spPr/>
    </dgm:pt>
    <dgm:pt modelId="{91FC197E-0F21-4141-9C01-A6230685E31B}" type="pres">
      <dgm:prSet presAssocID="{6857D069-285F-429D-A8B1-3F99C9B836A8}" presName="Name13" presStyleLbl="parChTrans1D2" presStyleIdx="0" presStyleCnt="8" custSzX="277623"/>
      <dgm:spPr/>
      <dgm:t>
        <a:bodyPr/>
        <a:lstStyle/>
        <a:p>
          <a:endParaRPr lang="ru-RU"/>
        </a:p>
      </dgm:t>
    </dgm:pt>
    <dgm:pt modelId="{9685A49A-B336-43A7-894B-566B6915D90D}" type="pres">
      <dgm:prSet presAssocID="{9FAB91A2-33E6-4455-9F50-47024BA5BE12}" presName="childText" presStyleLbl="bgAcc1" presStyleIdx="0" presStyleCnt="8" custScaleX="156308">
        <dgm:presLayoutVars>
          <dgm:bulletEnabled val="1"/>
        </dgm:presLayoutVars>
      </dgm:prSet>
      <dgm:spPr/>
      <dgm:t>
        <a:bodyPr/>
        <a:lstStyle/>
        <a:p>
          <a:endParaRPr lang="ru-RU"/>
        </a:p>
      </dgm:t>
    </dgm:pt>
    <dgm:pt modelId="{80998937-C7F0-416F-80F9-308CA9953764}" type="pres">
      <dgm:prSet presAssocID="{244AFFBC-B79E-4792-A1DE-1A4E84D88656}" presName="Name13" presStyleLbl="parChTrans1D2" presStyleIdx="1" presStyleCnt="8" custSzX="277623"/>
      <dgm:spPr/>
      <dgm:t>
        <a:bodyPr/>
        <a:lstStyle/>
        <a:p>
          <a:endParaRPr lang="ru-RU"/>
        </a:p>
      </dgm:t>
    </dgm:pt>
    <dgm:pt modelId="{4A219612-7555-4A49-A6B2-BED6B777396B}" type="pres">
      <dgm:prSet presAssocID="{F95A1F85-E711-4E6A-9E10-5D52D548D885}" presName="childText" presStyleLbl="bgAcc1" presStyleIdx="1" presStyleCnt="8" custScaleX="156308" custScaleY="117984">
        <dgm:presLayoutVars>
          <dgm:bulletEnabled val="1"/>
        </dgm:presLayoutVars>
      </dgm:prSet>
      <dgm:spPr/>
      <dgm:t>
        <a:bodyPr/>
        <a:lstStyle/>
        <a:p>
          <a:endParaRPr lang="ru-RU"/>
        </a:p>
      </dgm:t>
    </dgm:pt>
    <dgm:pt modelId="{53351BA5-C92B-401E-A017-5300C474834E}" type="pres">
      <dgm:prSet presAssocID="{FAC005A3-3C45-4AA4-8EE0-653EF519C46B}" presName="Name13" presStyleLbl="parChTrans1D2" presStyleIdx="2" presStyleCnt="8" custSzX="277623"/>
      <dgm:spPr/>
      <dgm:t>
        <a:bodyPr/>
        <a:lstStyle/>
        <a:p>
          <a:endParaRPr lang="ru-RU"/>
        </a:p>
      </dgm:t>
    </dgm:pt>
    <dgm:pt modelId="{B8FF9E70-FFDD-49F1-81D1-A55EE5741B86}" type="pres">
      <dgm:prSet presAssocID="{D9BCCEF5-AF01-47B4-B3A5-ABBCB8E17B24}" presName="childText" presStyleLbl="bgAcc1" presStyleIdx="2" presStyleCnt="8" custScaleX="156308">
        <dgm:presLayoutVars>
          <dgm:bulletEnabled val="1"/>
        </dgm:presLayoutVars>
      </dgm:prSet>
      <dgm:spPr/>
      <dgm:t>
        <a:bodyPr/>
        <a:lstStyle/>
        <a:p>
          <a:endParaRPr lang="ru-RU"/>
        </a:p>
      </dgm:t>
    </dgm:pt>
    <dgm:pt modelId="{FF4FF6FB-4357-4F54-A02C-0B8BC10E9C05}" type="pres">
      <dgm:prSet presAssocID="{70573095-6B59-4B24-81CA-18405F9CACC0}" presName="Name13" presStyleLbl="parChTrans1D2" presStyleIdx="3" presStyleCnt="8" custSzX="277623"/>
      <dgm:spPr/>
      <dgm:t>
        <a:bodyPr/>
        <a:lstStyle/>
        <a:p>
          <a:endParaRPr lang="ru-RU"/>
        </a:p>
      </dgm:t>
    </dgm:pt>
    <dgm:pt modelId="{38113D5E-8FC3-4029-8B71-111F2F55F82B}" type="pres">
      <dgm:prSet presAssocID="{B8D52938-DDFA-4D8D-8E97-8D40B7172706}" presName="childText" presStyleLbl="bgAcc1" presStyleIdx="3" presStyleCnt="8" custScaleX="156308">
        <dgm:presLayoutVars>
          <dgm:bulletEnabled val="1"/>
        </dgm:presLayoutVars>
      </dgm:prSet>
      <dgm:spPr/>
      <dgm:t>
        <a:bodyPr/>
        <a:lstStyle/>
        <a:p>
          <a:endParaRPr lang="ru-RU"/>
        </a:p>
      </dgm:t>
    </dgm:pt>
    <dgm:pt modelId="{C1EE3BA7-60A2-4FDE-A68C-7B912217F952}" type="pres">
      <dgm:prSet presAssocID="{1460B616-939F-4149-87AD-2D394CD228CE}" presName="root" presStyleCnt="0"/>
      <dgm:spPr/>
    </dgm:pt>
    <dgm:pt modelId="{38184C6A-6D0D-46DF-8B69-9C0A21C74113}" type="pres">
      <dgm:prSet presAssocID="{1460B616-939F-4149-87AD-2D394CD228CE}" presName="rootComposite" presStyleCnt="0"/>
      <dgm:spPr/>
    </dgm:pt>
    <dgm:pt modelId="{54F58FDC-2899-40F3-852C-85559D7B0592}" type="pres">
      <dgm:prSet presAssocID="{1460B616-939F-4149-87AD-2D394CD228CE}" presName="rootText" presStyleLbl="node1" presStyleIdx="1" presStyleCnt="2" custScaleX="156309"/>
      <dgm:spPr/>
      <dgm:t>
        <a:bodyPr/>
        <a:lstStyle/>
        <a:p>
          <a:endParaRPr lang="ru-RU"/>
        </a:p>
      </dgm:t>
    </dgm:pt>
    <dgm:pt modelId="{D9617A6B-C6DA-4E25-9E2A-F38002947358}" type="pres">
      <dgm:prSet presAssocID="{1460B616-939F-4149-87AD-2D394CD228CE}" presName="rootConnector" presStyleLbl="node1" presStyleIdx="1" presStyleCnt="2"/>
      <dgm:spPr/>
      <dgm:t>
        <a:bodyPr/>
        <a:lstStyle/>
        <a:p>
          <a:endParaRPr lang="ru-RU"/>
        </a:p>
      </dgm:t>
    </dgm:pt>
    <dgm:pt modelId="{3002C38A-E91C-4825-AA8D-FFA1431B9361}" type="pres">
      <dgm:prSet presAssocID="{1460B616-939F-4149-87AD-2D394CD228CE}" presName="childShape" presStyleCnt="0"/>
      <dgm:spPr/>
    </dgm:pt>
    <dgm:pt modelId="{82EAF570-55F1-4730-9849-2B6F2AE7CE68}" type="pres">
      <dgm:prSet presAssocID="{A1D6177F-A8BA-46BD-85F1-0BA962ED6B0F}" presName="Name13" presStyleLbl="parChTrans1D2" presStyleIdx="4" presStyleCnt="8" custSzX="277623"/>
      <dgm:spPr/>
      <dgm:t>
        <a:bodyPr/>
        <a:lstStyle/>
        <a:p>
          <a:endParaRPr lang="ru-RU"/>
        </a:p>
      </dgm:t>
    </dgm:pt>
    <dgm:pt modelId="{37ACF0F6-3C4A-4CF6-A5EB-27CDB78F8089}" type="pres">
      <dgm:prSet presAssocID="{09E84F39-DD5C-49F9-9160-902AEF547E3F}" presName="childText" presStyleLbl="bgAcc1" presStyleIdx="4" presStyleCnt="8" custScaleX="156308">
        <dgm:presLayoutVars>
          <dgm:bulletEnabled val="1"/>
        </dgm:presLayoutVars>
      </dgm:prSet>
      <dgm:spPr/>
      <dgm:t>
        <a:bodyPr/>
        <a:lstStyle/>
        <a:p>
          <a:endParaRPr lang="ru-RU"/>
        </a:p>
      </dgm:t>
    </dgm:pt>
    <dgm:pt modelId="{22F058E6-2CDA-4136-9FC1-5C725AECD05F}" type="pres">
      <dgm:prSet presAssocID="{F382D875-E876-47AC-8315-AF7A9BB4F8FE}" presName="Name13" presStyleLbl="parChTrans1D2" presStyleIdx="5" presStyleCnt="8" custSzX="277623"/>
      <dgm:spPr/>
      <dgm:t>
        <a:bodyPr/>
        <a:lstStyle/>
        <a:p>
          <a:endParaRPr lang="ru-RU"/>
        </a:p>
      </dgm:t>
    </dgm:pt>
    <dgm:pt modelId="{B645E212-FD2A-4EAA-86FA-4E4252328EA6}" type="pres">
      <dgm:prSet presAssocID="{3E9ED9AC-90B5-41A0-9193-1DDB87477BA7}" presName="childText" presStyleLbl="bgAcc1" presStyleIdx="5" presStyleCnt="8" custScaleX="156308">
        <dgm:presLayoutVars>
          <dgm:bulletEnabled val="1"/>
        </dgm:presLayoutVars>
      </dgm:prSet>
      <dgm:spPr/>
      <dgm:t>
        <a:bodyPr/>
        <a:lstStyle/>
        <a:p>
          <a:endParaRPr lang="ru-RU"/>
        </a:p>
      </dgm:t>
    </dgm:pt>
    <dgm:pt modelId="{90048144-CBD3-471E-A279-9C6847FF6EEA}" type="pres">
      <dgm:prSet presAssocID="{F3BBB72D-400F-434B-B0C4-2D02ADA0A7A8}" presName="Name13" presStyleLbl="parChTrans1D2" presStyleIdx="6" presStyleCnt="8"/>
      <dgm:spPr/>
      <dgm:t>
        <a:bodyPr/>
        <a:lstStyle/>
        <a:p>
          <a:endParaRPr lang="ru-RU"/>
        </a:p>
      </dgm:t>
    </dgm:pt>
    <dgm:pt modelId="{9168AAB8-38BD-4F30-B672-445DDEEA2251}" type="pres">
      <dgm:prSet presAssocID="{43ABB220-FAF1-4909-869B-79768122406D}" presName="childText" presStyleLbl="bgAcc1" presStyleIdx="6" presStyleCnt="8" custScaleX="158556" custScaleY="137755">
        <dgm:presLayoutVars>
          <dgm:bulletEnabled val="1"/>
        </dgm:presLayoutVars>
      </dgm:prSet>
      <dgm:spPr/>
      <dgm:t>
        <a:bodyPr/>
        <a:lstStyle/>
        <a:p>
          <a:endParaRPr lang="ru-RU"/>
        </a:p>
      </dgm:t>
    </dgm:pt>
    <dgm:pt modelId="{4C4A854C-3160-4D82-BA59-47CE9A377CCA}" type="pres">
      <dgm:prSet presAssocID="{8076D11B-D2DF-48EA-A773-DC80AACA2AC9}" presName="Name13" presStyleLbl="parChTrans1D2" presStyleIdx="7" presStyleCnt="8"/>
      <dgm:spPr/>
      <dgm:t>
        <a:bodyPr/>
        <a:lstStyle/>
        <a:p>
          <a:endParaRPr lang="ru-RU"/>
        </a:p>
      </dgm:t>
    </dgm:pt>
    <dgm:pt modelId="{AB8AF58B-5CDB-47C2-9886-69953A97BA78}" type="pres">
      <dgm:prSet presAssocID="{65A3D9FE-E871-49F7-9C81-C4314F81CE7D}" presName="childText" presStyleLbl="bgAcc1" presStyleIdx="7" presStyleCnt="8" custScaleX="161640">
        <dgm:presLayoutVars>
          <dgm:bulletEnabled val="1"/>
        </dgm:presLayoutVars>
      </dgm:prSet>
      <dgm:spPr/>
      <dgm:t>
        <a:bodyPr/>
        <a:lstStyle/>
        <a:p>
          <a:endParaRPr lang="ru-RU"/>
        </a:p>
      </dgm:t>
    </dgm:pt>
  </dgm:ptLst>
  <dgm:cxnLst>
    <dgm:cxn modelId="{A580614C-DA2F-4E5C-8E46-DE4C10466576}" type="presOf" srcId="{B34AB781-7CF1-4D6B-9380-F314DF0C3741}" destId="{A5475C59-9650-4666-A114-7AAE56BF0941}" srcOrd="1" destOrd="0" presId="urn:microsoft.com/office/officeart/2005/8/layout/hierarchy3"/>
    <dgm:cxn modelId="{4DCCBEAD-5110-45FF-A758-1639A86C3DE5}" srcId="{B34AB781-7CF1-4D6B-9380-F314DF0C3741}" destId="{9FAB91A2-33E6-4455-9F50-47024BA5BE12}" srcOrd="0" destOrd="0" parTransId="{6857D069-285F-429D-A8B1-3F99C9B836A8}" sibTransId="{5F593149-DDA2-446C-90D0-A7198D360D93}"/>
    <dgm:cxn modelId="{B559E60D-918B-4204-A771-28832455EE81}" srcId="{1460B616-939F-4149-87AD-2D394CD228CE}" destId="{3E9ED9AC-90B5-41A0-9193-1DDB87477BA7}" srcOrd="1" destOrd="0" parTransId="{F382D875-E876-47AC-8315-AF7A9BB4F8FE}" sibTransId="{01C7AEB6-A697-4F93-829A-468634DE17AF}"/>
    <dgm:cxn modelId="{12252872-A750-4BCD-A179-2D32E95C6FCF}" type="presOf" srcId="{244AFFBC-B79E-4792-A1DE-1A4E84D88656}" destId="{80998937-C7F0-416F-80F9-308CA9953764}" srcOrd="0" destOrd="0" presId="urn:microsoft.com/office/officeart/2005/8/layout/hierarchy3"/>
    <dgm:cxn modelId="{D944A3A0-0497-4F81-8816-452D6AD06066}" srcId="{1460B616-939F-4149-87AD-2D394CD228CE}" destId="{09E84F39-DD5C-49F9-9160-902AEF547E3F}" srcOrd="0" destOrd="0" parTransId="{A1D6177F-A8BA-46BD-85F1-0BA962ED6B0F}" sibTransId="{BD32C135-AC5A-40F6-A155-EEF171422C9F}"/>
    <dgm:cxn modelId="{4F262456-11D4-4EEE-9A55-C4B85BC6E323}" type="presOf" srcId="{2FF54669-97F9-457F-A88F-229D0F8E8749}" destId="{ECFF7C4F-2D8D-4E47-AE5D-947D61125DA2}" srcOrd="0" destOrd="0" presId="urn:microsoft.com/office/officeart/2005/8/layout/hierarchy3"/>
    <dgm:cxn modelId="{9F658C0F-C16F-4361-8F35-8B7031ED5A50}" type="presOf" srcId="{70573095-6B59-4B24-81CA-18405F9CACC0}" destId="{FF4FF6FB-4357-4F54-A02C-0B8BC10E9C05}" srcOrd="0" destOrd="0" presId="urn:microsoft.com/office/officeart/2005/8/layout/hierarchy3"/>
    <dgm:cxn modelId="{D07A9E23-AA26-467A-893B-FB621B1B8F0E}" type="presOf" srcId="{F95A1F85-E711-4E6A-9E10-5D52D548D885}" destId="{4A219612-7555-4A49-A6B2-BED6B777396B}" srcOrd="0" destOrd="0" presId="urn:microsoft.com/office/officeart/2005/8/layout/hierarchy3"/>
    <dgm:cxn modelId="{D5F78295-991C-412D-AD3D-AAD474CE848A}" type="presOf" srcId="{F3BBB72D-400F-434B-B0C4-2D02ADA0A7A8}" destId="{90048144-CBD3-471E-A279-9C6847FF6EEA}" srcOrd="0" destOrd="0" presId="urn:microsoft.com/office/officeart/2005/8/layout/hierarchy3"/>
    <dgm:cxn modelId="{E005EA22-164D-4E60-AFCE-EE3288398B1B}" srcId="{B34AB781-7CF1-4D6B-9380-F314DF0C3741}" destId="{D9BCCEF5-AF01-47B4-B3A5-ABBCB8E17B24}" srcOrd="2" destOrd="0" parTransId="{FAC005A3-3C45-4AA4-8EE0-653EF519C46B}" sibTransId="{89A2CCEF-368F-4E7A-8138-B3F86604FBD6}"/>
    <dgm:cxn modelId="{DBEDEE5F-60B5-427C-9A70-14C61CDD2D58}" type="presOf" srcId="{FAC005A3-3C45-4AA4-8EE0-653EF519C46B}" destId="{53351BA5-C92B-401E-A017-5300C474834E}" srcOrd="0" destOrd="0" presId="urn:microsoft.com/office/officeart/2005/8/layout/hierarchy3"/>
    <dgm:cxn modelId="{9A10150F-4486-49B1-8494-00616E5BA662}" type="presOf" srcId="{6857D069-285F-429D-A8B1-3F99C9B836A8}" destId="{91FC197E-0F21-4141-9C01-A6230685E31B}" srcOrd="0" destOrd="0" presId="urn:microsoft.com/office/officeart/2005/8/layout/hierarchy3"/>
    <dgm:cxn modelId="{A2C0CA76-306C-4768-BEFB-C6DF42AB6EEC}" type="presOf" srcId="{9FAB91A2-33E6-4455-9F50-47024BA5BE12}" destId="{9685A49A-B336-43A7-894B-566B6915D90D}" srcOrd="0" destOrd="0" presId="urn:microsoft.com/office/officeart/2005/8/layout/hierarchy3"/>
    <dgm:cxn modelId="{B9597152-D28C-4F29-840A-7A5344227910}" type="presOf" srcId="{09E84F39-DD5C-49F9-9160-902AEF547E3F}" destId="{37ACF0F6-3C4A-4CF6-A5EB-27CDB78F8089}" srcOrd="0" destOrd="0" presId="urn:microsoft.com/office/officeart/2005/8/layout/hierarchy3"/>
    <dgm:cxn modelId="{5EEFEF40-A29A-42EB-8D42-CF2207BBF392}" type="presOf" srcId="{B34AB781-7CF1-4D6B-9380-F314DF0C3741}" destId="{CE2576F1-C22F-47FE-8306-D00F9E24A954}" srcOrd="0" destOrd="0" presId="urn:microsoft.com/office/officeart/2005/8/layout/hierarchy3"/>
    <dgm:cxn modelId="{244CE821-B967-4CC2-BD13-28A3BA84C307}" srcId="{2FF54669-97F9-457F-A88F-229D0F8E8749}" destId="{1460B616-939F-4149-87AD-2D394CD228CE}" srcOrd="1" destOrd="0" parTransId="{154FEE39-3808-4CBC-B97A-48820EF988C3}" sibTransId="{DF2DC1D1-F6F5-42EA-B1C0-ED9F2FB7E173}"/>
    <dgm:cxn modelId="{F5B0AD14-29F0-4874-A74C-E3E89E2EB9A0}" type="presOf" srcId="{43ABB220-FAF1-4909-869B-79768122406D}" destId="{9168AAB8-38BD-4F30-B672-445DDEEA2251}" srcOrd="0" destOrd="0" presId="urn:microsoft.com/office/officeart/2005/8/layout/hierarchy3"/>
    <dgm:cxn modelId="{B0FB701F-B933-4CD8-8EFB-53CDE84D42F4}" type="presOf" srcId="{F382D875-E876-47AC-8315-AF7A9BB4F8FE}" destId="{22F058E6-2CDA-4136-9FC1-5C725AECD05F}" srcOrd="0" destOrd="0" presId="urn:microsoft.com/office/officeart/2005/8/layout/hierarchy3"/>
    <dgm:cxn modelId="{41A0A8DD-6F8D-4606-B551-80AC5CA4946D}" type="presOf" srcId="{A1D6177F-A8BA-46BD-85F1-0BA962ED6B0F}" destId="{82EAF570-55F1-4730-9849-2B6F2AE7CE68}" srcOrd="0" destOrd="0" presId="urn:microsoft.com/office/officeart/2005/8/layout/hierarchy3"/>
    <dgm:cxn modelId="{C725FE7D-1140-4D93-8D11-4BDCE5B2C02F}" srcId="{1460B616-939F-4149-87AD-2D394CD228CE}" destId="{43ABB220-FAF1-4909-869B-79768122406D}" srcOrd="2" destOrd="0" parTransId="{F3BBB72D-400F-434B-B0C4-2D02ADA0A7A8}" sibTransId="{881FAC83-1627-4FD7-8527-1C3D884101CA}"/>
    <dgm:cxn modelId="{69F3B6F5-D7B1-4C9A-BA0D-CC0BA678C364}" srcId="{1460B616-939F-4149-87AD-2D394CD228CE}" destId="{65A3D9FE-E871-49F7-9C81-C4314F81CE7D}" srcOrd="3" destOrd="0" parTransId="{8076D11B-D2DF-48EA-A773-DC80AACA2AC9}" sibTransId="{3FBE20DA-4C72-4EE2-9721-F97B2CD1F401}"/>
    <dgm:cxn modelId="{1BB80D03-1E43-4A03-AF90-694B25625A84}" type="presOf" srcId="{8076D11B-D2DF-48EA-A773-DC80AACA2AC9}" destId="{4C4A854C-3160-4D82-BA59-47CE9A377CCA}" srcOrd="0" destOrd="0" presId="urn:microsoft.com/office/officeart/2005/8/layout/hierarchy3"/>
    <dgm:cxn modelId="{0DD7ADA2-47B7-43E4-B68C-687D6A00BC9E}" type="presOf" srcId="{3E9ED9AC-90B5-41A0-9193-1DDB87477BA7}" destId="{B645E212-FD2A-4EAA-86FA-4E4252328EA6}" srcOrd="0" destOrd="0" presId="urn:microsoft.com/office/officeart/2005/8/layout/hierarchy3"/>
    <dgm:cxn modelId="{CD1A654B-3EA9-4C98-8D54-7D04E0FF5CC9}" srcId="{2FF54669-97F9-457F-A88F-229D0F8E8749}" destId="{B34AB781-7CF1-4D6B-9380-F314DF0C3741}" srcOrd="0" destOrd="0" parTransId="{33A95B70-866E-45CC-9395-EDBD5DBF3451}" sibTransId="{2092C569-8F18-4E4A-8D30-F8BA81512DE6}"/>
    <dgm:cxn modelId="{0C3BF317-877E-4B5F-90E2-90A841BA8152}" type="presOf" srcId="{1460B616-939F-4149-87AD-2D394CD228CE}" destId="{D9617A6B-C6DA-4E25-9E2A-F38002947358}" srcOrd="1" destOrd="0" presId="urn:microsoft.com/office/officeart/2005/8/layout/hierarchy3"/>
    <dgm:cxn modelId="{F2CAF671-53EF-4CB1-AC6B-C779F60289A6}" type="presOf" srcId="{B8D52938-DDFA-4D8D-8E97-8D40B7172706}" destId="{38113D5E-8FC3-4029-8B71-111F2F55F82B}" srcOrd="0" destOrd="0" presId="urn:microsoft.com/office/officeart/2005/8/layout/hierarchy3"/>
    <dgm:cxn modelId="{9B16732E-9698-4CF4-BCBC-A441F441B4B1}" type="presOf" srcId="{1460B616-939F-4149-87AD-2D394CD228CE}" destId="{54F58FDC-2899-40F3-852C-85559D7B0592}" srcOrd="0" destOrd="0" presId="urn:microsoft.com/office/officeart/2005/8/layout/hierarchy3"/>
    <dgm:cxn modelId="{C58974CE-FA32-4A4A-AEFA-ACB72432EC43}" srcId="{B34AB781-7CF1-4D6B-9380-F314DF0C3741}" destId="{B8D52938-DDFA-4D8D-8E97-8D40B7172706}" srcOrd="3" destOrd="0" parTransId="{70573095-6B59-4B24-81CA-18405F9CACC0}" sibTransId="{A600E590-44DF-448A-9247-5E3382992E31}"/>
    <dgm:cxn modelId="{1C609D85-ED0B-44C3-877D-3BCD322DD2FD}" type="presOf" srcId="{D9BCCEF5-AF01-47B4-B3A5-ABBCB8E17B24}" destId="{B8FF9E70-FFDD-49F1-81D1-A55EE5741B86}" srcOrd="0" destOrd="0" presId="urn:microsoft.com/office/officeart/2005/8/layout/hierarchy3"/>
    <dgm:cxn modelId="{8DEF9AAA-3D13-4EDF-9660-8E8458CDDE24}" type="presOf" srcId="{65A3D9FE-E871-49F7-9C81-C4314F81CE7D}" destId="{AB8AF58B-5CDB-47C2-9886-69953A97BA78}" srcOrd="0" destOrd="0" presId="urn:microsoft.com/office/officeart/2005/8/layout/hierarchy3"/>
    <dgm:cxn modelId="{52BC9C28-CEA0-4D8E-B50D-8C8AF292EFD7}" srcId="{B34AB781-7CF1-4D6B-9380-F314DF0C3741}" destId="{F95A1F85-E711-4E6A-9E10-5D52D548D885}" srcOrd="1" destOrd="0" parTransId="{244AFFBC-B79E-4792-A1DE-1A4E84D88656}" sibTransId="{D112D624-DC41-4ADF-A1CE-83563918962C}"/>
    <dgm:cxn modelId="{5A1316C4-7A45-451B-B02E-3BBA3F2FC2AC}" type="presParOf" srcId="{ECFF7C4F-2D8D-4E47-AE5D-947D61125DA2}" destId="{92F9662F-E8B8-47CC-A056-840E840E849D}" srcOrd="0" destOrd="0" presId="urn:microsoft.com/office/officeart/2005/8/layout/hierarchy3"/>
    <dgm:cxn modelId="{989B0B9A-7F50-4718-9D48-C0D1E76C07FE}" type="presParOf" srcId="{92F9662F-E8B8-47CC-A056-840E840E849D}" destId="{133995E7-A14B-4245-A95F-0AAACC4E7199}" srcOrd="0" destOrd="0" presId="urn:microsoft.com/office/officeart/2005/8/layout/hierarchy3"/>
    <dgm:cxn modelId="{77FA2921-0C10-4DB4-A2D5-8F670CFCA9CA}" type="presParOf" srcId="{133995E7-A14B-4245-A95F-0AAACC4E7199}" destId="{CE2576F1-C22F-47FE-8306-D00F9E24A954}" srcOrd="0" destOrd="0" presId="urn:microsoft.com/office/officeart/2005/8/layout/hierarchy3"/>
    <dgm:cxn modelId="{CEE933C8-C259-4A4F-9BEE-B0A7679BDDC4}" type="presParOf" srcId="{133995E7-A14B-4245-A95F-0AAACC4E7199}" destId="{A5475C59-9650-4666-A114-7AAE56BF0941}" srcOrd="1" destOrd="0" presId="urn:microsoft.com/office/officeart/2005/8/layout/hierarchy3"/>
    <dgm:cxn modelId="{52E9D04A-CEDC-4180-872A-544938560608}" type="presParOf" srcId="{92F9662F-E8B8-47CC-A056-840E840E849D}" destId="{E5E6FE84-C2C5-465E-84F6-960AA86946A1}" srcOrd="1" destOrd="0" presId="urn:microsoft.com/office/officeart/2005/8/layout/hierarchy3"/>
    <dgm:cxn modelId="{3DFA004F-148B-4602-8845-26EB977C685A}" type="presParOf" srcId="{E5E6FE84-C2C5-465E-84F6-960AA86946A1}" destId="{91FC197E-0F21-4141-9C01-A6230685E31B}" srcOrd="0" destOrd="0" presId="urn:microsoft.com/office/officeart/2005/8/layout/hierarchy3"/>
    <dgm:cxn modelId="{79CBFC8C-80D5-4469-8BA9-EA86E76488B3}" type="presParOf" srcId="{E5E6FE84-C2C5-465E-84F6-960AA86946A1}" destId="{9685A49A-B336-43A7-894B-566B6915D90D}" srcOrd="1" destOrd="0" presId="urn:microsoft.com/office/officeart/2005/8/layout/hierarchy3"/>
    <dgm:cxn modelId="{89F20351-EB65-4C61-A811-3A46AF27169B}" type="presParOf" srcId="{E5E6FE84-C2C5-465E-84F6-960AA86946A1}" destId="{80998937-C7F0-416F-80F9-308CA9953764}" srcOrd="2" destOrd="0" presId="urn:microsoft.com/office/officeart/2005/8/layout/hierarchy3"/>
    <dgm:cxn modelId="{7047D089-C4F7-446C-91B9-1D52785D69CD}" type="presParOf" srcId="{E5E6FE84-C2C5-465E-84F6-960AA86946A1}" destId="{4A219612-7555-4A49-A6B2-BED6B777396B}" srcOrd="3" destOrd="0" presId="urn:microsoft.com/office/officeart/2005/8/layout/hierarchy3"/>
    <dgm:cxn modelId="{00526206-0933-4DB8-89B8-05743BC73268}" type="presParOf" srcId="{E5E6FE84-C2C5-465E-84F6-960AA86946A1}" destId="{53351BA5-C92B-401E-A017-5300C474834E}" srcOrd="4" destOrd="0" presId="urn:microsoft.com/office/officeart/2005/8/layout/hierarchy3"/>
    <dgm:cxn modelId="{EEEA7BD9-FD70-479A-8D10-A6D05F12487B}" type="presParOf" srcId="{E5E6FE84-C2C5-465E-84F6-960AA86946A1}" destId="{B8FF9E70-FFDD-49F1-81D1-A55EE5741B86}" srcOrd="5" destOrd="0" presId="urn:microsoft.com/office/officeart/2005/8/layout/hierarchy3"/>
    <dgm:cxn modelId="{A76403FA-4120-4378-8F43-DD7EF8DFB6E5}" type="presParOf" srcId="{E5E6FE84-C2C5-465E-84F6-960AA86946A1}" destId="{FF4FF6FB-4357-4F54-A02C-0B8BC10E9C05}" srcOrd="6" destOrd="0" presId="urn:microsoft.com/office/officeart/2005/8/layout/hierarchy3"/>
    <dgm:cxn modelId="{4635F9EC-D759-4B4A-B451-B70E7A4FEE11}" type="presParOf" srcId="{E5E6FE84-C2C5-465E-84F6-960AA86946A1}" destId="{38113D5E-8FC3-4029-8B71-111F2F55F82B}" srcOrd="7" destOrd="0" presId="urn:microsoft.com/office/officeart/2005/8/layout/hierarchy3"/>
    <dgm:cxn modelId="{65165A1D-57D3-4A56-8744-47C107528C4B}" type="presParOf" srcId="{ECFF7C4F-2D8D-4E47-AE5D-947D61125DA2}" destId="{C1EE3BA7-60A2-4FDE-A68C-7B912217F952}" srcOrd="1" destOrd="0" presId="urn:microsoft.com/office/officeart/2005/8/layout/hierarchy3"/>
    <dgm:cxn modelId="{736B6B93-A8BD-42C3-A686-3F311E0DCD59}" type="presParOf" srcId="{C1EE3BA7-60A2-4FDE-A68C-7B912217F952}" destId="{38184C6A-6D0D-46DF-8B69-9C0A21C74113}" srcOrd="0" destOrd="0" presId="urn:microsoft.com/office/officeart/2005/8/layout/hierarchy3"/>
    <dgm:cxn modelId="{7CF70299-0764-430A-B4BC-F9420C1AD68C}" type="presParOf" srcId="{38184C6A-6D0D-46DF-8B69-9C0A21C74113}" destId="{54F58FDC-2899-40F3-852C-85559D7B0592}" srcOrd="0" destOrd="0" presId="urn:microsoft.com/office/officeart/2005/8/layout/hierarchy3"/>
    <dgm:cxn modelId="{0656AF1E-196B-4D93-8ACD-B4A5B5636D38}" type="presParOf" srcId="{38184C6A-6D0D-46DF-8B69-9C0A21C74113}" destId="{D9617A6B-C6DA-4E25-9E2A-F38002947358}" srcOrd="1" destOrd="0" presId="urn:microsoft.com/office/officeart/2005/8/layout/hierarchy3"/>
    <dgm:cxn modelId="{3B072ACE-2FF1-4418-BF6E-AB55DA221883}" type="presParOf" srcId="{C1EE3BA7-60A2-4FDE-A68C-7B912217F952}" destId="{3002C38A-E91C-4825-AA8D-FFA1431B9361}" srcOrd="1" destOrd="0" presId="urn:microsoft.com/office/officeart/2005/8/layout/hierarchy3"/>
    <dgm:cxn modelId="{0D6A360F-55C7-434C-A02C-61B036ACA2BF}" type="presParOf" srcId="{3002C38A-E91C-4825-AA8D-FFA1431B9361}" destId="{82EAF570-55F1-4730-9849-2B6F2AE7CE68}" srcOrd="0" destOrd="0" presId="urn:microsoft.com/office/officeart/2005/8/layout/hierarchy3"/>
    <dgm:cxn modelId="{CC807EB7-D600-4E7A-A8CB-F741D3B555D3}" type="presParOf" srcId="{3002C38A-E91C-4825-AA8D-FFA1431B9361}" destId="{37ACF0F6-3C4A-4CF6-A5EB-27CDB78F8089}" srcOrd="1" destOrd="0" presId="urn:microsoft.com/office/officeart/2005/8/layout/hierarchy3"/>
    <dgm:cxn modelId="{7EC41BD2-3AEF-4C18-86D1-A77F3790B0AF}" type="presParOf" srcId="{3002C38A-E91C-4825-AA8D-FFA1431B9361}" destId="{22F058E6-2CDA-4136-9FC1-5C725AECD05F}" srcOrd="2" destOrd="0" presId="urn:microsoft.com/office/officeart/2005/8/layout/hierarchy3"/>
    <dgm:cxn modelId="{A900F7A2-6400-4E9A-8C0E-D86ABE015758}" type="presParOf" srcId="{3002C38A-E91C-4825-AA8D-FFA1431B9361}" destId="{B645E212-FD2A-4EAA-86FA-4E4252328EA6}" srcOrd="3" destOrd="0" presId="urn:microsoft.com/office/officeart/2005/8/layout/hierarchy3"/>
    <dgm:cxn modelId="{0F33F9E8-B1CF-496A-B50F-7123893D950D}" type="presParOf" srcId="{3002C38A-E91C-4825-AA8D-FFA1431B9361}" destId="{90048144-CBD3-471E-A279-9C6847FF6EEA}" srcOrd="4" destOrd="0" presId="urn:microsoft.com/office/officeart/2005/8/layout/hierarchy3"/>
    <dgm:cxn modelId="{7F445047-44FB-40CF-A35C-043BC326AA0A}" type="presParOf" srcId="{3002C38A-E91C-4825-AA8D-FFA1431B9361}" destId="{9168AAB8-38BD-4F30-B672-445DDEEA2251}" srcOrd="5" destOrd="0" presId="urn:microsoft.com/office/officeart/2005/8/layout/hierarchy3"/>
    <dgm:cxn modelId="{33A7FD72-B797-48C2-92F1-A87759EFD99B}" type="presParOf" srcId="{3002C38A-E91C-4825-AA8D-FFA1431B9361}" destId="{4C4A854C-3160-4D82-BA59-47CE9A377CCA}" srcOrd="6" destOrd="0" presId="urn:microsoft.com/office/officeart/2005/8/layout/hierarchy3"/>
    <dgm:cxn modelId="{D21B0D3B-BA90-400D-9F1D-9B884F3123D6}" type="presParOf" srcId="{3002C38A-E91C-4825-AA8D-FFA1431B9361}" destId="{AB8AF58B-5CDB-47C2-9886-69953A97BA78}"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2576F1-C22F-47FE-8306-D00F9E24A954}">
      <dsp:nvSpPr>
        <dsp:cNvPr id="0" name=""/>
        <dsp:cNvSpPr/>
      </dsp:nvSpPr>
      <dsp:spPr>
        <a:xfrm>
          <a:off x="1370618" y="329"/>
          <a:ext cx="2509282" cy="802667"/>
        </a:xfrm>
        <a:prstGeom prst="roundRect">
          <a:avLst>
            <a:gd name="adj" fmla="val 10000"/>
          </a:avLst>
        </a:prstGeom>
        <a:solidFill>
          <a:srgbClr val="BBE0E3">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ru-RU" sz="2400" b="1" kern="1200" dirty="0" smtClean="0">
              <a:solidFill>
                <a:srgbClr val="000000"/>
              </a:solidFill>
              <a:latin typeface="Arial"/>
              <a:ea typeface="+mn-ea"/>
              <a:cs typeface="+mn-cs"/>
            </a:rPr>
            <a:t>Прямой</a:t>
          </a:r>
          <a:endParaRPr lang="ru-RU" sz="2400" b="1" kern="1200" dirty="0">
            <a:solidFill>
              <a:srgbClr val="000000"/>
            </a:solidFill>
            <a:latin typeface="Arial"/>
            <a:ea typeface="+mn-ea"/>
            <a:cs typeface="+mn-cs"/>
          </a:endParaRPr>
        </a:p>
      </dsp:txBody>
      <dsp:txXfrm>
        <a:off x="1394127" y="23838"/>
        <a:ext cx="2462264" cy="755649"/>
      </dsp:txXfrm>
    </dsp:sp>
    <dsp:sp modelId="{91FC197E-0F21-4141-9C01-A6230685E31B}">
      <dsp:nvSpPr>
        <dsp:cNvPr id="0" name=""/>
        <dsp:cNvSpPr/>
      </dsp:nvSpPr>
      <dsp:spPr>
        <a:xfrm>
          <a:off x="1621546" y="802996"/>
          <a:ext cx="250928" cy="602000"/>
        </a:xfrm>
        <a:custGeom>
          <a:avLst/>
          <a:gdLst/>
          <a:ahLst/>
          <a:cxnLst/>
          <a:rect l="0" t="0" r="0" b="0"/>
          <a:pathLst>
            <a:path>
              <a:moveTo>
                <a:pt x="0" y="0"/>
              </a:moveTo>
              <a:lnTo>
                <a:pt x="0" y="602000"/>
              </a:lnTo>
              <a:lnTo>
                <a:pt x="250928" y="602000"/>
              </a:lnTo>
            </a:path>
          </a:pathLst>
        </a:custGeom>
        <a:noFill/>
        <a:ln w="25400" cap="flat" cmpd="sng" algn="ctr">
          <a:solidFill>
            <a:srgbClr val="BBE0E3">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9685A49A-B336-43A7-894B-566B6915D90D}">
      <dsp:nvSpPr>
        <dsp:cNvPr id="0" name=""/>
        <dsp:cNvSpPr/>
      </dsp:nvSpPr>
      <dsp:spPr>
        <a:xfrm>
          <a:off x="1872475" y="1003663"/>
          <a:ext cx="2007413" cy="802667"/>
        </a:xfrm>
        <a:prstGeom prst="roundRect">
          <a:avLst>
            <a:gd name="adj" fmla="val 10000"/>
          </a:avLst>
        </a:prstGeom>
        <a:solidFill>
          <a:srgbClr val="FFFFFF">
            <a:alpha val="90000"/>
            <a:hueOff val="0"/>
            <a:satOff val="0"/>
            <a:lumOff val="0"/>
            <a:alphaOff val="0"/>
          </a:srgbClr>
        </a:solidFill>
        <a:ln w="25400" cap="flat" cmpd="sng" algn="ctr">
          <a:solidFill>
            <a:srgbClr val="BBE0E3">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ru-RU" sz="1200" kern="1200" dirty="0" smtClean="0">
              <a:solidFill>
                <a:srgbClr val="000000">
                  <a:hueOff val="0"/>
                  <a:satOff val="0"/>
                  <a:lumOff val="0"/>
                  <a:alphaOff val="0"/>
                </a:srgbClr>
              </a:solidFill>
              <a:latin typeface="Arial"/>
              <a:ea typeface="+mn-ea"/>
              <a:cs typeface="+mn-cs"/>
            </a:rPr>
            <a:t>возможность показать основные источники притока и направления оттока денежных средств;</a:t>
          </a:r>
          <a:endParaRPr lang="ru-RU" sz="1200" kern="1200" dirty="0">
            <a:solidFill>
              <a:srgbClr val="000000">
                <a:hueOff val="0"/>
                <a:satOff val="0"/>
                <a:lumOff val="0"/>
                <a:alphaOff val="0"/>
              </a:srgbClr>
            </a:solidFill>
            <a:latin typeface="Arial"/>
            <a:ea typeface="+mn-ea"/>
            <a:cs typeface="+mn-cs"/>
          </a:endParaRPr>
        </a:p>
      </dsp:txBody>
      <dsp:txXfrm>
        <a:off x="1895984" y="1027172"/>
        <a:ext cx="1960395" cy="755649"/>
      </dsp:txXfrm>
    </dsp:sp>
    <dsp:sp modelId="{80998937-C7F0-416F-80F9-308CA9953764}">
      <dsp:nvSpPr>
        <dsp:cNvPr id="0" name=""/>
        <dsp:cNvSpPr/>
      </dsp:nvSpPr>
      <dsp:spPr>
        <a:xfrm>
          <a:off x="1621546" y="802996"/>
          <a:ext cx="250928" cy="1677510"/>
        </a:xfrm>
        <a:custGeom>
          <a:avLst/>
          <a:gdLst/>
          <a:ahLst/>
          <a:cxnLst/>
          <a:rect l="0" t="0" r="0" b="0"/>
          <a:pathLst>
            <a:path>
              <a:moveTo>
                <a:pt x="0" y="0"/>
              </a:moveTo>
              <a:lnTo>
                <a:pt x="0" y="1677510"/>
              </a:lnTo>
              <a:lnTo>
                <a:pt x="250928" y="1677510"/>
              </a:lnTo>
            </a:path>
          </a:pathLst>
        </a:custGeom>
        <a:noFill/>
        <a:ln w="25400" cap="flat" cmpd="sng" algn="ctr">
          <a:solidFill>
            <a:srgbClr val="BBE0E3">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4A219612-7555-4A49-A6B2-BED6B777396B}">
      <dsp:nvSpPr>
        <dsp:cNvPr id="0" name=""/>
        <dsp:cNvSpPr/>
      </dsp:nvSpPr>
      <dsp:spPr>
        <a:xfrm>
          <a:off x="1872475" y="2006997"/>
          <a:ext cx="2007413" cy="947018"/>
        </a:xfrm>
        <a:prstGeom prst="roundRect">
          <a:avLst>
            <a:gd name="adj" fmla="val 10000"/>
          </a:avLst>
        </a:prstGeom>
        <a:solidFill>
          <a:srgbClr val="FFFFFF">
            <a:alpha val="90000"/>
            <a:hueOff val="0"/>
            <a:satOff val="0"/>
            <a:lumOff val="0"/>
            <a:alphaOff val="0"/>
          </a:srgbClr>
        </a:solidFill>
        <a:ln w="25400" cap="flat" cmpd="sng" algn="ctr">
          <a:solidFill>
            <a:srgbClr val="BBE0E3">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ru-RU" sz="1200" kern="1200" smtClean="0">
              <a:solidFill>
                <a:srgbClr val="000000">
                  <a:hueOff val="0"/>
                  <a:satOff val="0"/>
                  <a:lumOff val="0"/>
                  <a:alphaOff val="0"/>
                </a:srgbClr>
              </a:solidFill>
              <a:latin typeface="Arial"/>
              <a:ea typeface="+mn-ea"/>
              <a:cs typeface="+mn-cs"/>
            </a:rPr>
            <a:t>возможность делать оперативные выводы относительно достаточности средств для платежей по различным текущим обязательствам;</a:t>
          </a:r>
          <a:endParaRPr lang="ru-RU" sz="1200" kern="1200">
            <a:solidFill>
              <a:srgbClr val="000000">
                <a:hueOff val="0"/>
                <a:satOff val="0"/>
                <a:lumOff val="0"/>
                <a:alphaOff val="0"/>
              </a:srgbClr>
            </a:solidFill>
            <a:latin typeface="Arial"/>
            <a:ea typeface="+mn-ea"/>
            <a:cs typeface="+mn-cs"/>
          </a:endParaRPr>
        </a:p>
      </dsp:txBody>
      <dsp:txXfrm>
        <a:off x="1900212" y="2034734"/>
        <a:ext cx="1951939" cy="891544"/>
      </dsp:txXfrm>
    </dsp:sp>
    <dsp:sp modelId="{53351BA5-C92B-401E-A017-5300C474834E}">
      <dsp:nvSpPr>
        <dsp:cNvPr id="0" name=""/>
        <dsp:cNvSpPr/>
      </dsp:nvSpPr>
      <dsp:spPr>
        <a:xfrm>
          <a:off x="1621546" y="802996"/>
          <a:ext cx="250928" cy="2753020"/>
        </a:xfrm>
        <a:custGeom>
          <a:avLst/>
          <a:gdLst/>
          <a:ahLst/>
          <a:cxnLst/>
          <a:rect l="0" t="0" r="0" b="0"/>
          <a:pathLst>
            <a:path>
              <a:moveTo>
                <a:pt x="0" y="0"/>
              </a:moveTo>
              <a:lnTo>
                <a:pt x="0" y="2753020"/>
              </a:lnTo>
              <a:lnTo>
                <a:pt x="250928" y="2753020"/>
              </a:lnTo>
            </a:path>
          </a:pathLst>
        </a:custGeom>
        <a:noFill/>
        <a:ln w="25400" cap="flat" cmpd="sng" algn="ctr">
          <a:solidFill>
            <a:srgbClr val="BBE0E3">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B8FF9E70-FFDD-49F1-81D1-A55EE5741B86}">
      <dsp:nvSpPr>
        <dsp:cNvPr id="0" name=""/>
        <dsp:cNvSpPr/>
      </dsp:nvSpPr>
      <dsp:spPr>
        <a:xfrm>
          <a:off x="1872475" y="3154683"/>
          <a:ext cx="2007413" cy="802667"/>
        </a:xfrm>
        <a:prstGeom prst="roundRect">
          <a:avLst>
            <a:gd name="adj" fmla="val 10000"/>
          </a:avLst>
        </a:prstGeom>
        <a:solidFill>
          <a:srgbClr val="FFFFFF">
            <a:alpha val="90000"/>
            <a:hueOff val="0"/>
            <a:satOff val="0"/>
            <a:lumOff val="0"/>
            <a:alphaOff val="0"/>
          </a:srgbClr>
        </a:solidFill>
        <a:ln w="25400" cap="flat" cmpd="sng" algn="ctr">
          <a:solidFill>
            <a:srgbClr val="BBE0E3">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ru-RU" sz="1200" kern="1200" smtClean="0">
              <a:solidFill>
                <a:srgbClr val="000000">
                  <a:hueOff val="0"/>
                  <a:satOff val="0"/>
                  <a:lumOff val="0"/>
                  <a:alphaOff val="0"/>
                </a:srgbClr>
              </a:solidFill>
              <a:latin typeface="Arial"/>
              <a:ea typeface="+mn-ea"/>
              <a:cs typeface="+mn-cs"/>
            </a:rPr>
            <a:t>непосредственная привязка к кассовому плану (бюджету денежных поступлений и выплат);</a:t>
          </a:r>
          <a:endParaRPr lang="ru-RU" sz="1200" kern="1200">
            <a:solidFill>
              <a:srgbClr val="000000">
                <a:hueOff val="0"/>
                <a:satOff val="0"/>
                <a:lumOff val="0"/>
                <a:alphaOff val="0"/>
              </a:srgbClr>
            </a:solidFill>
            <a:latin typeface="Arial"/>
            <a:ea typeface="+mn-ea"/>
            <a:cs typeface="+mn-cs"/>
          </a:endParaRPr>
        </a:p>
      </dsp:txBody>
      <dsp:txXfrm>
        <a:off x="1895984" y="3178192"/>
        <a:ext cx="1960395" cy="755649"/>
      </dsp:txXfrm>
    </dsp:sp>
    <dsp:sp modelId="{FF4FF6FB-4357-4F54-A02C-0B8BC10E9C05}">
      <dsp:nvSpPr>
        <dsp:cNvPr id="0" name=""/>
        <dsp:cNvSpPr/>
      </dsp:nvSpPr>
      <dsp:spPr>
        <a:xfrm>
          <a:off x="1621546" y="802996"/>
          <a:ext cx="250928" cy="3756354"/>
        </a:xfrm>
        <a:custGeom>
          <a:avLst/>
          <a:gdLst/>
          <a:ahLst/>
          <a:cxnLst/>
          <a:rect l="0" t="0" r="0" b="0"/>
          <a:pathLst>
            <a:path>
              <a:moveTo>
                <a:pt x="0" y="0"/>
              </a:moveTo>
              <a:lnTo>
                <a:pt x="0" y="3756354"/>
              </a:lnTo>
              <a:lnTo>
                <a:pt x="250928" y="3756354"/>
              </a:lnTo>
            </a:path>
          </a:pathLst>
        </a:custGeom>
        <a:noFill/>
        <a:ln w="25400" cap="flat" cmpd="sng" algn="ctr">
          <a:solidFill>
            <a:srgbClr val="BBE0E3">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38113D5E-8FC3-4029-8B71-111F2F55F82B}">
      <dsp:nvSpPr>
        <dsp:cNvPr id="0" name=""/>
        <dsp:cNvSpPr/>
      </dsp:nvSpPr>
      <dsp:spPr>
        <a:xfrm>
          <a:off x="1872475" y="4158017"/>
          <a:ext cx="2007413" cy="802667"/>
        </a:xfrm>
        <a:prstGeom prst="roundRect">
          <a:avLst>
            <a:gd name="adj" fmla="val 10000"/>
          </a:avLst>
        </a:prstGeom>
        <a:solidFill>
          <a:srgbClr val="FFFFFF">
            <a:alpha val="90000"/>
            <a:hueOff val="0"/>
            <a:satOff val="0"/>
            <a:lumOff val="0"/>
            <a:alphaOff val="0"/>
          </a:srgbClr>
        </a:solidFill>
        <a:ln w="25400" cap="flat" cmpd="sng" algn="ctr">
          <a:solidFill>
            <a:srgbClr val="BBE0E3">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ru-RU" sz="1200" kern="1200" smtClean="0">
              <a:solidFill>
                <a:srgbClr val="000000">
                  <a:hueOff val="0"/>
                  <a:satOff val="0"/>
                  <a:lumOff val="0"/>
                  <a:alphaOff val="0"/>
                </a:srgbClr>
              </a:solidFill>
              <a:latin typeface="Arial"/>
              <a:ea typeface="+mn-ea"/>
              <a:cs typeface="+mn-cs"/>
            </a:rPr>
            <a:t>устанавливает взаимосвязь между реализацией и денежной выручкой за отчетный период и др.</a:t>
          </a:r>
          <a:endParaRPr lang="ru-RU" sz="1200" kern="1200">
            <a:solidFill>
              <a:srgbClr val="000000">
                <a:hueOff val="0"/>
                <a:satOff val="0"/>
                <a:lumOff val="0"/>
                <a:alphaOff val="0"/>
              </a:srgbClr>
            </a:solidFill>
            <a:latin typeface="Arial"/>
            <a:ea typeface="+mn-ea"/>
            <a:cs typeface="+mn-cs"/>
          </a:endParaRPr>
        </a:p>
      </dsp:txBody>
      <dsp:txXfrm>
        <a:off x="1895984" y="4181526"/>
        <a:ext cx="1960395" cy="755649"/>
      </dsp:txXfrm>
    </dsp:sp>
    <dsp:sp modelId="{54F58FDC-2899-40F3-852C-85559D7B0592}">
      <dsp:nvSpPr>
        <dsp:cNvPr id="0" name=""/>
        <dsp:cNvSpPr/>
      </dsp:nvSpPr>
      <dsp:spPr>
        <a:xfrm>
          <a:off x="4281234" y="329"/>
          <a:ext cx="2509282" cy="802667"/>
        </a:xfrm>
        <a:prstGeom prst="roundRect">
          <a:avLst>
            <a:gd name="adj" fmla="val 10000"/>
          </a:avLst>
        </a:prstGeom>
        <a:solidFill>
          <a:srgbClr val="BBE0E3">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ru-RU" sz="2400" b="1" kern="1200" dirty="0" smtClean="0">
              <a:solidFill>
                <a:srgbClr val="000000"/>
              </a:solidFill>
              <a:latin typeface="Arial"/>
              <a:ea typeface="+mn-ea"/>
              <a:cs typeface="+mn-cs"/>
            </a:rPr>
            <a:t>Косвенный</a:t>
          </a:r>
          <a:endParaRPr lang="ru-RU" sz="2400" b="1" kern="1200" dirty="0">
            <a:solidFill>
              <a:srgbClr val="000000"/>
            </a:solidFill>
            <a:latin typeface="Arial"/>
            <a:ea typeface="+mn-ea"/>
            <a:cs typeface="+mn-cs"/>
          </a:endParaRPr>
        </a:p>
      </dsp:txBody>
      <dsp:txXfrm>
        <a:off x="4304743" y="23838"/>
        <a:ext cx="2462264" cy="755649"/>
      </dsp:txXfrm>
    </dsp:sp>
    <dsp:sp modelId="{82EAF570-55F1-4730-9849-2B6F2AE7CE68}">
      <dsp:nvSpPr>
        <dsp:cNvPr id="0" name=""/>
        <dsp:cNvSpPr/>
      </dsp:nvSpPr>
      <dsp:spPr>
        <a:xfrm>
          <a:off x="4532162" y="802996"/>
          <a:ext cx="250928" cy="602000"/>
        </a:xfrm>
        <a:custGeom>
          <a:avLst/>
          <a:gdLst/>
          <a:ahLst/>
          <a:cxnLst/>
          <a:rect l="0" t="0" r="0" b="0"/>
          <a:pathLst>
            <a:path>
              <a:moveTo>
                <a:pt x="0" y="0"/>
              </a:moveTo>
              <a:lnTo>
                <a:pt x="0" y="602000"/>
              </a:lnTo>
              <a:lnTo>
                <a:pt x="250928" y="602000"/>
              </a:lnTo>
            </a:path>
          </a:pathLst>
        </a:custGeom>
        <a:noFill/>
        <a:ln w="25400" cap="flat" cmpd="sng" algn="ctr">
          <a:solidFill>
            <a:srgbClr val="BBE0E3">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37ACF0F6-3C4A-4CF6-A5EB-27CDB78F8089}">
      <dsp:nvSpPr>
        <dsp:cNvPr id="0" name=""/>
        <dsp:cNvSpPr/>
      </dsp:nvSpPr>
      <dsp:spPr>
        <a:xfrm>
          <a:off x="4783091" y="1003663"/>
          <a:ext cx="2007413" cy="802667"/>
        </a:xfrm>
        <a:prstGeom prst="roundRect">
          <a:avLst>
            <a:gd name="adj" fmla="val 10000"/>
          </a:avLst>
        </a:prstGeom>
        <a:solidFill>
          <a:srgbClr val="FFFFFF">
            <a:alpha val="90000"/>
            <a:hueOff val="0"/>
            <a:satOff val="0"/>
            <a:lumOff val="0"/>
            <a:alphaOff val="0"/>
          </a:srgbClr>
        </a:solidFill>
        <a:ln w="25400" cap="flat" cmpd="sng" algn="ctr">
          <a:solidFill>
            <a:srgbClr val="BBE0E3">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ru-RU" sz="1200" kern="1200" dirty="0" smtClean="0">
              <a:solidFill>
                <a:srgbClr val="000000">
                  <a:hueOff val="0"/>
                  <a:satOff val="0"/>
                  <a:lumOff val="0"/>
                  <a:alphaOff val="0"/>
                </a:srgbClr>
              </a:solidFill>
              <a:latin typeface="Arial"/>
              <a:ea typeface="+mn-ea"/>
              <a:cs typeface="+mn-cs"/>
            </a:rPr>
            <a:t>конкретно овеществлена прибыль компании, или куда инвестированы «живые» деньги;</a:t>
          </a:r>
          <a:endParaRPr lang="ru-RU" sz="1200" kern="1200" dirty="0">
            <a:solidFill>
              <a:srgbClr val="000000">
                <a:hueOff val="0"/>
                <a:satOff val="0"/>
                <a:lumOff val="0"/>
                <a:alphaOff val="0"/>
              </a:srgbClr>
            </a:solidFill>
            <a:latin typeface="Arial"/>
            <a:ea typeface="+mn-ea"/>
            <a:cs typeface="+mn-cs"/>
          </a:endParaRPr>
        </a:p>
      </dsp:txBody>
      <dsp:txXfrm>
        <a:off x="4806600" y="1027172"/>
        <a:ext cx="1960395" cy="755649"/>
      </dsp:txXfrm>
    </dsp:sp>
    <dsp:sp modelId="{22F058E6-2CDA-4136-9FC1-5C725AECD05F}">
      <dsp:nvSpPr>
        <dsp:cNvPr id="0" name=""/>
        <dsp:cNvSpPr/>
      </dsp:nvSpPr>
      <dsp:spPr>
        <a:xfrm>
          <a:off x="4532162" y="802996"/>
          <a:ext cx="250928" cy="1605334"/>
        </a:xfrm>
        <a:custGeom>
          <a:avLst/>
          <a:gdLst/>
          <a:ahLst/>
          <a:cxnLst/>
          <a:rect l="0" t="0" r="0" b="0"/>
          <a:pathLst>
            <a:path>
              <a:moveTo>
                <a:pt x="0" y="0"/>
              </a:moveTo>
              <a:lnTo>
                <a:pt x="0" y="1605334"/>
              </a:lnTo>
              <a:lnTo>
                <a:pt x="250928" y="1605334"/>
              </a:lnTo>
            </a:path>
          </a:pathLst>
        </a:custGeom>
        <a:noFill/>
        <a:ln w="25400" cap="flat" cmpd="sng" algn="ctr">
          <a:solidFill>
            <a:srgbClr val="BBE0E3">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B645E212-FD2A-4EAA-86FA-4E4252328EA6}">
      <dsp:nvSpPr>
        <dsp:cNvPr id="0" name=""/>
        <dsp:cNvSpPr/>
      </dsp:nvSpPr>
      <dsp:spPr>
        <a:xfrm>
          <a:off x="4783091" y="2006997"/>
          <a:ext cx="2007413" cy="802667"/>
        </a:xfrm>
        <a:prstGeom prst="roundRect">
          <a:avLst>
            <a:gd name="adj" fmla="val 10000"/>
          </a:avLst>
        </a:prstGeom>
        <a:solidFill>
          <a:srgbClr val="FFFFFF">
            <a:alpha val="90000"/>
            <a:hueOff val="0"/>
            <a:satOff val="0"/>
            <a:lumOff val="0"/>
            <a:alphaOff val="0"/>
          </a:srgbClr>
        </a:solidFill>
        <a:ln w="25400" cap="flat" cmpd="sng" algn="ctr">
          <a:solidFill>
            <a:srgbClr val="BBE0E3">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ru-RU" sz="1200" kern="1200" dirty="0" smtClean="0">
              <a:solidFill>
                <a:srgbClr val="000000">
                  <a:hueOff val="0"/>
                  <a:satOff val="0"/>
                  <a:lumOff val="0"/>
                  <a:alphaOff val="0"/>
                </a:srgbClr>
              </a:solidFill>
              <a:latin typeface="Arial"/>
              <a:ea typeface="+mn-ea"/>
              <a:cs typeface="+mn-cs"/>
            </a:rPr>
            <a:t>простота расчетов;</a:t>
          </a:r>
          <a:endParaRPr lang="ru-RU" sz="1200" kern="1200" dirty="0">
            <a:solidFill>
              <a:srgbClr val="000000">
                <a:hueOff val="0"/>
                <a:satOff val="0"/>
                <a:lumOff val="0"/>
                <a:alphaOff val="0"/>
              </a:srgbClr>
            </a:solidFill>
            <a:latin typeface="Arial"/>
            <a:ea typeface="+mn-ea"/>
            <a:cs typeface="+mn-cs"/>
          </a:endParaRPr>
        </a:p>
      </dsp:txBody>
      <dsp:txXfrm>
        <a:off x="4806600" y="2030506"/>
        <a:ext cx="1960395" cy="755649"/>
      </dsp:txXfrm>
    </dsp:sp>
    <dsp:sp modelId="{90048144-CBD3-471E-A279-9C6847FF6EEA}">
      <dsp:nvSpPr>
        <dsp:cNvPr id="0" name=""/>
        <dsp:cNvSpPr/>
      </dsp:nvSpPr>
      <dsp:spPr>
        <a:xfrm>
          <a:off x="4532162" y="802996"/>
          <a:ext cx="250928" cy="2760192"/>
        </a:xfrm>
        <a:custGeom>
          <a:avLst/>
          <a:gdLst/>
          <a:ahLst/>
          <a:cxnLst/>
          <a:rect l="0" t="0" r="0" b="0"/>
          <a:pathLst>
            <a:path>
              <a:moveTo>
                <a:pt x="0" y="0"/>
              </a:moveTo>
              <a:lnTo>
                <a:pt x="0" y="2760192"/>
              </a:lnTo>
              <a:lnTo>
                <a:pt x="250928" y="2760192"/>
              </a:lnTo>
            </a:path>
          </a:pathLst>
        </a:custGeom>
        <a:noFill/>
        <a:ln w="25400" cap="flat" cmpd="sng" algn="ctr">
          <a:solidFill>
            <a:srgbClr val="BBE0E3">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9168AAB8-38BD-4F30-B672-445DDEEA2251}">
      <dsp:nvSpPr>
        <dsp:cNvPr id="0" name=""/>
        <dsp:cNvSpPr/>
      </dsp:nvSpPr>
      <dsp:spPr>
        <a:xfrm>
          <a:off x="4783091" y="3010331"/>
          <a:ext cx="2036283" cy="1105714"/>
        </a:xfrm>
        <a:prstGeom prst="roundRect">
          <a:avLst>
            <a:gd name="adj" fmla="val 10000"/>
          </a:avLst>
        </a:prstGeom>
        <a:solidFill>
          <a:srgbClr val="FFFFFF">
            <a:alpha val="90000"/>
            <a:hueOff val="0"/>
            <a:satOff val="0"/>
            <a:lumOff val="0"/>
            <a:alphaOff val="0"/>
          </a:srgbClr>
        </a:solidFill>
        <a:ln w="25400" cap="flat" cmpd="sng" algn="ctr">
          <a:solidFill>
            <a:srgbClr val="BBE0E3">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ru-RU" sz="1200" kern="1200" dirty="0" smtClean="0">
              <a:solidFill>
                <a:srgbClr val="000000">
                  <a:hueOff val="0"/>
                  <a:satOff val="0"/>
                  <a:lumOff val="0"/>
                  <a:alphaOff val="0"/>
                </a:srgbClr>
              </a:solidFill>
              <a:latin typeface="Arial"/>
              <a:ea typeface="+mn-ea"/>
              <a:cs typeface="+mn-cs"/>
            </a:rPr>
            <a:t>он позволяет установить соответствие между финансовым результатом и изменениями в оборотном капитале, задействованном в основной деятельности</a:t>
          </a:r>
          <a:endParaRPr lang="ru-RU" sz="1200" kern="1200" dirty="0">
            <a:solidFill>
              <a:srgbClr val="000000">
                <a:hueOff val="0"/>
                <a:satOff val="0"/>
                <a:lumOff val="0"/>
                <a:alphaOff val="0"/>
              </a:srgbClr>
            </a:solidFill>
            <a:latin typeface="Arial"/>
            <a:ea typeface="+mn-ea"/>
            <a:cs typeface="+mn-cs"/>
          </a:endParaRPr>
        </a:p>
      </dsp:txBody>
      <dsp:txXfrm>
        <a:off x="4815476" y="3042716"/>
        <a:ext cx="1971513" cy="1040944"/>
      </dsp:txXfrm>
    </dsp:sp>
    <dsp:sp modelId="{4C4A854C-3160-4D82-BA59-47CE9A377CCA}">
      <dsp:nvSpPr>
        <dsp:cNvPr id="0" name=""/>
        <dsp:cNvSpPr/>
      </dsp:nvSpPr>
      <dsp:spPr>
        <a:xfrm>
          <a:off x="4532162" y="802996"/>
          <a:ext cx="250928" cy="3915049"/>
        </a:xfrm>
        <a:custGeom>
          <a:avLst/>
          <a:gdLst/>
          <a:ahLst/>
          <a:cxnLst/>
          <a:rect l="0" t="0" r="0" b="0"/>
          <a:pathLst>
            <a:path>
              <a:moveTo>
                <a:pt x="0" y="0"/>
              </a:moveTo>
              <a:lnTo>
                <a:pt x="0" y="3915049"/>
              </a:lnTo>
              <a:lnTo>
                <a:pt x="250928" y="3915049"/>
              </a:lnTo>
            </a:path>
          </a:pathLst>
        </a:custGeom>
        <a:noFill/>
        <a:ln w="25400" cap="flat" cmpd="sng" algn="ctr">
          <a:solidFill>
            <a:srgbClr val="BBE0E3">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AB8AF58B-5CDB-47C2-9886-69953A97BA78}">
      <dsp:nvSpPr>
        <dsp:cNvPr id="0" name=""/>
        <dsp:cNvSpPr/>
      </dsp:nvSpPr>
      <dsp:spPr>
        <a:xfrm>
          <a:off x="4783091" y="4316713"/>
          <a:ext cx="2075890" cy="802667"/>
        </a:xfrm>
        <a:prstGeom prst="roundRect">
          <a:avLst>
            <a:gd name="adj" fmla="val 10000"/>
          </a:avLst>
        </a:prstGeom>
        <a:solidFill>
          <a:srgbClr val="FFFFFF">
            <a:alpha val="90000"/>
            <a:hueOff val="0"/>
            <a:satOff val="0"/>
            <a:lumOff val="0"/>
            <a:alphaOff val="0"/>
          </a:srgbClr>
        </a:solidFill>
        <a:ln w="25400" cap="flat" cmpd="sng" algn="ctr">
          <a:solidFill>
            <a:srgbClr val="BBE0E3">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ru-RU" sz="1200" kern="1200" smtClean="0">
              <a:solidFill>
                <a:srgbClr val="000000">
                  <a:hueOff val="0"/>
                  <a:satOff val="0"/>
                  <a:lumOff val="0"/>
                  <a:alphaOff val="0"/>
                </a:srgbClr>
              </a:solidFill>
              <a:latin typeface="Arial"/>
              <a:ea typeface="+mn-ea"/>
              <a:cs typeface="+mn-cs"/>
            </a:rPr>
            <a:t>позволяет выявить наиболее проблемные «места скопления» замороженных денежных средств </a:t>
          </a:r>
          <a:endParaRPr lang="ru-RU" sz="1200" kern="1200" dirty="0">
            <a:solidFill>
              <a:srgbClr val="000000">
                <a:hueOff val="0"/>
                <a:satOff val="0"/>
                <a:lumOff val="0"/>
                <a:alphaOff val="0"/>
              </a:srgbClr>
            </a:solidFill>
            <a:latin typeface="Arial"/>
            <a:ea typeface="+mn-ea"/>
            <a:cs typeface="+mn-cs"/>
          </a:endParaRPr>
        </a:p>
      </dsp:txBody>
      <dsp:txXfrm>
        <a:off x="4806600" y="4340222"/>
        <a:ext cx="2028872" cy="75564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10/3/2017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10/3/2017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Отчет о движении денежных средств</a:t>
            </a:r>
            <a:endParaRPr lang="ru-RU" dirty="0"/>
          </a:p>
        </p:txBody>
      </p:sp>
      <p:sp>
        <p:nvSpPr>
          <p:cNvPr id="3" name="Подзаголовок 2"/>
          <p:cNvSpPr>
            <a:spLocks noGrp="1"/>
          </p:cNvSpPr>
          <p:nvPr>
            <p:ph type="subTitle" idx="1"/>
          </p:nvPr>
        </p:nvSpPr>
        <p:spPr/>
        <p:txBody>
          <a:bodyPr>
            <a:normAutofit lnSpcReduction="10000"/>
          </a:bodyPr>
          <a:lstStyle/>
          <a:p>
            <a:pPr lvl="0">
              <a:buClr>
                <a:srgbClr val="90C226"/>
              </a:buClr>
            </a:pPr>
            <a:r>
              <a:rPr lang="ru-RU" dirty="0">
                <a:solidFill>
                  <a:prstClr val="black">
                    <a:lumMod val="50000"/>
                    <a:lumOff val="50000"/>
                  </a:prstClr>
                </a:solidFill>
              </a:rPr>
              <a:t>Дисциплина: Бухгалтерская финансовая отчетность и ее анализ</a:t>
            </a:r>
          </a:p>
          <a:p>
            <a:pPr lvl="0">
              <a:buClr>
                <a:srgbClr val="90C226"/>
              </a:buClr>
            </a:pPr>
            <a:r>
              <a:rPr lang="ru-RU" dirty="0">
                <a:solidFill>
                  <a:prstClr val="black">
                    <a:lumMod val="50000"/>
                    <a:lumOff val="50000"/>
                  </a:prstClr>
                </a:solidFill>
              </a:rPr>
              <a:t>Тема </a:t>
            </a:r>
            <a:r>
              <a:rPr lang="ru-RU" dirty="0" smtClean="0">
                <a:solidFill>
                  <a:prstClr val="black">
                    <a:lumMod val="50000"/>
                    <a:lumOff val="50000"/>
                  </a:prstClr>
                </a:solidFill>
              </a:rPr>
              <a:t>7</a:t>
            </a:r>
            <a:endParaRPr lang="ru-RU" dirty="0">
              <a:solidFill>
                <a:prstClr val="black">
                  <a:lumMod val="50000"/>
                  <a:lumOff val="50000"/>
                </a:prstClr>
              </a:solidFill>
            </a:endParaRPr>
          </a:p>
          <a:p>
            <a:pPr lvl="0">
              <a:buClr>
                <a:srgbClr val="90C226"/>
              </a:buClr>
            </a:pPr>
            <a:r>
              <a:rPr lang="ru-RU" dirty="0">
                <a:solidFill>
                  <a:prstClr val="black">
                    <a:lumMod val="50000"/>
                    <a:lumOff val="50000"/>
                  </a:prstClr>
                </a:solidFill>
              </a:rPr>
              <a:t>Автор: к.э.н., доцент, </a:t>
            </a:r>
            <a:r>
              <a:rPr lang="ru-RU" dirty="0" err="1">
                <a:solidFill>
                  <a:prstClr val="black">
                    <a:lumMod val="50000"/>
                    <a:lumOff val="50000"/>
                  </a:prstClr>
                </a:solidFill>
              </a:rPr>
              <a:t>Бубновская</a:t>
            </a:r>
            <a:r>
              <a:rPr lang="ru-RU" dirty="0">
                <a:solidFill>
                  <a:prstClr val="black">
                    <a:lumMod val="50000"/>
                    <a:lumOff val="50000"/>
                  </a:prstClr>
                </a:solidFill>
              </a:rPr>
              <a:t> Т.В.</a:t>
            </a:r>
          </a:p>
          <a:p>
            <a:endParaRPr lang="ru-RU" dirty="0"/>
          </a:p>
        </p:txBody>
      </p:sp>
    </p:spTree>
    <p:extLst>
      <p:ext uri="{BB962C8B-B14F-4D97-AF65-F5344CB8AC3E}">
        <p14:creationId xmlns:p14="http://schemas.microsoft.com/office/powerpoint/2010/main" val="1928852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98269" y="822960"/>
            <a:ext cx="8445731" cy="526297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4800" b="0" i="1" u="sng" strike="noStrike" kern="0" cap="none" spc="0" normalizeH="0" baseline="0" noProof="0" dirty="0" smtClean="0">
                <a:ln>
                  <a:noFill/>
                </a:ln>
                <a:solidFill>
                  <a:srgbClr val="000000"/>
                </a:solidFill>
                <a:effectLst/>
                <a:uLnTx/>
                <a:uFillTx/>
                <a:latin typeface="Arial"/>
                <a:ea typeface="+mj-ea"/>
                <a:cs typeface="+mj-cs"/>
              </a:rPr>
              <a:t>Отчет о движении денежных средств </a:t>
            </a:r>
            <a:r>
              <a:rPr kumimoji="0" lang="ru-RU" sz="4800" b="0" i="1" u="none" strike="noStrike" kern="0" cap="none" spc="0" normalizeH="0" baseline="0" noProof="0" dirty="0" smtClean="0">
                <a:ln>
                  <a:noFill/>
                </a:ln>
                <a:solidFill>
                  <a:srgbClr val="000000"/>
                </a:solidFill>
                <a:effectLst/>
                <a:uLnTx/>
                <a:uFillTx/>
                <a:latin typeface="Arial"/>
                <a:ea typeface="+mj-ea"/>
                <a:cs typeface="+mj-cs"/>
              </a:rPr>
              <a:t>является формой отчетности, в которой отражается информация о наличии денежных средств. организации</a:t>
            </a:r>
            <a:endParaRPr kumimoji="0" lang="ru-RU" sz="48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961390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defTabSz="914400" fontAlgn="base">
              <a:spcBef>
                <a:spcPts val="0"/>
              </a:spcBef>
              <a:spcAft>
                <a:spcPct val="0"/>
              </a:spcAft>
            </a:pPr>
            <a:r>
              <a:rPr lang="ru-RU" altLang="ru-RU" sz="3600" kern="0" dirty="0" smtClean="0">
                <a:solidFill>
                  <a:srgbClr val="000000"/>
                </a:solidFill>
                <a:latin typeface="+mn-lt"/>
                <a:ea typeface="+mn-ea"/>
                <a:cs typeface="+mn-cs"/>
              </a:rPr>
              <a:t>МСБУ </a:t>
            </a:r>
            <a:r>
              <a:rPr lang="ru-RU" altLang="ru-RU" sz="3600" kern="0" dirty="0">
                <a:solidFill>
                  <a:srgbClr val="000000"/>
                </a:solidFill>
                <a:latin typeface="+mn-lt"/>
                <a:ea typeface="+mn-ea"/>
                <a:cs typeface="+mn-cs"/>
              </a:rPr>
              <a:t>(IAS) 7 «Отчет о движении денежных средств» </a:t>
            </a:r>
            <a:br>
              <a:rPr lang="ru-RU" altLang="ru-RU" sz="3600" kern="0" dirty="0">
                <a:solidFill>
                  <a:srgbClr val="000000"/>
                </a:solidFill>
                <a:latin typeface="+mn-lt"/>
                <a:ea typeface="+mn-ea"/>
                <a:cs typeface="+mn-cs"/>
              </a:rPr>
            </a:br>
            <a:r>
              <a:rPr lang="ru-RU" altLang="ru-RU" sz="3600" kern="0" dirty="0">
                <a:solidFill>
                  <a:srgbClr val="000000"/>
                </a:solidFill>
                <a:latin typeface="+mn-lt"/>
                <a:ea typeface="+mn-ea"/>
                <a:cs typeface="+mn-cs"/>
              </a:rPr>
              <a:t>ПБУ 23/2011 «Отчет о движении денежных средств»</a:t>
            </a:r>
            <a:br>
              <a:rPr lang="ru-RU" altLang="ru-RU" sz="3600" kern="0" dirty="0">
                <a:solidFill>
                  <a:srgbClr val="000000"/>
                </a:solidFill>
                <a:latin typeface="+mn-lt"/>
                <a:ea typeface="+mn-ea"/>
                <a:cs typeface="+mn-cs"/>
              </a:rPr>
            </a:br>
            <a:r>
              <a:rPr lang="ru-RU" altLang="ru-RU" sz="3600" kern="0" dirty="0">
                <a:solidFill>
                  <a:srgbClr val="000000"/>
                </a:solidFill>
                <a:latin typeface="+mn-lt"/>
                <a:ea typeface="+mn-ea"/>
                <a:cs typeface="+mn-cs"/>
              </a:rPr>
              <a:t>ПБУ 4/99 «Бухгалтерская отчетность организации» </a:t>
            </a:r>
            <a:r>
              <a:rPr lang="ru-RU" altLang="ru-RU" sz="3200" kern="0" dirty="0">
                <a:solidFill>
                  <a:srgbClr val="000000"/>
                </a:solidFill>
                <a:latin typeface="Arial"/>
                <a:ea typeface="+mn-ea"/>
                <a:cs typeface="+mn-cs"/>
              </a:rPr>
              <a:t/>
            </a:r>
            <a:br>
              <a:rPr lang="ru-RU" altLang="ru-RU" sz="3200" kern="0" dirty="0">
                <a:solidFill>
                  <a:srgbClr val="000000"/>
                </a:solidFill>
                <a:latin typeface="Arial"/>
                <a:ea typeface="+mn-ea"/>
                <a:cs typeface="+mn-cs"/>
              </a:rPr>
            </a:br>
            <a:endParaRPr lang="ru-RU" dirty="0"/>
          </a:p>
        </p:txBody>
      </p:sp>
      <p:sp>
        <p:nvSpPr>
          <p:cNvPr id="3" name="Текст 2"/>
          <p:cNvSpPr>
            <a:spLocks noGrp="1"/>
          </p:cNvSpPr>
          <p:nvPr>
            <p:ph type="body" idx="1"/>
          </p:nvPr>
        </p:nvSpPr>
        <p:spPr/>
        <p:txBody>
          <a:bodyPr/>
          <a:lstStyle/>
          <a:p>
            <a:r>
              <a:rPr lang="ru-RU" dirty="0" smtClean="0"/>
              <a:t>Нормативное регулирование</a:t>
            </a:r>
            <a:endParaRPr lang="ru-RU" dirty="0"/>
          </a:p>
        </p:txBody>
      </p:sp>
    </p:spTree>
    <p:extLst>
      <p:ext uri="{BB962C8B-B14F-4D97-AF65-F5344CB8AC3E}">
        <p14:creationId xmlns:p14="http://schemas.microsoft.com/office/powerpoint/2010/main" val="555589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3825" y="421241"/>
            <a:ext cx="9110750" cy="440120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4000" b="0" i="0" u="none" strike="noStrike" kern="0" cap="none" spc="0" normalizeH="0" baseline="0" noProof="0" dirty="0" smtClean="0">
                <a:ln>
                  <a:noFill/>
                </a:ln>
                <a:solidFill>
                  <a:srgbClr val="000000"/>
                </a:solidFill>
                <a:effectLst/>
                <a:uLnTx/>
                <a:uFillTx/>
                <a:latin typeface="Arial"/>
                <a:ea typeface="+mj-ea"/>
                <a:cs typeface="+mj-cs"/>
              </a:rPr>
              <a:t>В Отчете о движении денежных средств отражают денежные потоки организации – платежи фирмы и поступление в фирму денежных средств и денежных эквивалентов, а также их остатки на начало и конец отчетного года</a:t>
            </a:r>
            <a:endParaRPr kumimoji="0" lang="ru-RU" sz="40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3407817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ru-RU" sz="3200" u="sng" kern="0" dirty="0">
                <a:solidFill>
                  <a:srgbClr val="000000"/>
                </a:solidFill>
                <a:latin typeface="Arial"/>
              </a:rPr>
              <a:t>Под </a:t>
            </a:r>
            <a:r>
              <a:rPr lang="ru-RU" altLang="ru-RU" sz="3200" i="1" u="sng" kern="0" dirty="0">
                <a:solidFill>
                  <a:srgbClr val="000000"/>
                </a:solidFill>
                <a:latin typeface="Arial"/>
              </a:rPr>
              <a:t>денежными эквивалентами</a:t>
            </a:r>
            <a:r>
              <a:rPr lang="ru-RU" altLang="ru-RU" sz="3200" u="sng" kern="0" dirty="0">
                <a:solidFill>
                  <a:srgbClr val="000000"/>
                </a:solidFill>
                <a:latin typeface="Arial"/>
              </a:rPr>
              <a:t> </a:t>
            </a:r>
            <a:r>
              <a:rPr lang="ru-RU" altLang="ru-RU" sz="3200" kern="0" dirty="0">
                <a:solidFill>
                  <a:srgbClr val="000000"/>
                </a:solidFill>
                <a:latin typeface="Arial"/>
              </a:rPr>
              <a:t>понимаются краткосрочные высоколиквидные финансовые вложения, которые могут быть легко обращены в заранее известную сумму денежных средств и которые подвержены незначительному риску изменения стоимости.</a:t>
            </a:r>
            <a:endParaRPr lang="ru-RU" dirty="0"/>
          </a:p>
        </p:txBody>
      </p:sp>
      <p:sp>
        <p:nvSpPr>
          <p:cNvPr id="3" name="Текст 2"/>
          <p:cNvSpPr>
            <a:spLocks noGrp="1"/>
          </p:cNvSpPr>
          <p:nvPr>
            <p:ph type="body" idx="1"/>
          </p:nvPr>
        </p:nvSpPr>
        <p:spPr/>
        <p:txBody>
          <a:bodyPr/>
          <a:lstStyle/>
          <a:p>
            <a:r>
              <a:rPr lang="ru-RU" dirty="0" smtClean="0"/>
              <a:t>Понятие денежных эквивалентов</a:t>
            </a:r>
            <a:endParaRPr lang="ru-RU" dirty="0"/>
          </a:p>
        </p:txBody>
      </p:sp>
    </p:spTree>
    <p:extLst>
      <p:ext uri="{BB962C8B-B14F-4D97-AF65-F5344CB8AC3E}">
        <p14:creationId xmlns:p14="http://schemas.microsoft.com/office/powerpoint/2010/main" val="104562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defTabSz="914400" fontAlgn="base">
              <a:spcBef>
                <a:spcPts val="0"/>
              </a:spcBef>
              <a:spcAft>
                <a:spcPct val="0"/>
              </a:spcAft>
            </a:pPr>
            <a:r>
              <a:rPr lang="ru-RU" altLang="ru-RU" kern="0" dirty="0" smtClean="0">
                <a:solidFill>
                  <a:srgbClr val="000000"/>
                </a:solidFill>
                <a:latin typeface="Arial"/>
                <a:ea typeface="+mn-ea"/>
                <a:cs typeface="+mn-cs"/>
              </a:rPr>
              <a:t>- высоколиквидные </a:t>
            </a:r>
            <a:r>
              <a:rPr lang="ru-RU" altLang="ru-RU" kern="0" dirty="0">
                <a:solidFill>
                  <a:srgbClr val="000000"/>
                </a:solidFill>
                <a:latin typeface="Arial"/>
                <a:ea typeface="+mn-ea"/>
                <a:cs typeface="+mn-cs"/>
              </a:rPr>
              <a:t>векселя </a:t>
            </a:r>
            <a:br>
              <a:rPr lang="ru-RU" altLang="ru-RU" kern="0" dirty="0">
                <a:solidFill>
                  <a:srgbClr val="000000"/>
                </a:solidFill>
                <a:latin typeface="Arial"/>
                <a:ea typeface="+mn-ea"/>
                <a:cs typeface="+mn-cs"/>
              </a:rPr>
            </a:br>
            <a:r>
              <a:rPr lang="ru-RU" altLang="ru-RU" kern="0" dirty="0" smtClean="0">
                <a:solidFill>
                  <a:srgbClr val="000000"/>
                </a:solidFill>
                <a:latin typeface="Arial"/>
                <a:ea typeface="+mn-ea"/>
                <a:cs typeface="+mn-cs"/>
              </a:rPr>
              <a:t>- облигации</a:t>
            </a:r>
            <a:r>
              <a:rPr lang="ru-RU" altLang="ru-RU" kern="0" dirty="0">
                <a:solidFill>
                  <a:srgbClr val="000000"/>
                </a:solidFill>
                <a:latin typeface="Arial"/>
                <a:ea typeface="+mn-ea"/>
                <a:cs typeface="+mn-cs"/>
              </a:rPr>
              <a:t/>
            </a:r>
            <a:br>
              <a:rPr lang="ru-RU" altLang="ru-RU" kern="0" dirty="0">
                <a:solidFill>
                  <a:srgbClr val="000000"/>
                </a:solidFill>
                <a:latin typeface="Arial"/>
                <a:ea typeface="+mn-ea"/>
                <a:cs typeface="+mn-cs"/>
              </a:rPr>
            </a:br>
            <a:r>
              <a:rPr lang="ru-RU" altLang="ru-RU" kern="0" dirty="0" smtClean="0">
                <a:solidFill>
                  <a:srgbClr val="000000"/>
                </a:solidFill>
                <a:latin typeface="Arial"/>
                <a:ea typeface="+mn-ea"/>
                <a:cs typeface="+mn-cs"/>
              </a:rPr>
              <a:t>- вклады </a:t>
            </a:r>
            <a:r>
              <a:rPr lang="ru-RU" altLang="ru-RU" kern="0" dirty="0">
                <a:solidFill>
                  <a:srgbClr val="000000"/>
                </a:solidFill>
                <a:latin typeface="Arial"/>
                <a:ea typeface="+mn-ea"/>
                <a:cs typeface="+mn-cs"/>
              </a:rPr>
              <a:t>«до востребования» </a:t>
            </a:r>
            <a:br>
              <a:rPr lang="ru-RU" altLang="ru-RU" kern="0" dirty="0">
                <a:solidFill>
                  <a:srgbClr val="000000"/>
                </a:solidFill>
                <a:latin typeface="Arial"/>
                <a:ea typeface="+mn-ea"/>
                <a:cs typeface="+mn-cs"/>
              </a:rPr>
            </a:br>
            <a:r>
              <a:rPr lang="ru-RU" altLang="ru-RU" kern="0" dirty="0" smtClean="0">
                <a:solidFill>
                  <a:srgbClr val="000000"/>
                </a:solidFill>
                <a:latin typeface="Arial"/>
                <a:ea typeface="+mn-ea"/>
                <a:cs typeface="+mn-cs"/>
              </a:rPr>
              <a:t>- краткосрочные </a:t>
            </a:r>
            <a:r>
              <a:rPr lang="ru-RU" altLang="ru-RU" kern="0" dirty="0">
                <a:solidFill>
                  <a:srgbClr val="000000"/>
                </a:solidFill>
                <a:latin typeface="Arial"/>
                <a:ea typeface="+mn-ea"/>
                <a:cs typeface="+mn-cs"/>
              </a:rPr>
              <a:t>банковские депозиты</a:t>
            </a:r>
            <a:r>
              <a:rPr lang="ru-RU" altLang="ru-RU" sz="3200" kern="0" dirty="0">
                <a:solidFill>
                  <a:srgbClr val="000000"/>
                </a:solidFill>
                <a:latin typeface="Arial"/>
                <a:ea typeface="+mn-ea"/>
                <a:cs typeface="+mn-cs"/>
              </a:rPr>
              <a:t/>
            </a:r>
            <a:br>
              <a:rPr lang="ru-RU" altLang="ru-RU" sz="3200" kern="0" dirty="0">
                <a:solidFill>
                  <a:srgbClr val="000000"/>
                </a:solidFill>
                <a:latin typeface="Arial"/>
                <a:ea typeface="+mn-ea"/>
                <a:cs typeface="+mn-cs"/>
              </a:rPr>
            </a:br>
            <a:endParaRPr lang="ru-RU" dirty="0"/>
          </a:p>
        </p:txBody>
      </p:sp>
      <p:sp>
        <p:nvSpPr>
          <p:cNvPr id="3" name="Текст 2"/>
          <p:cNvSpPr>
            <a:spLocks noGrp="1"/>
          </p:cNvSpPr>
          <p:nvPr>
            <p:ph type="body" idx="1"/>
          </p:nvPr>
        </p:nvSpPr>
        <p:spPr/>
        <p:txBody>
          <a:bodyPr/>
          <a:lstStyle/>
          <a:p>
            <a:r>
              <a:rPr lang="ru-RU" dirty="0" smtClean="0"/>
              <a:t>Виды денежных эквивалентов</a:t>
            </a:r>
            <a:endParaRPr lang="ru-RU" dirty="0"/>
          </a:p>
        </p:txBody>
      </p:sp>
    </p:spTree>
    <p:extLst>
      <p:ext uri="{BB962C8B-B14F-4D97-AF65-F5344CB8AC3E}">
        <p14:creationId xmlns:p14="http://schemas.microsoft.com/office/powerpoint/2010/main" val="1604066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8516" y="266007"/>
            <a:ext cx="8675487" cy="4289368"/>
          </a:xfrm>
        </p:spPr>
        <p:txBody>
          <a:bodyPr>
            <a:noAutofit/>
          </a:bodyPr>
          <a:lstStyle/>
          <a:p>
            <a:pPr lvl="0" defTabSz="914400" fontAlgn="base">
              <a:spcBef>
                <a:spcPts val="0"/>
              </a:spcBef>
              <a:spcAft>
                <a:spcPct val="0"/>
              </a:spcAft>
              <a:defRPr/>
            </a:pPr>
            <a:r>
              <a:rPr lang="ru-RU" sz="2400" kern="0" dirty="0" smtClean="0">
                <a:solidFill>
                  <a:srgbClr val="000000"/>
                </a:solidFill>
                <a:latin typeface="Arial"/>
                <a:ea typeface="+mn-ea"/>
                <a:cs typeface="+mn-cs"/>
              </a:rPr>
              <a:t>- платежи</a:t>
            </a:r>
            <a:r>
              <a:rPr lang="ru-RU" sz="2400" kern="0" dirty="0">
                <a:solidFill>
                  <a:srgbClr val="000000"/>
                </a:solidFill>
                <a:latin typeface="Arial"/>
                <a:ea typeface="+mn-ea"/>
                <a:cs typeface="+mn-cs"/>
              </a:rPr>
              <a:t>, связанные с инвестированием их в денежные эквиваленты;</a:t>
            </a:r>
            <a:br>
              <a:rPr lang="ru-RU" sz="2400" kern="0" dirty="0">
                <a:solidFill>
                  <a:srgbClr val="000000"/>
                </a:solidFill>
                <a:latin typeface="Arial"/>
                <a:ea typeface="+mn-ea"/>
                <a:cs typeface="+mn-cs"/>
              </a:rPr>
            </a:br>
            <a:r>
              <a:rPr lang="ru-RU" sz="2400" kern="0" dirty="0" smtClean="0">
                <a:solidFill>
                  <a:srgbClr val="000000"/>
                </a:solidFill>
                <a:latin typeface="Arial"/>
                <a:ea typeface="+mn-ea"/>
                <a:cs typeface="+mn-cs"/>
              </a:rPr>
              <a:t>- поступления </a:t>
            </a:r>
            <a:r>
              <a:rPr lang="ru-RU" sz="2400" kern="0" dirty="0">
                <a:solidFill>
                  <a:srgbClr val="000000"/>
                </a:solidFill>
                <a:latin typeface="Arial"/>
                <a:ea typeface="+mn-ea"/>
                <a:cs typeface="+mn-cs"/>
              </a:rPr>
              <a:t>от погашения денежных эквивалентов за исключением начисленных процентов;</a:t>
            </a:r>
            <a:br>
              <a:rPr lang="ru-RU" sz="2400" kern="0" dirty="0">
                <a:solidFill>
                  <a:srgbClr val="000000"/>
                </a:solidFill>
                <a:latin typeface="Arial"/>
                <a:ea typeface="+mn-ea"/>
                <a:cs typeface="+mn-cs"/>
              </a:rPr>
            </a:br>
            <a:r>
              <a:rPr lang="ru-RU" sz="2400" kern="0" dirty="0" smtClean="0">
                <a:solidFill>
                  <a:srgbClr val="000000"/>
                </a:solidFill>
                <a:latin typeface="Arial"/>
                <a:ea typeface="+mn-ea"/>
                <a:cs typeface="+mn-cs"/>
              </a:rPr>
              <a:t>- валютно-обменные </a:t>
            </a:r>
            <a:r>
              <a:rPr lang="ru-RU" sz="2400" kern="0" dirty="0">
                <a:solidFill>
                  <a:srgbClr val="000000"/>
                </a:solidFill>
                <a:latin typeface="Arial"/>
                <a:ea typeface="+mn-ea"/>
                <a:cs typeface="+mn-cs"/>
              </a:rPr>
              <a:t>операции за исключением разницы между курсом ЦБ и обменным курсом банка;</a:t>
            </a:r>
            <a:br>
              <a:rPr lang="ru-RU" sz="2400" kern="0" dirty="0">
                <a:solidFill>
                  <a:srgbClr val="000000"/>
                </a:solidFill>
                <a:latin typeface="Arial"/>
                <a:ea typeface="+mn-ea"/>
                <a:cs typeface="+mn-cs"/>
              </a:rPr>
            </a:br>
            <a:r>
              <a:rPr lang="ru-RU" sz="2400" kern="0" dirty="0" smtClean="0">
                <a:solidFill>
                  <a:srgbClr val="000000"/>
                </a:solidFill>
                <a:latin typeface="Arial"/>
                <a:ea typeface="+mn-ea"/>
                <a:cs typeface="+mn-cs"/>
              </a:rPr>
              <a:t>- обмен </a:t>
            </a:r>
            <a:r>
              <a:rPr lang="ru-RU" sz="2400" kern="0" dirty="0">
                <a:solidFill>
                  <a:srgbClr val="000000"/>
                </a:solidFill>
                <a:latin typeface="Arial"/>
                <a:ea typeface="+mn-ea"/>
                <a:cs typeface="+mn-cs"/>
              </a:rPr>
              <a:t>одних денежных эквивалентов на другие денежные эквиваленты ;</a:t>
            </a:r>
            <a:br>
              <a:rPr lang="ru-RU" sz="2400" kern="0" dirty="0">
                <a:solidFill>
                  <a:srgbClr val="000000"/>
                </a:solidFill>
                <a:latin typeface="Arial"/>
                <a:ea typeface="+mn-ea"/>
                <a:cs typeface="+mn-cs"/>
              </a:rPr>
            </a:br>
            <a:r>
              <a:rPr lang="ru-RU" sz="2400" kern="0" dirty="0" smtClean="0">
                <a:solidFill>
                  <a:srgbClr val="000000"/>
                </a:solidFill>
                <a:latin typeface="Arial"/>
                <a:ea typeface="+mn-ea"/>
                <a:cs typeface="+mn-cs"/>
              </a:rPr>
              <a:t>- иные </a:t>
            </a:r>
            <a:r>
              <a:rPr lang="ru-RU" sz="2400" kern="0" dirty="0">
                <a:solidFill>
                  <a:srgbClr val="000000"/>
                </a:solidFill>
                <a:latin typeface="Arial"/>
                <a:ea typeface="+mn-ea"/>
                <a:cs typeface="+mn-cs"/>
              </a:rPr>
              <a:t>аналогичные платежи и поступления, изменяющие состав денежных средств или денежных эквивалентов, но не изменяющие их общую сумму</a:t>
            </a:r>
            <a:endParaRPr lang="ru-RU" sz="2400" dirty="0"/>
          </a:p>
        </p:txBody>
      </p:sp>
      <p:sp>
        <p:nvSpPr>
          <p:cNvPr id="3" name="Текст 2"/>
          <p:cNvSpPr>
            <a:spLocks noGrp="1"/>
          </p:cNvSpPr>
          <p:nvPr>
            <p:ph type="body" idx="1"/>
          </p:nvPr>
        </p:nvSpPr>
        <p:spPr/>
        <p:txBody>
          <a:bodyPr/>
          <a:lstStyle/>
          <a:p>
            <a:r>
              <a:rPr lang="ru-RU" dirty="0" smtClean="0"/>
              <a:t>Денежными потоками </a:t>
            </a:r>
            <a:r>
              <a:rPr lang="ru-RU" b="1" dirty="0" smtClean="0"/>
              <a:t>не являются</a:t>
            </a:r>
            <a:r>
              <a:rPr lang="ru-RU" dirty="0" smtClean="0"/>
              <a:t>:</a:t>
            </a:r>
            <a:endParaRPr lang="ru-RU" dirty="0"/>
          </a:p>
        </p:txBody>
      </p:sp>
    </p:spTree>
    <p:extLst>
      <p:ext uri="{BB962C8B-B14F-4D97-AF65-F5344CB8AC3E}">
        <p14:creationId xmlns:p14="http://schemas.microsoft.com/office/powerpoint/2010/main" val="3281111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t>От текущей деятельности</a:t>
            </a:r>
            <a:br>
              <a:rPr lang="ru-RU" sz="4000" dirty="0" smtClean="0"/>
            </a:br>
            <a:r>
              <a:rPr lang="ru-RU" sz="4000" dirty="0" smtClean="0"/>
              <a:t>От инвестиционной деятельности</a:t>
            </a:r>
            <a:br>
              <a:rPr lang="ru-RU" sz="4000" dirty="0" smtClean="0"/>
            </a:br>
            <a:r>
              <a:rPr lang="ru-RU" sz="4000" dirty="0" smtClean="0"/>
              <a:t>От финансовой деятельности</a:t>
            </a:r>
            <a:endParaRPr lang="ru-RU" sz="4000" dirty="0"/>
          </a:p>
        </p:txBody>
      </p:sp>
      <p:sp>
        <p:nvSpPr>
          <p:cNvPr id="3" name="Текст 2"/>
          <p:cNvSpPr>
            <a:spLocks noGrp="1"/>
          </p:cNvSpPr>
          <p:nvPr>
            <p:ph type="body" idx="1"/>
          </p:nvPr>
        </p:nvSpPr>
        <p:spPr/>
        <p:txBody>
          <a:bodyPr>
            <a:normAutofit fontScale="92500"/>
          </a:bodyPr>
          <a:lstStyle/>
          <a:p>
            <a:r>
              <a:rPr lang="ru-RU" sz="3600" kern="0" dirty="0">
                <a:solidFill>
                  <a:srgbClr val="000000"/>
                </a:solidFill>
                <a:latin typeface="Arial"/>
                <a:ea typeface="+mj-ea"/>
                <a:cs typeface="+mj-cs"/>
              </a:rPr>
              <a:t>В отчете о движении денежных средств отражаются отдельно денежные потоки:</a:t>
            </a:r>
            <a:endParaRPr lang="ru-RU" dirty="0"/>
          </a:p>
        </p:txBody>
      </p:sp>
    </p:spTree>
    <p:extLst>
      <p:ext uri="{BB962C8B-B14F-4D97-AF65-F5344CB8AC3E}">
        <p14:creationId xmlns:p14="http://schemas.microsoft.com/office/powerpoint/2010/main" val="3270101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6087" y="299259"/>
            <a:ext cx="8021781" cy="6370975"/>
          </a:xfrm>
          <a:prstGeom prst="rect">
            <a:avLst/>
          </a:prstGeom>
        </p:spPr>
        <p:txBody>
          <a:bodyPr wrap="square">
            <a:spAutoFit/>
          </a:bodyPr>
          <a:lstStyle/>
          <a:p>
            <a:pPr marL="342900" lvl="0" indent="-342900" defTabSz="914400" fontAlgn="base">
              <a:spcBef>
                <a:spcPct val="20000"/>
              </a:spcBef>
              <a:spcAft>
                <a:spcPct val="0"/>
              </a:spcAft>
              <a:buFontTx/>
              <a:buChar char="•"/>
            </a:pPr>
            <a:r>
              <a:rPr lang="ru-RU" altLang="ru-RU" sz="2400" i="1" kern="0" dirty="0">
                <a:solidFill>
                  <a:srgbClr val="000000"/>
                </a:solidFill>
                <a:latin typeface="Arial"/>
              </a:rPr>
              <a:t>Денежные потоки по текущей деятельности</a:t>
            </a:r>
            <a:r>
              <a:rPr lang="ru-RU" altLang="ru-RU" sz="2400" kern="0" dirty="0">
                <a:solidFill>
                  <a:srgbClr val="000000"/>
                </a:solidFill>
                <a:latin typeface="Arial"/>
              </a:rPr>
              <a:t> формируются главным образом в ходе основной деятельности, создающей выручку организации. </a:t>
            </a:r>
          </a:p>
          <a:p>
            <a:pPr marL="342900" lvl="0" indent="-342900" defTabSz="914400" fontAlgn="base">
              <a:spcBef>
                <a:spcPct val="20000"/>
              </a:spcBef>
              <a:spcAft>
                <a:spcPct val="0"/>
              </a:spcAft>
              <a:buFontTx/>
              <a:buChar char="•"/>
            </a:pPr>
            <a:endParaRPr lang="ru-RU" altLang="ru-RU" sz="2400" kern="0" dirty="0">
              <a:solidFill>
                <a:srgbClr val="000000"/>
              </a:solidFill>
              <a:latin typeface="Arial"/>
            </a:endParaRPr>
          </a:p>
          <a:p>
            <a:pPr marL="342900" lvl="0" indent="-342900" defTabSz="914400" fontAlgn="base">
              <a:spcBef>
                <a:spcPct val="20000"/>
              </a:spcBef>
              <a:spcAft>
                <a:spcPct val="0"/>
              </a:spcAft>
              <a:buFontTx/>
              <a:buChar char="•"/>
            </a:pPr>
            <a:r>
              <a:rPr lang="ru-RU" altLang="ru-RU" sz="2400" i="1" kern="0" dirty="0">
                <a:solidFill>
                  <a:srgbClr val="000000"/>
                </a:solidFill>
                <a:latin typeface="Arial"/>
              </a:rPr>
              <a:t>Денежные потоки по инвестиционной деятельности</a:t>
            </a:r>
            <a:r>
              <a:rPr lang="ru-RU" altLang="ru-RU" sz="2400" kern="0" dirty="0">
                <a:solidFill>
                  <a:srgbClr val="000000"/>
                </a:solidFill>
                <a:latin typeface="Arial"/>
              </a:rPr>
              <a:t> связаны с движением </a:t>
            </a:r>
            <a:r>
              <a:rPr lang="ru-RU" altLang="ru-RU" sz="2400" kern="0" dirty="0" err="1">
                <a:solidFill>
                  <a:srgbClr val="000000"/>
                </a:solidFill>
                <a:latin typeface="Arial"/>
              </a:rPr>
              <a:t>внеоборотных</a:t>
            </a:r>
            <a:r>
              <a:rPr lang="ru-RU" altLang="ru-RU" sz="2400" kern="0" dirty="0">
                <a:solidFill>
                  <a:srgbClr val="000000"/>
                </a:solidFill>
                <a:latin typeface="Arial"/>
              </a:rPr>
              <a:t> средств и обеспечивают денежные поступления в будущем (п. 7, 10 ПБУ 23). </a:t>
            </a:r>
          </a:p>
          <a:p>
            <a:pPr marL="342900" lvl="0" indent="-342900" defTabSz="914400" fontAlgn="base">
              <a:spcBef>
                <a:spcPct val="20000"/>
              </a:spcBef>
              <a:spcAft>
                <a:spcPct val="0"/>
              </a:spcAft>
              <a:buFontTx/>
              <a:buChar char="•"/>
            </a:pPr>
            <a:endParaRPr lang="ru-RU" altLang="ru-RU" sz="2400" kern="0" dirty="0">
              <a:solidFill>
                <a:srgbClr val="000000"/>
              </a:solidFill>
              <a:latin typeface="Arial"/>
            </a:endParaRPr>
          </a:p>
          <a:p>
            <a:pPr marL="342900" lvl="0" indent="-342900" defTabSz="914400" fontAlgn="base">
              <a:spcBef>
                <a:spcPct val="20000"/>
              </a:spcBef>
              <a:spcAft>
                <a:spcPct val="0"/>
              </a:spcAft>
              <a:buFontTx/>
              <a:buChar char="•"/>
            </a:pPr>
            <a:r>
              <a:rPr lang="ru-RU" altLang="ru-RU" sz="2400" i="1" kern="0" dirty="0">
                <a:solidFill>
                  <a:srgbClr val="000000"/>
                </a:solidFill>
                <a:latin typeface="Arial"/>
              </a:rPr>
              <a:t>Финансовая деятельность</a:t>
            </a:r>
            <a:r>
              <a:rPr lang="ru-RU" altLang="ru-RU" sz="2400" kern="0" dirty="0">
                <a:solidFill>
                  <a:srgbClr val="000000"/>
                </a:solidFill>
                <a:latin typeface="Arial"/>
              </a:rPr>
              <a:t> меняет величину и структуру собственного капитала организации и ее кредитов и займов. Такие потоки помогают кредиторам, акционером (участникам) прогнозировать будущие денежные потоки и потребности в привлечении заемных средств. </a:t>
            </a:r>
          </a:p>
          <a:p>
            <a:pPr marL="342900" lvl="0" indent="-342900" algn="ctr" defTabSz="914400" fontAlgn="base">
              <a:spcBef>
                <a:spcPct val="20000"/>
              </a:spcBef>
              <a:spcAft>
                <a:spcPct val="0"/>
              </a:spcAft>
            </a:pPr>
            <a:endParaRPr lang="ru-RU" altLang="ru-RU" sz="2400" kern="0" dirty="0">
              <a:solidFill>
                <a:srgbClr val="000000"/>
              </a:solidFill>
              <a:latin typeface="Arial"/>
            </a:endParaRPr>
          </a:p>
        </p:txBody>
      </p:sp>
    </p:spTree>
    <p:extLst>
      <p:ext uri="{BB962C8B-B14F-4D97-AF65-F5344CB8AC3E}">
        <p14:creationId xmlns:p14="http://schemas.microsoft.com/office/powerpoint/2010/main" val="2454888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1451" y="302029"/>
            <a:ext cx="8596668" cy="3403600"/>
          </a:xfrm>
        </p:spPr>
        <p:txBody>
          <a:bodyPr>
            <a:normAutofit fontScale="90000"/>
          </a:bodyPr>
          <a:lstStyle/>
          <a:p>
            <a:pPr lvl="0" defTabSz="914400" fontAlgn="base">
              <a:spcBef>
                <a:spcPts val="0"/>
              </a:spcBef>
              <a:spcAft>
                <a:spcPct val="0"/>
              </a:spcAft>
              <a:defRPr/>
            </a:pPr>
            <a:r>
              <a:rPr lang="ru-RU" sz="2700" kern="0" dirty="0" smtClean="0">
                <a:solidFill>
                  <a:srgbClr val="000000"/>
                </a:solidFill>
                <a:latin typeface="+mn-lt"/>
                <a:ea typeface="+mn-ea"/>
                <a:cs typeface="+mn-cs"/>
              </a:rPr>
              <a:t/>
            </a:r>
            <a:br>
              <a:rPr lang="ru-RU" sz="2700" kern="0" dirty="0" smtClean="0">
                <a:solidFill>
                  <a:srgbClr val="000000"/>
                </a:solidFill>
                <a:latin typeface="+mn-lt"/>
                <a:ea typeface="+mn-ea"/>
                <a:cs typeface="+mn-cs"/>
              </a:rPr>
            </a:br>
            <a:r>
              <a:rPr lang="ru-RU" sz="2700" kern="0" dirty="0" smtClean="0">
                <a:solidFill>
                  <a:srgbClr val="000000"/>
                </a:solidFill>
                <a:latin typeface="+mn-lt"/>
                <a:ea typeface="+mn-ea"/>
                <a:cs typeface="+mn-cs"/>
              </a:rPr>
              <a:t>- </a:t>
            </a:r>
            <a:r>
              <a:rPr lang="ru-RU" sz="2200" kern="0" dirty="0" smtClean="0">
                <a:solidFill>
                  <a:srgbClr val="000000"/>
                </a:solidFill>
                <a:latin typeface="+mn-lt"/>
                <a:ea typeface="+mn-ea"/>
                <a:cs typeface="+mn-cs"/>
              </a:rPr>
              <a:t>Денежные </a:t>
            </a:r>
            <a:r>
              <a:rPr lang="ru-RU" sz="2200" kern="0" dirty="0">
                <a:solidFill>
                  <a:srgbClr val="000000"/>
                </a:solidFill>
                <a:latin typeface="+mn-lt"/>
                <a:ea typeface="+mn-ea"/>
                <a:cs typeface="+mn-cs"/>
              </a:rPr>
              <a:t>потоки отражаются в отчете свернуто</a:t>
            </a:r>
            <a:br>
              <a:rPr lang="ru-RU" sz="2200" kern="0" dirty="0">
                <a:solidFill>
                  <a:srgbClr val="000000"/>
                </a:solidFill>
                <a:latin typeface="+mn-lt"/>
                <a:ea typeface="+mn-ea"/>
                <a:cs typeface="+mn-cs"/>
              </a:rPr>
            </a:br>
            <a:r>
              <a:rPr lang="ru-RU" sz="2200" kern="0" dirty="0" smtClean="0">
                <a:solidFill>
                  <a:srgbClr val="000000"/>
                </a:solidFill>
                <a:latin typeface="+mn-lt"/>
                <a:ea typeface="+mn-ea"/>
                <a:cs typeface="+mn-cs"/>
              </a:rPr>
              <a:t>- Суммы </a:t>
            </a:r>
            <a:r>
              <a:rPr lang="ru-RU" sz="2200" kern="0" dirty="0">
                <a:solidFill>
                  <a:srgbClr val="000000"/>
                </a:solidFill>
                <a:latin typeface="+mn-lt"/>
                <a:ea typeface="+mn-ea"/>
                <a:cs typeface="+mn-cs"/>
              </a:rPr>
              <a:t>НДС </a:t>
            </a:r>
            <a:r>
              <a:rPr lang="ru-RU" sz="2200" kern="0" dirty="0" smtClean="0">
                <a:solidFill>
                  <a:srgbClr val="000000"/>
                </a:solidFill>
                <a:latin typeface="+mn-lt"/>
                <a:ea typeface="+mn-ea"/>
                <a:cs typeface="+mn-cs"/>
              </a:rPr>
              <a:t>отражаются «свернуто</a:t>
            </a:r>
            <a:r>
              <a:rPr lang="ru-RU" sz="2200" kern="0" dirty="0">
                <a:solidFill>
                  <a:srgbClr val="000000"/>
                </a:solidFill>
                <a:latin typeface="+mn-lt"/>
                <a:ea typeface="+mn-ea"/>
                <a:cs typeface="+mn-cs"/>
              </a:rPr>
              <a:t>». Это означает, что из сумм полученных платежей </a:t>
            </a:r>
            <a:r>
              <a:rPr lang="ru-RU" sz="2200" kern="0" dirty="0" smtClean="0">
                <a:solidFill>
                  <a:srgbClr val="000000"/>
                </a:solidFill>
                <a:latin typeface="+mn-lt"/>
                <a:ea typeface="+mn-ea"/>
                <a:cs typeface="+mn-cs"/>
              </a:rPr>
              <a:t>нужно вычесть </a:t>
            </a:r>
            <a:r>
              <a:rPr lang="ru-RU" sz="2200" kern="0" dirty="0">
                <a:solidFill>
                  <a:srgbClr val="000000"/>
                </a:solidFill>
                <a:latin typeface="+mn-lt"/>
                <a:ea typeface="+mn-ea"/>
                <a:cs typeface="+mn-cs"/>
              </a:rPr>
              <a:t>сумму «входящего» НДС, а из сумм уплаченных – вычесть «исходящий» НДС, так же не показывается в отчете НДС, уплаченный в бюджет.</a:t>
            </a:r>
            <a:br>
              <a:rPr lang="ru-RU" sz="2200" kern="0" dirty="0">
                <a:solidFill>
                  <a:srgbClr val="000000"/>
                </a:solidFill>
                <a:latin typeface="+mn-lt"/>
                <a:ea typeface="+mn-ea"/>
                <a:cs typeface="+mn-cs"/>
              </a:rPr>
            </a:br>
            <a:r>
              <a:rPr lang="ru-RU" sz="2200" kern="0" dirty="0" smtClean="0">
                <a:solidFill>
                  <a:srgbClr val="000000"/>
                </a:solidFill>
                <a:latin typeface="+mn-lt"/>
                <a:ea typeface="+mn-ea"/>
                <a:cs typeface="+mn-cs"/>
              </a:rPr>
              <a:t>- Показатели </a:t>
            </a:r>
            <a:r>
              <a:rPr lang="ru-RU" sz="2200" kern="0" dirty="0">
                <a:solidFill>
                  <a:srgbClr val="000000"/>
                </a:solidFill>
                <a:latin typeface="+mn-lt"/>
                <a:ea typeface="+mn-ea"/>
                <a:cs typeface="+mn-cs"/>
              </a:rPr>
              <a:t>отчета о движении денежных средств организации отражаются в рублях РФ</a:t>
            </a:r>
            <a:br>
              <a:rPr lang="ru-RU" sz="2200" kern="0" dirty="0">
                <a:solidFill>
                  <a:srgbClr val="000000"/>
                </a:solidFill>
                <a:latin typeface="+mn-lt"/>
                <a:ea typeface="+mn-ea"/>
                <a:cs typeface="+mn-cs"/>
              </a:rPr>
            </a:br>
            <a:r>
              <a:rPr lang="ru-RU" sz="2200" kern="0" dirty="0" smtClean="0">
                <a:solidFill>
                  <a:srgbClr val="000000"/>
                </a:solidFill>
                <a:latin typeface="+mn-lt"/>
                <a:ea typeface="+mn-ea"/>
                <a:cs typeface="+mn-cs"/>
              </a:rPr>
              <a:t>- Величина </a:t>
            </a:r>
            <a:r>
              <a:rPr lang="ru-RU" sz="2200" kern="0" dirty="0">
                <a:solidFill>
                  <a:srgbClr val="000000"/>
                </a:solidFill>
                <a:latin typeface="+mn-lt"/>
                <a:ea typeface="+mn-ea"/>
                <a:cs typeface="+mn-cs"/>
              </a:rPr>
              <a:t>денежных потоков в иностранной валюте пересчитывается в рубли по официальному курсу этой иностранной валюты к рублю</a:t>
            </a:r>
            <a:r>
              <a:rPr lang="ru-RU" sz="2600" kern="0" dirty="0">
                <a:solidFill>
                  <a:srgbClr val="000000"/>
                </a:solidFill>
                <a:latin typeface="Arial"/>
                <a:ea typeface="+mn-ea"/>
                <a:cs typeface="+mn-cs"/>
              </a:rPr>
              <a:t/>
            </a:r>
            <a:br>
              <a:rPr lang="ru-RU" sz="2600" kern="0" dirty="0">
                <a:solidFill>
                  <a:srgbClr val="000000"/>
                </a:solidFill>
                <a:latin typeface="Arial"/>
                <a:ea typeface="+mn-ea"/>
                <a:cs typeface="+mn-cs"/>
              </a:rPr>
            </a:br>
            <a:endParaRPr lang="ru-RU" dirty="0"/>
          </a:p>
        </p:txBody>
      </p:sp>
      <p:sp>
        <p:nvSpPr>
          <p:cNvPr id="3" name="Текст 2"/>
          <p:cNvSpPr>
            <a:spLocks noGrp="1"/>
          </p:cNvSpPr>
          <p:nvPr>
            <p:ph type="body" idx="1"/>
          </p:nvPr>
        </p:nvSpPr>
        <p:spPr/>
        <p:txBody>
          <a:bodyPr/>
          <a:lstStyle/>
          <a:p>
            <a:r>
              <a:rPr lang="ru-RU" sz="3600" i="1" kern="0" dirty="0">
                <a:solidFill>
                  <a:srgbClr val="000000"/>
                </a:solidFill>
                <a:latin typeface="Arial"/>
                <a:ea typeface="+mj-ea"/>
                <a:cs typeface="+mj-cs"/>
              </a:rPr>
              <a:t>Порядок отражения денежных потоков организации</a:t>
            </a:r>
            <a:endParaRPr lang="ru-RU" dirty="0"/>
          </a:p>
        </p:txBody>
      </p:sp>
    </p:spTree>
    <p:extLst>
      <p:ext uri="{BB962C8B-B14F-4D97-AF65-F5344CB8AC3E}">
        <p14:creationId xmlns:p14="http://schemas.microsoft.com/office/powerpoint/2010/main" val="2560586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defTabSz="914400" fontAlgn="base">
              <a:spcBef>
                <a:spcPts val="0"/>
              </a:spcBef>
              <a:spcAft>
                <a:spcPct val="0"/>
              </a:spcAft>
            </a:pPr>
            <a:r>
              <a:rPr lang="ru-RU" altLang="ru-RU" sz="1800" kern="0" dirty="0" smtClean="0">
                <a:solidFill>
                  <a:srgbClr val="000000"/>
                </a:solidFill>
                <a:latin typeface="Arial"/>
                <a:ea typeface="+mn-ea"/>
                <a:cs typeface="+mn-cs"/>
              </a:rPr>
              <a:t/>
            </a:r>
            <a:br>
              <a:rPr lang="ru-RU" altLang="ru-RU" sz="1800" kern="0" dirty="0" smtClean="0">
                <a:solidFill>
                  <a:srgbClr val="000000"/>
                </a:solidFill>
                <a:latin typeface="Arial"/>
                <a:ea typeface="+mn-ea"/>
                <a:cs typeface="+mn-cs"/>
              </a:rPr>
            </a:br>
            <a:r>
              <a:rPr lang="ru-RU" altLang="ru-RU" sz="1800" kern="0" dirty="0">
                <a:solidFill>
                  <a:srgbClr val="000000"/>
                </a:solidFill>
                <a:latin typeface="Arial"/>
                <a:ea typeface="+mn-ea"/>
                <a:cs typeface="+mn-cs"/>
              </a:rPr>
              <a:t/>
            </a:r>
            <a:br>
              <a:rPr lang="ru-RU" altLang="ru-RU" sz="1800" kern="0" dirty="0">
                <a:solidFill>
                  <a:srgbClr val="000000"/>
                </a:solidFill>
                <a:latin typeface="Arial"/>
                <a:ea typeface="+mn-ea"/>
                <a:cs typeface="+mn-cs"/>
              </a:rPr>
            </a:br>
            <a:r>
              <a:rPr lang="ru-RU" altLang="ru-RU" sz="1800" kern="0" dirty="0" smtClean="0">
                <a:solidFill>
                  <a:srgbClr val="000000"/>
                </a:solidFill>
                <a:latin typeface="Arial"/>
                <a:ea typeface="+mn-ea"/>
                <a:cs typeface="+mn-cs"/>
              </a:rPr>
              <a:t>В </a:t>
            </a:r>
            <a:r>
              <a:rPr lang="ru-RU" altLang="ru-RU" sz="1800" kern="0" dirty="0">
                <a:solidFill>
                  <a:srgbClr val="000000"/>
                </a:solidFill>
                <a:latin typeface="Arial"/>
                <a:ea typeface="+mn-ea"/>
                <a:cs typeface="+mn-cs"/>
              </a:rPr>
              <a:t>этом разделе отражаются:</a:t>
            </a:r>
            <a:br>
              <a:rPr lang="ru-RU" altLang="ru-RU" sz="1800" kern="0" dirty="0">
                <a:solidFill>
                  <a:srgbClr val="000000"/>
                </a:solidFill>
                <a:latin typeface="Arial"/>
                <a:ea typeface="+mn-ea"/>
                <a:cs typeface="+mn-cs"/>
              </a:rPr>
            </a:br>
            <a:r>
              <a:rPr lang="ru-RU" altLang="ru-RU" sz="1800" b="1" u="sng" kern="0" dirty="0">
                <a:solidFill>
                  <a:srgbClr val="000000"/>
                </a:solidFill>
                <a:latin typeface="Arial"/>
                <a:ea typeface="+mn-ea"/>
                <a:cs typeface="+mn-cs"/>
              </a:rPr>
              <a:t> 1.       Поступления:</a:t>
            </a:r>
            <a:br>
              <a:rPr lang="ru-RU" altLang="ru-RU" sz="1800" b="1" u="sng" kern="0" dirty="0">
                <a:solidFill>
                  <a:srgbClr val="000000"/>
                </a:solidFill>
                <a:latin typeface="Arial"/>
                <a:ea typeface="+mn-ea"/>
                <a:cs typeface="+mn-cs"/>
              </a:rPr>
            </a:br>
            <a:r>
              <a:rPr lang="ru-RU" altLang="ru-RU" sz="1800" kern="0" dirty="0">
                <a:solidFill>
                  <a:srgbClr val="000000"/>
                </a:solidFill>
                <a:latin typeface="Arial"/>
                <a:ea typeface="+mn-ea"/>
                <a:cs typeface="+mn-cs"/>
              </a:rPr>
              <a:t>арендных, лицензионных платежей, роялти, комиссионных и иных аналогичных платежей;</a:t>
            </a:r>
            <a:br>
              <a:rPr lang="ru-RU" altLang="ru-RU" sz="1800" kern="0" dirty="0">
                <a:solidFill>
                  <a:srgbClr val="000000"/>
                </a:solidFill>
                <a:latin typeface="Arial"/>
                <a:ea typeface="+mn-ea"/>
                <a:cs typeface="+mn-cs"/>
              </a:rPr>
            </a:br>
            <a:r>
              <a:rPr lang="ru-RU" altLang="ru-RU" sz="1800" kern="0" dirty="0">
                <a:solidFill>
                  <a:srgbClr val="000000"/>
                </a:solidFill>
                <a:latin typeface="Arial"/>
                <a:ea typeface="+mn-ea"/>
                <a:cs typeface="+mn-cs"/>
              </a:rPr>
              <a:t>от процентов по дебиторской задолженности покупателей (заказчиков);</a:t>
            </a:r>
            <a:br>
              <a:rPr lang="ru-RU" altLang="ru-RU" sz="1800" kern="0" dirty="0">
                <a:solidFill>
                  <a:srgbClr val="000000"/>
                </a:solidFill>
                <a:latin typeface="Arial"/>
                <a:ea typeface="+mn-ea"/>
                <a:cs typeface="+mn-cs"/>
              </a:rPr>
            </a:br>
            <a:r>
              <a:rPr lang="ru-RU" altLang="ru-RU" sz="1800" kern="0" dirty="0">
                <a:solidFill>
                  <a:srgbClr val="000000"/>
                </a:solidFill>
                <a:latin typeface="Arial"/>
                <a:ea typeface="+mn-ea"/>
                <a:cs typeface="+mn-cs"/>
              </a:rPr>
              <a:t>от перепродажи финансовых вложений;</a:t>
            </a:r>
            <a:br>
              <a:rPr lang="ru-RU" altLang="ru-RU" sz="1800" kern="0" dirty="0">
                <a:solidFill>
                  <a:srgbClr val="000000"/>
                </a:solidFill>
                <a:latin typeface="Arial"/>
                <a:ea typeface="+mn-ea"/>
                <a:cs typeface="+mn-cs"/>
              </a:rPr>
            </a:br>
            <a:r>
              <a:rPr lang="ru-RU" altLang="ru-RU" sz="1800" kern="0" dirty="0">
                <a:solidFill>
                  <a:srgbClr val="000000"/>
                </a:solidFill>
                <a:latin typeface="Arial"/>
                <a:ea typeface="+mn-ea"/>
                <a:cs typeface="+mn-cs"/>
              </a:rPr>
              <a:t>прочие (в </a:t>
            </a:r>
            <a:r>
              <a:rPr lang="ru-RU" altLang="ru-RU" sz="1800" kern="0" dirty="0" err="1">
                <a:solidFill>
                  <a:srgbClr val="000000"/>
                </a:solidFill>
                <a:latin typeface="Arial"/>
                <a:ea typeface="+mn-ea"/>
                <a:cs typeface="+mn-cs"/>
              </a:rPr>
              <a:t>т.ч</a:t>
            </a:r>
            <a:r>
              <a:rPr lang="ru-RU" altLang="ru-RU" sz="1800" kern="0" dirty="0">
                <a:solidFill>
                  <a:srgbClr val="000000"/>
                </a:solidFill>
                <a:latin typeface="Arial"/>
                <a:ea typeface="+mn-ea"/>
                <a:cs typeface="+mn-cs"/>
              </a:rPr>
              <a:t>. положительное итоговое сальдо по НДС).</a:t>
            </a:r>
            <a:br>
              <a:rPr lang="ru-RU" altLang="ru-RU" sz="1800" kern="0" dirty="0">
                <a:solidFill>
                  <a:srgbClr val="000000"/>
                </a:solidFill>
                <a:latin typeface="Arial"/>
                <a:ea typeface="+mn-ea"/>
                <a:cs typeface="+mn-cs"/>
              </a:rPr>
            </a:br>
            <a:r>
              <a:rPr lang="ru-RU" altLang="ru-RU" sz="1800" b="1" u="sng" kern="0" dirty="0">
                <a:solidFill>
                  <a:srgbClr val="000000"/>
                </a:solidFill>
                <a:latin typeface="Arial"/>
                <a:ea typeface="+mn-ea"/>
                <a:cs typeface="+mn-cs"/>
              </a:rPr>
              <a:t>2.       Платежи:</a:t>
            </a:r>
            <a:br>
              <a:rPr lang="ru-RU" altLang="ru-RU" sz="1800" b="1" u="sng" kern="0" dirty="0">
                <a:solidFill>
                  <a:srgbClr val="000000"/>
                </a:solidFill>
                <a:latin typeface="Arial"/>
                <a:ea typeface="+mn-ea"/>
                <a:cs typeface="+mn-cs"/>
              </a:rPr>
            </a:br>
            <a:r>
              <a:rPr lang="ru-RU" altLang="ru-RU" sz="1800" kern="0" dirty="0">
                <a:solidFill>
                  <a:srgbClr val="000000"/>
                </a:solidFill>
                <a:latin typeface="Arial"/>
                <a:ea typeface="+mn-ea"/>
                <a:cs typeface="+mn-cs"/>
              </a:rPr>
              <a:t>по оплате труда сотрудников;</a:t>
            </a:r>
            <a:br>
              <a:rPr lang="ru-RU" altLang="ru-RU" sz="1800" kern="0" dirty="0">
                <a:solidFill>
                  <a:srgbClr val="000000"/>
                </a:solidFill>
                <a:latin typeface="Arial"/>
                <a:ea typeface="+mn-ea"/>
                <a:cs typeface="+mn-cs"/>
              </a:rPr>
            </a:br>
            <a:r>
              <a:rPr lang="ru-RU" altLang="ru-RU" sz="1800" kern="0" dirty="0">
                <a:solidFill>
                  <a:srgbClr val="000000"/>
                </a:solidFill>
                <a:latin typeface="Arial"/>
                <a:ea typeface="+mn-ea"/>
                <a:cs typeface="+mn-cs"/>
              </a:rPr>
              <a:t>налога на прибыль;</a:t>
            </a:r>
            <a:br>
              <a:rPr lang="ru-RU" altLang="ru-RU" sz="1800" kern="0" dirty="0">
                <a:solidFill>
                  <a:srgbClr val="000000"/>
                </a:solidFill>
                <a:latin typeface="Arial"/>
                <a:ea typeface="+mn-ea"/>
                <a:cs typeface="+mn-cs"/>
              </a:rPr>
            </a:br>
            <a:r>
              <a:rPr lang="ru-RU" altLang="ru-RU" sz="1800" kern="0" dirty="0">
                <a:solidFill>
                  <a:srgbClr val="000000"/>
                </a:solidFill>
                <a:latin typeface="Arial"/>
                <a:ea typeface="+mn-ea"/>
                <a:cs typeface="+mn-cs"/>
              </a:rPr>
              <a:t>процентов по долговым обязательствам ;</a:t>
            </a:r>
            <a:br>
              <a:rPr lang="ru-RU" altLang="ru-RU" sz="1800" kern="0" dirty="0">
                <a:solidFill>
                  <a:srgbClr val="000000"/>
                </a:solidFill>
                <a:latin typeface="Arial"/>
                <a:ea typeface="+mn-ea"/>
                <a:cs typeface="+mn-cs"/>
              </a:rPr>
            </a:br>
            <a:r>
              <a:rPr lang="ru-RU" altLang="ru-RU" sz="1800" kern="0" dirty="0">
                <a:solidFill>
                  <a:srgbClr val="000000"/>
                </a:solidFill>
                <a:latin typeface="Arial"/>
                <a:ea typeface="+mn-ea"/>
                <a:cs typeface="+mn-cs"/>
              </a:rPr>
              <a:t>прочие (в </a:t>
            </a:r>
            <a:r>
              <a:rPr lang="ru-RU" altLang="ru-RU" sz="1800" kern="0" dirty="0" err="1">
                <a:solidFill>
                  <a:srgbClr val="000000"/>
                </a:solidFill>
                <a:latin typeface="Arial"/>
                <a:ea typeface="+mn-ea"/>
                <a:cs typeface="+mn-cs"/>
              </a:rPr>
              <a:t>т.ч</a:t>
            </a:r>
            <a:r>
              <a:rPr lang="ru-RU" altLang="ru-RU" sz="1800" kern="0" dirty="0">
                <a:solidFill>
                  <a:srgbClr val="000000"/>
                </a:solidFill>
                <a:latin typeface="Arial"/>
                <a:ea typeface="+mn-ea"/>
                <a:cs typeface="+mn-cs"/>
              </a:rPr>
              <a:t>. отрицательное итоговое сальдо по НДС).</a:t>
            </a:r>
            <a:br>
              <a:rPr lang="ru-RU" altLang="ru-RU" sz="1800" kern="0" dirty="0">
                <a:solidFill>
                  <a:srgbClr val="000000"/>
                </a:solidFill>
                <a:latin typeface="Arial"/>
                <a:ea typeface="+mn-ea"/>
                <a:cs typeface="+mn-cs"/>
              </a:rPr>
            </a:br>
            <a:r>
              <a:rPr lang="ru-RU" altLang="ru-RU" sz="1800" kern="0" dirty="0">
                <a:solidFill>
                  <a:srgbClr val="000000"/>
                </a:solidFill>
                <a:latin typeface="Arial"/>
                <a:ea typeface="+mn-ea"/>
                <a:cs typeface="+mn-cs"/>
              </a:rPr>
              <a:t>3.       Сальдо денежных потоков от текущих операций (поступления от текущих операций за минусом платежей по текущим операциям).</a:t>
            </a:r>
            <a:br>
              <a:rPr lang="ru-RU" altLang="ru-RU" sz="1800" kern="0" dirty="0">
                <a:solidFill>
                  <a:srgbClr val="000000"/>
                </a:solidFill>
                <a:latin typeface="Arial"/>
                <a:ea typeface="+mn-ea"/>
                <a:cs typeface="+mn-cs"/>
              </a:rPr>
            </a:br>
            <a:endParaRPr lang="ru-RU" dirty="0"/>
          </a:p>
        </p:txBody>
      </p:sp>
      <p:sp>
        <p:nvSpPr>
          <p:cNvPr id="3" name="Текст 2"/>
          <p:cNvSpPr>
            <a:spLocks noGrp="1"/>
          </p:cNvSpPr>
          <p:nvPr>
            <p:ph type="body" idx="1"/>
          </p:nvPr>
        </p:nvSpPr>
        <p:spPr/>
        <p:txBody>
          <a:bodyPr/>
          <a:lstStyle/>
          <a:p>
            <a:r>
              <a:rPr lang="ru-RU" altLang="ru-RU" sz="2800" b="1" i="1" kern="0" dirty="0">
                <a:solidFill>
                  <a:srgbClr val="000000"/>
                </a:solidFill>
                <a:latin typeface="Arial"/>
                <a:ea typeface="+mj-ea"/>
                <a:cs typeface="+mj-cs"/>
              </a:rPr>
              <a:t>Заполнение раздела «Денежные потоки от текущих операций»</a:t>
            </a:r>
            <a:endParaRPr lang="ru-RU" dirty="0"/>
          </a:p>
        </p:txBody>
      </p:sp>
    </p:spTree>
    <p:extLst>
      <p:ext uri="{BB962C8B-B14F-4D97-AF65-F5344CB8AC3E}">
        <p14:creationId xmlns:p14="http://schemas.microsoft.com/office/powerpoint/2010/main" val="1104305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defTabSz="914400" fontAlgn="base">
              <a:spcBef>
                <a:spcPts val="0"/>
              </a:spcBef>
              <a:spcAft>
                <a:spcPct val="0"/>
              </a:spcAft>
              <a:defRPr/>
            </a:pPr>
            <a:r>
              <a:rPr lang="ru-RU" sz="2000" i="1" u="sng" kern="0" dirty="0" smtClean="0">
                <a:solidFill>
                  <a:srgbClr val="000000"/>
                </a:solidFill>
                <a:latin typeface="Arial"/>
                <a:ea typeface="+mn-ea"/>
                <a:cs typeface="+mn-cs"/>
              </a:rPr>
              <a:t/>
            </a:r>
            <a:br>
              <a:rPr lang="ru-RU" sz="2000" i="1" u="sng" kern="0" dirty="0" smtClean="0">
                <a:solidFill>
                  <a:srgbClr val="000000"/>
                </a:solidFill>
                <a:latin typeface="Arial"/>
                <a:ea typeface="+mn-ea"/>
                <a:cs typeface="+mn-cs"/>
              </a:rPr>
            </a:br>
            <a:r>
              <a:rPr lang="ru-RU" sz="2000" i="1" u="sng" kern="0" dirty="0">
                <a:solidFill>
                  <a:srgbClr val="000000"/>
                </a:solidFill>
                <a:latin typeface="Arial"/>
                <a:ea typeface="+mn-ea"/>
                <a:cs typeface="+mn-cs"/>
              </a:rPr>
              <a:t/>
            </a:r>
            <a:br>
              <a:rPr lang="ru-RU" sz="2000" i="1" u="sng" kern="0" dirty="0">
                <a:solidFill>
                  <a:srgbClr val="000000"/>
                </a:solidFill>
                <a:latin typeface="Arial"/>
                <a:ea typeface="+mn-ea"/>
                <a:cs typeface="+mn-cs"/>
              </a:rPr>
            </a:br>
            <a:r>
              <a:rPr lang="ru-RU" sz="2000" i="1" u="sng" kern="0" dirty="0" smtClean="0">
                <a:solidFill>
                  <a:srgbClr val="000000"/>
                </a:solidFill>
                <a:latin typeface="Arial"/>
                <a:ea typeface="+mn-ea"/>
                <a:cs typeface="+mn-cs"/>
              </a:rPr>
              <a:t>Поступления</a:t>
            </a:r>
            <a:r>
              <a:rPr lang="ru-RU" sz="2000" i="1" kern="0" dirty="0" smtClean="0">
                <a:solidFill>
                  <a:srgbClr val="000000"/>
                </a:solidFill>
                <a:latin typeface="Arial"/>
                <a:ea typeface="+mn-ea"/>
                <a:cs typeface="+mn-cs"/>
              </a:rPr>
              <a:t> </a:t>
            </a:r>
            <a:r>
              <a:rPr lang="ru-RU" sz="2000" i="1" kern="0" dirty="0">
                <a:solidFill>
                  <a:srgbClr val="000000"/>
                </a:solidFill>
                <a:latin typeface="Arial"/>
                <a:ea typeface="+mn-ea"/>
                <a:cs typeface="+mn-cs"/>
              </a:rPr>
              <a:t>– всего</a:t>
            </a:r>
            <a:r>
              <a:rPr lang="ru-RU" sz="2000" kern="0" dirty="0">
                <a:solidFill>
                  <a:srgbClr val="000000"/>
                </a:solidFill>
                <a:latin typeface="Arial"/>
                <a:ea typeface="+mn-ea"/>
                <a:cs typeface="+mn-cs"/>
              </a:rPr>
              <a:t> (строка 4110) – указывается общая сумма поступлений от текущих операций (рассчитывается, как сумма строк 4111-4119).</a:t>
            </a:r>
            <a:br>
              <a:rPr lang="ru-RU" sz="2000" kern="0" dirty="0">
                <a:solidFill>
                  <a:srgbClr val="000000"/>
                </a:solidFill>
                <a:latin typeface="Arial"/>
                <a:ea typeface="+mn-ea"/>
                <a:cs typeface="+mn-cs"/>
              </a:rPr>
            </a:br>
            <a:r>
              <a:rPr lang="ru-RU" sz="2000" kern="0" dirty="0">
                <a:solidFill>
                  <a:srgbClr val="000000"/>
                </a:solidFill>
                <a:latin typeface="Arial"/>
                <a:ea typeface="+mn-ea"/>
                <a:cs typeface="+mn-cs"/>
              </a:rPr>
              <a:t>В том числе:</a:t>
            </a:r>
            <a:br>
              <a:rPr lang="ru-RU" sz="2000" kern="0" dirty="0">
                <a:solidFill>
                  <a:srgbClr val="000000"/>
                </a:solidFill>
                <a:latin typeface="Arial"/>
                <a:ea typeface="+mn-ea"/>
                <a:cs typeface="+mn-cs"/>
              </a:rPr>
            </a:br>
            <a:r>
              <a:rPr lang="ru-RU" sz="2000" i="1" kern="0" dirty="0">
                <a:solidFill>
                  <a:srgbClr val="000000"/>
                </a:solidFill>
                <a:latin typeface="Arial"/>
                <a:ea typeface="+mn-ea"/>
                <a:cs typeface="+mn-cs"/>
              </a:rPr>
              <a:t>от продажи продукции, товаров, работ и услуг</a:t>
            </a:r>
            <a:r>
              <a:rPr lang="ru-RU" sz="2000" kern="0" dirty="0">
                <a:solidFill>
                  <a:srgbClr val="000000"/>
                </a:solidFill>
                <a:latin typeface="Arial"/>
                <a:ea typeface="+mn-ea"/>
                <a:cs typeface="+mn-cs"/>
              </a:rPr>
              <a:t> (строка 4111) – указывается сумма поступивших денежных средств и эквивалентов на расчетные счета и в кассу организации за реализованные товары, работы, услуги.</a:t>
            </a:r>
            <a:br>
              <a:rPr lang="ru-RU" sz="2000" kern="0" dirty="0">
                <a:solidFill>
                  <a:srgbClr val="000000"/>
                </a:solidFill>
                <a:latin typeface="Arial"/>
                <a:ea typeface="+mn-ea"/>
                <a:cs typeface="+mn-cs"/>
              </a:rPr>
            </a:br>
            <a:r>
              <a:rPr lang="ru-RU" sz="2000" i="1" kern="0" dirty="0">
                <a:solidFill>
                  <a:srgbClr val="000000"/>
                </a:solidFill>
                <a:latin typeface="Arial"/>
                <a:ea typeface="+mn-ea"/>
                <a:cs typeface="+mn-cs"/>
              </a:rPr>
              <a:t>арендных платежей, лицензионных платежей, роялти, комиссионных и иных аналогичных платежей</a:t>
            </a:r>
            <a:r>
              <a:rPr lang="ru-RU" sz="2000" kern="0" dirty="0">
                <a:solidFill>
                  <a:srgbClr val="000000"/>
                </a:solidFill>
                <a:latin typeface="Arial"/>
                <a:ea typeface="+mn-ea"/>
                <a:cs typeface="+mn-cs"/>
              </a:rPr>
              <a:t> (строка 4112) – указывается сумма поступивших денежных средств и эквивалентов в счет арендных платежей, роялти, комиссионных и иных аналогичных </a:t>
            </a:r>
            <a:r>
              <a:rPr lang="ru-RU" sz="2000" kern="0" dirty="0" smtClean="0">
                <a:solidFill>
                  <a:srgbClr val="000000"/>
                </a:solidFill>
                <a:latin typeface="Arial"/>
                <a:ea typeface="+mn-ea"/>
                <a:cs typeface="+mn-cs"/>
              </a:rPr>
              <a:t>платежей</a:t>
            </a:r>
            <a:endParaRPr lang="ru-RU" sz="2000" dirty="0"/>
          </a:p>
        </p:txBody>
      </p:sp>
      <p:sp>
        <p:nvSpPr>
          <p:cNvPr id="3" name="Текст 2"/>
          <p:cNvSpPr>
            <a:spLocks noGrp="1"/>
          </p:cNvSpPr>
          <p:nvPr>
            <p:ph type="body" idx="1"/>
          </p:nvPr>
        </p:nvSpPr>
        <p:spPr/>
        <p:txBody>
          <a:bodyPr/>
          <a:lstStyle/>
          <a:p>
            <a:r>
              <a:rPr lang="ru-RU" sz="3200" b="1" kern="0" dirty="0">
                <a:solidFill>
                  <a:srgbClr val="000000"/>
                </a:solidFill>
                <a:latin typeface="Arial"/>
                <a:ea typeface="+mj-ea"/>
                <a:cs typeface="+mj-cs"/>
              </a:rPr>
              <a:t>ПОСТУПЛЕНИЯ ОТ ТЕКУЩИХ ОПЕРАЦИЙ</a:t>
            </a:r>
            <a:endParaRPr lang="ru-RU" dirty="0"/>
          </a:p>
        </p:txBody>
      </p:sp>
    </p:spTree>
    <p:extLst>
      <p:ext uri="{BB962C8B-B14F-4D97-AF65-F5344CB8AC3E}">
        <p14:creationId xmlns:p14="http://schemas.microsoft.com/office/powerpoint/2010/main" val="1714639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3578" y="609600"/>
            <a:ext cx="8700425" cy="3860800"/>
          </a:xfrm>
        </p:spPr>
        <p:txBody>
          <a:bodyPr>
            <a:normAutofit fontScale="90000"/>
          </a:bodyPr>
          <a:lstStyle/>
          <a:p>
            <a:pPr lvl="0" defTabSz="914400" fontAlgn="base">
              <a:spcBef>
                <a:spcPts val="0"/>
              </a:spcBef>
              <a:spcAft>
                <a:spcPct val="0"/>
              </a:spcAft>
              <a:defRPr/>
            </a:pPr>
            <a:r>
              <a:rPr lang="ru-RU" sz="2600" i="1" kern="0" dirty="0">
                <a:solidFill>
                  <a:srgbClr val="000000"/>
                </a:solidFill>
                <a:latin typeface="Arial"/>
                <a:ea typeface="+mn-ea"/>
                <a:cs typeface="+mn-cs"/>
              </a:rPr>
              <a:t>от перепродажи финансовых вложений</a:t>
            </a:r>
            <a:r>
              <a:rPr lang="ru-RU" sz="2600" kern="0" dirty="0">
                <a:solidFill>
                  <a:srgbClr val="000000"/>
                </a:solidFill>
                <a:latin typeface="Arial"/>
                <a:ea typeface="+mn-ea"/>
                <a:cs typeface="+mn-cs"/>
              </a:rPr>
              <a:t> (строка 4113) – указывается сумма поступивших денежных средств и эквивалентов по финансовым вложениям, приобретаемым с целью их перепродажи в краткосрочной перспективе (как правило, в течение трех месяцев).</a:t>
            </a:r>
            <a:br>
              <a:rPr lang="ru-RU" sz="2600" kern="0" dirty="0">
                <a:solidFill>
                  <a:srgbClr val="000000"/>
                </a:solidFill>
                <a:latin typeface="Arial"/>
                <a:ea typeface="+mn-ea"/>
                <a:cs typeface="+mn-cs"/>
              </a:rPr>
            </a:br>
            <a:r>
              <a:rPr lang="ru-RU" sz="2600" kern="0" dirty="0">
                <a:solidFill>
                  <a:srgbClr val="000000"/>
                </a:solidFill>
                <a:latin typeface="Arial"/>
                <a:ea typeface="+mn-ea"/>
                <a:cs typeface="+mn-cs"/>
              </a:rPr>
              <a:t> (строки 4114 - 4118) – указываются наименования дополнительных строк и суммы поступлений соответствующие этим наименованиям.</a:t>
            </a:r>
            <a:br>
              <a:rPr lang="ru-RU" sz="2600" kern="0" dirty="0">
                <a:solidFill>
                  <a:srgbClr val="000000"/>
                </a:solidFill>
                <a:latin typeface="Arial"/>
                <a:ea typeface="+mn-ea"/>
                <a:cs typeface="+mn-cs"/>
              </a:rPr>
            </a:br>
            <a:r>
              <a:rPr lang="ru-RU" sz="2600" i="1" kern="0" dirty="0">
                <a:solidFill>
                  <a:srgbClr val="000000"/>
                </a:solidFill>
                <a:latin typeface="Arial"/>
                <a:ea typeface="+mn-ea"/>
                <a:cs typeface="+mn-cs"/>
              </a:rPr>
              <a:t>прочие поступления</a:t>
            </a:r>
            <a:r>
              <a:rPr lang="ru-RU" sz="2600" kern="0" dirty="0">
                <a:solidFill>
                  <a:srgbClr val="000000"/>
                </a:solidFill>
                <a:latin typeface="Arial"/>
                <a:ea typeface="+mn-ea"/>
                <a:cs typeface="+mn-cs"/>
              </a:rPr>
              <a:t> (строка 4119) – указывается сумма прочих поступлений от текущей деятельности </a:t>
            </a:r>
            <a:r>
              <a:rPr lang="ru-RU" sz="2600" kern="0" dirty="0" smtClean="0">
                <a:solidFill>
                  <a:srgbClr val="000000"/>
                </a:solidFill>
                <a:latin typeface="Arial"/>
                <a:ea typeface="+mn-ea"/>
                <a:cs typeface="+mn-cs"/>
              </a:rPr>
              <a:t>организаций</a:t>
            </a:r>
            <a:endParaRPr lang="ru-RU" dirty="0"/>
          </a:p>
        </p:txBody>
      </p:sp>
      <p:sp>
        <p:nvSpPr>
          <p:cNvPr id="3" name="Текст 2"/>
          <p:cNvSpPr>
            <a:spLocks noGrp="1"/>
          </p:cNvSpPr>
          <p:nvPr>
            <p:ph type="body" idx="1"/>
          </p:nvPr>
        </p:nvSpPr>
        <p:spPr/>
        <p:txBody>
          <a:bodyPr/>
          <a:lstStyle/>
          <a:p>
            <a:r>
              <a:rPr lang="ru-RU" altLang="ru-RU" sz="3200" b="1" kern="0" dirty="0">
                <a:solidFill>
                  <a:srgbClr val="000000"/>
                </a:solidFill>
                <a:latin typeface="Arial"/>
                <a:ea typeface="+mj-ea"/>
                <a:cs typeface="+mj-cs"/>
              </a:rPr>
              <a:t>ПОСТУПЛЕНИЯ ОТ ТЕКУЩИХ ОПЕРАЦИЙ</a:t>
            </a:r>
            <a:endParaRPr lang="ru-RU" dirty="0"/>
          </a:p>
        </p:txBody>
      </p:sp>
    </p:spTree>
    <p:extLst>
      <p:ext uri="{BB962C8B-B14F-4D97-AF65-F5344CB8AC3E}">
        <p14:creationId xmlns:p14="http://schemas.microsoft.com/office/powerpoint/2010/main" val="4245039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defTabSz="914400" fontAlgn="base">
              <a:spcBef>
                <a:spcPts val="0"/>
              </a:spcBef>
              <a:spcAft>
                <a:spcPct val="0"/>
              </a:spcAft>
            </a:pPr>
            <a:r>
              <a:rPr lang="ru-RU" altLang="ru-RU" sz="2400" i="1" kern="0" dirty="0">
                <a:solidFill>
                  <a:srgbClr val="000000"/>
                </a:solidFill>
                <a:latin typeface="Arial"/>
                <a:ea typeface="+mn-ea"/>
                <a:cs typeface="+mn-cs"/>
              </a:rPr>
              <a:t>Платежи – всего</a:t>
            </a:r>
            <a:r>
              <a:rPr lang="ru-RU" altLang="ru-RU" sz="2400" kern="0" dirty="0">
                <a:solidFill>
                  <a:srgbClr val="000000"/>
                </a:solidFill>
                <a:latin typeface="Arial"/>
                <a:ea typeface="+mn-ea"/>
                <a:cs typeface="+mn-cs"/>
              </a:rPr>
              <a:t> (строка 4120) – указывается сумма платежей по текущим операциям (рассчитывается, как сумма строк 4121-4129).</a:t>
            </a:r>
            <a:br>
              <a:rPr lang="ru-RU" altLang="ru-RU" sz="2400" kern="0" dirty="0">
                <a:solidFill>
                  <a:srgbClr val="000000"/>
                </a:solidFill>
                <a:latin typeface="Arial"/>
                <a:ea typeface="+mn-ea"/>
                <a:cs typeface="+mn-cs"/>
              </a:rPr>
            </a:br>
            <a:r>
              <a:rPr lang="ru-RU" altLang="ru-RU" sz="2400" kern="0" dirty="0">
                <a:solidFill>
                  <a:srgbClr val="000000"/>
                </a:solidFill>
                <a:latin typeface="Arial"/>
                <a:ea typeface="+mn-ea"/>
                <a:cs typeface="+mn-cs"/>
              </a:rPr>
              <a:t>В том числе:</a:t>
            </a:r>
            <a:br>
              <a:rPr lang="ru-RU" altLang="ru-RU" sz="2400" kern="0" dirty="0">
                <a:solidFill>
                  <a:srgbClr val="000000"/>
                </a:solidFill>
                <a:latin typeface="Arial"/>
                <a:ea typeface="+mn-ea"/>
                <a:cs typeface="+mn-cs"/>
              </a:rPr>
            </a:br>
            <a:r>
              <a:rPr lang="ru-RU" altLang="ru-RU" sz="2400" i="1" kern="0" dirty="0">
                <a:solidFill>
                  <a:srgbClr val="000000"/>
                </a:solidFill>
                <a:latin typeface="Arial"/>
                <a:ea typeface="+mn-ea"/>
                <a:cs typeface="+mn-cs"/>
              </a:rPr>
              <a:t>поставщикам (подрядчикам) за сырье, материалы, работы, услуги</a:t>
            </a:r>
            <a:r>
              <a:rPr lang="ru-RU" altLang="ru-RU" sz="2400" kern="0" dirty="0">
                <a:solidFill>
                  <a:srgbClr val="000000"/>
                </a:solidFill>
                <a:latin typeface="Arial"/>
                <a:ea typeface="+mn-ea"/>
                <a:cs typeface="+mn-cs"/>
              </a:rPr>
              <a:t> (строка 4121) – указывается сумма платежей поставщикам и подрядчиком за полученные ТМЦ, работы и услуги, связанные с текущей деятельностью организации.</a:t>
            </a:r>
            <a:br>
              <a:rPr lang="ru-RU" altLang="ru-RU" sz="2400" kern="0" dirty="0">
                <a:solidFill>
                  <a:srgbClr val="000000"/>
                </a:solidFill>
                <a:latin typeface="Arial"/>
                <a:ea typeface="+mn-ea"/>
                <a:cs typeface="+mn-cs"/>
              </a:rPr>
            </a:br>
            <a:r>
              <a:rPr lang="ru-RU" altLang="ru-RU" sz="2400" i="1" kern="0" dirty="0">
                <a:solidFill>
                  <a:srgbClr val="000000"/>
                </a:solidFill>
                <a:latin typeface="Arial"/>
                <a:ea typeface="+mn-ea"/>
                <a:cs typeface="+mn-cs"/>
              </a:rPr>
              <a:t>в связи с оплатой труда работников</a:t>
            </a:r>
            <a:r>
              <a:rPr lang="ru-RU" altLang="ru-RU" sz="2400" kern="0" dirty="0">
                <a:solidFill>
                  <a:srgbClr val="000000"/>
                </a:solidFill>
                <a:latin typeface="Arial"/>
                <a:ea typeface="+mn-ea"/>
                <a:cs typeface="+mn-cs"/>
              </a:rPr>
              <a:t> (строка 4122) – указывается сумма платежей, связанных с оплатой труда сотрудникам организации</a:t>
            </a:r>
            <a:endParaRPr lang="ru-RU" dirty="0"/>
          </a:p>
        </p:txBody>
      </p:sp>
      <p:sp>
        <p:nvSpPr>
          <p:cNvPr id="3" name="Текст 2"/>
          <p:cNvSpPr>
            <a:spLocks noGrp="1"/>
          </p:cNvSpPr>
          <p:nvPr>
            <p:ph type="body" idx="1"/>
          </p:nvPr>
        </p:nvSpPr>
        <p:spPr/>
        <p:txBody>
          <a:bodyPr/>
          <a:lstStyle/>
          <a:p>
            <a:r>
              <a:rPr lang="ru-RU" altLang="ru-RU" sz="3000" b="1" kern="0" dirty="0">
                <a:solidFill>
                  <a:srgbClr val="000000"/>
                </a:solidFill>
                <a:latin typeface="Arial"/>
                <a:ea typeface="+mj-ea"/>
                <a:cs typeface="+mj-cs"/>
              </a:rPr>
              <a:t>ПЛАТЕЖИ ПО ТЕКУЩИМ ОПЕРАЦИЯМ</a:t>
            </a:r>
            <a:endParaRPr lang="ru-RU" dirty="0"/>
          </a:p>
        </p:txBody>
      </p:sp>
    </p:spTree>
    <p:extLst>
      <p:ext uri="{BB962C8B-B14F-4D97-AF65-F5344CB8AC3E}">
        <p14:creationId xmlns:p14="http://schemas.microsoft.com/office/powerpoint/2010/main" val="2083161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defTabSz="914400" fontAlgn="base">
              <a:spcBef>
                <a:spcPts val="0"/>
              </a:spcBef>
              <a:spcAft>
                <a:spcPct val="0"/>
              </a:spcAft>
              <a:defRPr/>
            </a:pPr>
            <a:r>
              <a:rPr lang="ru-RU" sz="2200" i="1" kern="0" dirty="0" smtClean="0">
                <a:solidFill>
                  <a:srgbClr val="000000"/>
                </a:solidFill>
                <a:latin typeface="Arial"/>
                <a:ea typeface="+mn-ea"/>
                <a:cs typeface="+mn-cs"/>
              </a:rPr>
              <a:t>проценты </a:t>
            </a:r>
            <a:r>
              <a:rPr lang="ru-RU" sz="2200" i="1" kern="0" dirty="0">
                <a:solidFill>
                  <a:srgbClr val="000000"/>
                </a:solidFill>
                <a:latin typeface="Arial"/>
                <a:ea typeface="+mn-ea"/>
                <a:cs typeface="+mn-cs"/>
              </a:rPr>
              <a:t>по долговым обязательствам</a:t>
            </a:r>
            <a:r>
              <a:rPr lang="ru-RU" sz="2200" kern="0" dirty="0">
                <a:solidFill>
                  <a:srgbClr val="000000"/>
                </a:solidFill>
                <a:latin typeface="Arial"/>
                <a:ea typeface="+mn-ea"/>
                <a:cs typeface="+mn-cs"/>
              </a:rPr>
              <a:t> (строка 4123) – указывается сумма платежей, связанных с оплатой процентов по долговым обязательствам.</a:t>
            </a:r>
            <a:br>
              <a:rPr lang="ru-RU" sz="2200" kern="0" dirty="0">
                <a:solidFill>
                  <a:srgbClr val="000000"/>
                </a:solidFill>
                <a:latin typeface="Arial"/>
                <a:ea typeface="+mn-ea"/>
                <a:cs typeface="+mn-cs"/>
              </a:rPr>
            </a:br>
            <a:r>
              <a:rPr lang="ru-RU" sz="2200" i="1" kern="0" dirty="0" smtClean="0">
                <a:solidFill>
                  <a:srgbClr val="000000"/>
                </a:solidFill>
                <a:latin typeface="Arial"/>
                <a:ea typeface="+mn-ea"/>
                <a:cs typeface="+mn-cs"/>
              </a:rPr>
              <a:t>налог </a:t>
            </a:r>
            <a:r>
              <a:rPr lang="ru-RU" sz="2200" i="1" kern="0" dirty="0">
                <a:solidFill>
                  <a:srgbClr val="000000"/>
                </a:solidFill>
                <a:latin typeface="Arial"/>
                <a:ea typeface="+mn-ea"/>
                <a:cs typeface="+mn-cs"/>
              </a:rPr>
              <a:t>на прибыль</a:t>
            </a:r>
            <a:r>
              <a:rPr lang="ru-RU" sz="2200" kern="0" dirty="0">
                <a:solidFill>
                  <a:srgbClr val="000000"/>
                </a:solidFill>
                <a:latin typeface="Arial"/>
                <a:ea typeface="+mn-ea"/>
                <a:cs typeface="+mn-cs"/>
              </a:rPr>
              <a:t> (строка 4124) – указывается сумма платежей, связанных с оплатой налога на прибыль организации, включая авансовые платежи налога, за исключением налога на прибыль организаций непосредственно связанного с инвестиционными или финансовыми операций организации.</a:t>
            </a:r>
            <a:br>
              <a:rPr lang="ru-RU" sz="2200" kern="0" dirty="0">
                <a:solidFill>
                  <a:srgbClr val="000000"/>
                </a:solidFill>
                <a:latin typeface="Arial"/>
                <a:ea typeface="+mn-ea"/>
                <a:cs typeface="+mn-cs"/>
              </a:rPr>
            </a:br>
            <a:r>
              <a:rPr lang="ru-RU" sz="2200" kern="0" dirty="0" smtClean="0">
                <a:solidFill>
                  <a:srgbClr val="000000"/>
                </a:solidFill>
                <a:latin typeface="Arial"/>
                <a:ea typeface="+mn-ea"/>
                <a:cs typeface="+mn-cs"/>
              </a:rPr>
              <a:t>(</a:t>
            </a:r>
            <a:r>
              <a:rPr lang="ru-RU" sz="2200" kern="0" dirty="0">
                <a:solidFill>
                  <a:srgbClr val="000000"/>
                </a:solidFill>
                <a:latin typeface="Arial"/>
                <a:ea typeface="+mn-ea"/>
                <a:cs typeface="+mn-cs"/>
              </a:rPr>
              <a:t>строки 4125-4128) – указываются наименования дополнительных строк и суммы платежей соответствующие этим наименованиям.</a:t>
            </a:r>
            <a:br>
              <a:rPr lang="ru-RU" sz="2200" kern="0" dirty="0">
                <a:solidFill>
                  <a:srgbClr val="000000"/>
                </a:solidFill>
                <a:latin typeface="Arial"/>
                <a:ea typeface="+mn-ea"/>
                <a:cs typeface="+mn-cs"/>
              </a:rPr>
            </a:br>
            <a:r>
              <a:rPr lang="ru-RU" sz="2200" i="1" kern="0" dirty="0">
                <a:solidFill>
                  <a:srgbClr val="000000"/>
                </a:solidFill>
                <a:latin typeface="Arial"/>
                <a:ea typeface="+mn-ea"/>
                <a:cs typeface="+mn-cs"/>
              </a:rPr>
              <a:t>прочие платежи</a:t>
            </a:r>
            <a:r>
              <a:rPr lang="ru-RU" sz="2200" kern="0" dirty="0">
                <a:solidFill>
                  <a:srgbClr val="000000"/>
                </a:solidFill>
                <a:latin typeface="Arial"/>
                <a:ea typeface="+mn-ea"/>
                <a:cs typeface="+mn-cs"/>
              </a:rPr>
              <a:t> (строка 4129) – указывается сумма прочих платежей, связанных с текущей деятельности организаций.</a:t>
            </a:r>
            <a:br>
              <a:rPr lang="ru-RU" sz="2200" kern="0" dirty="0">
                <a:solidFill>
                  <a:srgbClr val="000000"/>
                </a:solidFill>
                <a:latin typeface="Arial"/>
                <a:ea typeface="+mn-ea"/>
                <a:cs typeface="+mn-cs"/>
              </a:rPr>
            </a:br>
            <a:endParaRPr lang="ru-RU" dirty="0"/>
          </a:p>
        </p:txBody>
      </p:sp>
      <p:sp>
        <p:nvSpPr>
          <p:cNvPr id="3" name="Текст 2"/>
          <p:cNvSpPr>
            <a:spLocks noGrp="1"/>
          </p:cNvSpPr>
          <p:nvPr>
            <p:ph type="body" idx="1"/>
          </p:nvPr>
        </p:nvSpPr>
        <p:spPr/>
        <p:txBody>
          <a:bodyPr/>
          <a:lstStyle/>
          <a:p>
            <a:r>
              <a:rPr lang="ru-RU" altLang="ru-RU" sz="3200" b="1" kern="0" dirty="0">
                <a:solidFill>
                  <a:srgbClr val="000000"/>
                </a:solidFill>
                <a:latin typeface="Arial"/>
                <a:ea typeface="+mj-ea"/>
                <a:cs typeface="+mj-cs"/>
              </a:rPr>
              <a:t>ПЛАТЕЖИ ПО ТЕКУЩИМ ОПЕРАЦИЯМ</a:t>
            </a:r>
            <a:endParaRPr lang="ru-RU" dirty="0"/>
          </a:p>
        </p:txBody>
      </p:sp>
    </p:spTree>
    <p:extLst>
      <p:ext uri="{BB962C8B-B14F-4D97-AF65-F5344CB8AC3E}">
        <p14:creationId xmlns:p14="http://schemas.microsoft.com/office/powerpoint/2010/main" val="1220049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defTabSz="914400" fontAlgn="base">
              <a:spcAft>
                <a:spcPct val="0"/>
              </a:spcAft>
              <a:defRPr/>
            </a:pPr>
            <a:r>
              <a:rPr lang="ru-RU" sz="2000" kern="0" dirty="0">
                <a:solidFill>
                  <a:srgbClr val="000000"/>
                </a:solidFill>
                <a:latin typeface="Arial"/>
                <a:ea typeface="+mn-ea"/>
                <a:cs typeface="+mn-cs"/>
              </a:rPr>
              <a:t>Примеры денежных потоков от инвестиционных операций:</a:t>
            </a:r>
            <a:br>
              <a:rPr lang="ru-RU" sz="2000" kern="0" dirty="0">
                <a:solidFill>
                  <a:srgbClr val="000000"/>
                </a:solidFill>
                <a:latin typeface="Arial"/>
                <a:ea typeface="+mn-ea"/>
                <a:cs typeface="+mn-cs"/>
              </a:rPr>
            </a:br>
            <a:r>
              <a:rPr lang="ru-RU" sz="2000" kern="0" dirty="0" smtClean="0">
                <a:solidFill>
                  <a:srgbClr val="000000"/>
                </a:solidFill>
                <a:latin typeface="Arial"/>
                <a:ea typeface="+mn-ea"/>
                <a:cs typeface="+mn-cs"/>
              </a:rPr>
              <a:t>- платежи </a:t>
            </a:r>
            <a:r>
              <a:rPr lang="ru-RU" sz="2000" kern="0" dirty="0">
                <a:solidFill>
                  <a:srgbClr val="000000"/>
                </a:solidFill>
                <a:latin typeface="Arial"/>
                <a:ea typeface="+mn-ea"/>
                <a:cs typeface="+mn-cs"/>
              </a:rPr>
              <a:t>поставщикам (подрядчикам) и работникам организации в связи с приобретением, созданием, модернизацией, реконструкцией и подготовкой к использованию </a:t>
            </a:r>
            <a:r>
              <a:rPr lang="ru-RU" sz="2000" kern="0" dirty="0" err="1">
                <a:solidFill>
                  <a:srgbClr val="000000"/>
                </a:solidFill>
                <a:latin typeface="Arial"/>
                <a:ea typeface="+mn-ea"/>
                <a:cs typeface="+mn-cs"/>
              </a:rPr>
              <a:t>внеоборотных</a:t>
            </a:r>
            <a:r>
              <a:rPr lang="ru-RU" sz="2000" kern="0" dirty="0">
                <a:solidFill>
                  <a:srgbClr val="000000"/>
                </a:solidFill>
                <a:latin typeface="Arial"/>
                <a:ea typeface="+mn-ea"/>
                <a:cs typeface="+mn-cs"/>
              </a:rPr>
              <a:t> активов;</a:t>
            </a:r>
            <a:br>
              <a:rPr lang="ru-RU" sz="2000" kern="0" dirty="0">
                <a:solidFill>
                  <a:srgbClr val="000000"/>
                </a:solidFill>
                <a:latin typeface="Arial"/>
                <a:ea typeface="+mn-ea"/>
                <a:cs typeface="+mn-cs"/>
              </a:rPr>
            </a:br>
            <a:r>
              <a:rPr lang="ru-RU" sz="2000" kern="0" dirty="0" smtClean="0">
                <a:solidFill>
                  <a:srgbClr val="000000"/>
                </a:solidFill>
                <a:latin typeface="Arial"/>
                <a:ea typeface="+mn-ea"/>
                <a:cs typeface="+mn-cs"/>
              </a:rPr>
              <a:t>- уплата </a:t>
            </a:r>
            <a:r>
              <a:rPr lang="ru-RU" sz="2000" kern="0" dirty="0">
                <a:solidFill>
                  <a:srgbClr val="000000"/>
                </a:solidFill>
                <a:latin typeface="Arial"/>
                <a:ea typeface="+mn-ea"/>
                <a:cs typeface="+mn-cs"/>
              </a:rPr>
              <a:t>процентов по долговым обязательствам, включаемых в стоимость инвестиционных активов в соответствии с ПБУ 15/2008;</a:t>
            </a:r>
            <a:br>
              <a:rPr lang="ru-RU" sz="2000" kern="0" dirty="0">
                <a:solidFill>
                  <a:srgbClr val="000000"/>
                </a:solidFill>
                <a:latin typeface="Arial"/>
                <a:ea typeface="+mn-ea"/>
                <a:cs typeface="+mn-cs"/>
              </a:rPr>
            </a:br>
            <a:r>
              <a:rPr lang="ru-RU" sz="2000" kern="0" dirty="0" smtClean="0">
                <a:solidFill>
                  <a:srgbClr val="000000"/>
                </a:solidFill>
                <a:latin typeface="Arial"/>
                <a:ea typeface="+mn-ea"/>
                <a:cs typeface="+mn-cs"/>
              </a:rPr>
              <a:t>- поступления </a:t>
            </a:r>
            <a:r>
              <a:rPr lang="ru-RU" sz="2000" kern="0" dirty="0">
                <a:solidFill>
                  <a:srgbClr val="000000"/>
                </a:solidFill>
                <a:latin typeface="Arial"/>
                <a:ea typeface="+mn-ea"/>
                <a:cs typeface="+mn-cs"/>
              </a:rPr>
              <a:t>от продажи </a:t>
            </a:r>
            <a:r>
              <a:rPr lang="ru-RU" sz="2000" kern="0" dirty="0" err="1">
                <a:solidFill>
                  <a:srgbClr val="000000"/>
                </a:solidFill>
                <a:latin typeface="Arial"/>
                <a:ea typeface="+mn-ea"/>
                <a:cs typeface="+mn-cs"/>
              </a:rPr>
              <a:t>внеоборотных</a:t>
            </a:r>
            <a:r>
              <a:rPr lang="ru-RU" sz="2000" kern="0" dirty="0">
                <a:solidFill>
                  <a:srgbClr val="000000"/>
                </a:solidFill>
                <a:latin typeface="Arial"/>
                <a:ea typeface="+mn-ea"/>
                <a:cs typeface="+mn-cs"/>
              </a:rPr>
              <a:t> активов;</a:t>
            </a:r>
            <a:br>
              <a:rPr lang="ru-RU" sz="2000" kern="0" dirty="0">
                <a:solidFill>
                  <a:srgbClr val="000000"/>
                </a:solidFill>
                <a:latin typeface="Arial"/>
                <a:ea typeface="+mn-ea"/>
                <a:cs typeface="+mn-cs"/>
              </a:rPr>
            </a:br>
            <a:r>
              <a:rPr lang="ru-RU" sz="2000" kern="0" dirty="0" smtClean="0">
                <a:solidFill>
                  <a:srgbClr val="000000"/>
                </a:solidFill>
                <a:latin typeface="Arial"/>
                <a:ea typeface="+mn-ea"/>
                <a:cs typeface="+mn-cs"/>
              </a:rPr>
              <a:t>- платежи </a:t>
            </a:r>
            <a:r>
              <a:rPr lang="ru-RU" sz="2000" kern="0" dirty="0">
                <a:solidFill>
                  <a:srgbClr val="000000"/>
                </a:solidFill>
                <a:latin typeface="Arial"/>
                <a:ea typeface="+mn-ea"/>
                <a:cs typeface="+mn-cs"/>
              </a:rPr>
              <a:t>в связи с приобретением акций в других организациях, за исключением финансовых вложений, приобретаемых с целью перепродажи в краткосрочной перспективе</a:t>
            </a:r>
            <a:endParaRPr lang="ru-RU" sz="2000" dirty="0"/>
          </a:p>
        </p:txBody>
      </p:sp>
      <p:sp>
        <p:nvSpPr>
          <p:cNvPr id="3" name="Текст 2"/>
          <p:cNvSpPr>
            <a:spLocks noGrp="1"/>
          </p:cNvSpPr>
          <p:nvPr>
            <p:ph type="body" idx="1"/>
          </p:nvPr>
        </p:nvSpPr>
        <p:spPr/>
        <p:txBody>
          <a:bodyPr/>
          <a:lstStyle/>
          <a:p>
            <a:r>
              <a:rPr lang="ru-RU" sz="2800" b="1" i="1" kern="0" dirty="0">
                <a:solidFill>
                  <a:srgbClr val="000000"/>
                </a:solidFill>
                <a:latin typeface="Arial"/>
                <a:ea typeface="+mj-ea"/>
                <a:cs typeface="+mj-cs"/>
              </a:rPr>
              <a:t>Заполнение раздела «Денежные потоки от инвестиционных операций»</a:t>
            </a:r>
            <a:endParaRPr lang="ru-RU" dirty="0"/>
          </a:p>
        </p:txBody>
      </p:sp>
    </p:spTree>
    <p:extLst>
      <p:ext uri="{BB962C8B-B14F-4D97-AF65-F5344CB8AC3E}">
        <p14:creationId xmlns:p14="http://schemas.microsoft.com/office/powerpoint/2010/main" val="1784269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defTabSz="914400" fontAlgn="base">
              <a:spcBef>
                <a:spcPts val="0"/>
              </a:spcBef>
              <a:spcAft>
                <a:spcPct val="0"/>
              </a:spcAft>
              <a:defRPr/>
            </a:pPr>
            <a:r>
              <a:rPr lang="ru-RU" sz="2000" i="1" kern="0" dirty="0">
                <a:solidFill>
                  <a:srgbClr val="000000"/>
                </a:solidFill>
                <a:latin typeface="Arial"/>
                <a:ea typeface="+mn-ea"/>
                <a:cs typeface="+mn-cs"/>
              </a:rPr>
              <a:t>Поступления – всего </a:t>
            </a:r>
            <a:r>
              <a:rPr lang="ru-RU" sz="2000" kern="0" dirty="0">
                <a:solidFill>
                  <a:srgbClr val="000000"/>
                </a:solidFill>
                <a:latin typeface="Arial"/>
                <a:ea typeface="+mn-ea"/>
                <a:cs typeface="+mn-cs"/>
              </a:rPr>
              <a:t>(строка 4210) – указывается общая сумма поступлений от инвестиционных операций (рассчитывается, как сумма строк 4211-4219)</a:t>
            </a:r>
            <a:br>
              <a:rPr lang="ru-RU" sz="2000" kern="0" dirty="0">
                <a:solidFill>
                  <a:srgbClr val="000000"/>
                </a:solidFill>
                <a:latin typeface="Arial"/>
                <a:ea typeface="+mn-ea"/>
                <a:cs typeface="+mn-cs"/>
              </a:rPr>
            </a:br>
            <a:r>
              <a:rPr lang="ru-RU" sz="2000" kern="0" dirty="0">
                <a:solidFill>
                  <a:srgbClr val="000000"/>
                </a:solidFill>
                <a:latin typeface="Arial"/>
                <a:ea typeface="+mn-ea"/>
                <a:cs typeface="+mn-cs"/>
              </a:rPr>
              <a:t>В том числе:</a:t>
            </a:r>
            <a:br>
              <a:rPr lang="ru-RU" sz="2000" kern="0" dirty="0">
                <a:solidFill>
                  <a:srgbClr val="000000"/>
                </a:solidFill>
                <a:latin typeface="Arial"/>
                <a:ea typeface="+mn-ea"/>
                <a:cs typeface="+mn-cs"/>
              </a:rPr>
            </a:br>
            <a:r>
              <a:rPr lang="ru-RU" sz="2000" i="1" kern="0" dirty="0">
                <a:solidFill>
                  <a:srgbClr val="000000"/>
                </a:solidFill>
                <a:latin typeface="Arial"/>
                <a:ea typeface="+mn-ea"/>
                <a:cs typeface="+mn-cs"/>
              </a:rPr>
              <a:t>от продажи </a:t>
            </a:r>
            <a:r>
              <a:rPr lang="ru-RU" sz="2000" i="1" kern="0" dirty="0" err="1">
                <a:solidFill>
                  <a:srgbClr val="000000"/>
                </a:solidFill>
                <a:latin typeface="Arial"/>
                <a:ea typeface="+mn-ea"/>
                <a:cs typeface="+mn-cs"/>
              </a:rPr>
              <a:t>внеоборотных</a:t>
            </a:r>
            <a:r>
              <a:rPr lang="ru-RU" sz="2000" i="1" kern="0" dirty="0">
                <a:solidFill>
                  <a:srgbClr val="000000"/>
                </a:solidFill>
                <a:latin typeface="Arial"/>
                <a:ea typeface="+mn-ea"/>
                <a:cs typeface="+mn-cs"/>
              </a:rPr>
              <a:t> активов </a:t>
            </a:r>
            <a:r>
              <a:rPr lang="ru-RU" sz="2000" kern="0" dirty="0">
                <a:solidFill>
                  <a:srgbClr val="000000"/>
                </a:solidFill>
                <a:latin typeface="Arial"/>
                <a:ea typeface="+mn-ea"/>
                <a:cs typeface="+mn-cs"/>
              </a:rPr>
              <a:t>(кроме финансовых вложений) (строка 4211) – указывается сумма поступлений денежных средств и их эквивалентов, связанных с реализацией </a:t>
            </a:r>
            <a:r>
              <a:rPr lang="ru-RU" sz="2000" kern="0" dirty="0" err="1">
                <a:solidFill>
                  <a:srgbClr val="000000"/>
                </a:solidFill>
                <a:latin typeface="Arial"/>
                <a:ea typeface="+mn-ea"/>
                <a:cs typeface="+mn-cs"/>
              </a:rPr>
              <a:t>внеоборотных</a:t>
            </a:r>
            <a:r>
              <a:rPr lang="ru-RU" sz="2000" kern="0" dirty="0">
                <a:solidFill>
                  <a:srgbClr val="000000"/>
                </a:solidFill>
                <a:latin typeface="Arial"/>
                <a:ea typeface="+mn-ea"/>
                <a:cs typeface="+mn-cs"/>
              </a:rPr>
              <a:t> активов.</a:t>
            </a:r>
            <a:br>
              <a:rPr lang="ru-RU" sz="2000" kern="0" dirty="0">
                <a:solidFill>
                  <a:srgbClr val="000000"/>
                </a:solidFill>
                <a:latin typeface="Arial"/>
                <a:ea typeface="+mn-ea"/>
                <a:cs typeface="+mn-cs"/>
              </a:rPr>
            </a:br>
            <a:r>
              <a:rPr lang="ru-RU" sz="2000" i="1" kern="0" dirty="0">
                <a:solidFill>
                  <a:srgbClr val="000000"/>
                </a:solidFill>
                <a:latin typeface="Arial"/>
                <a:ea typeface="+mn-ea"/>
                <a:cs typeface="+mn-cs"/>
              </a:rPr>
              <a:t>от продажи акций (долей участия) в других организациях (</a:t>
            </a:r>
            <a:r>
              <a:rPr lang="ru-RU" sz="2000" kern="0" dirty="0">
                <a:solidFill>
                  <a:srgbClr val="000000"/>
                </a:solidFill>
                <a:latin typeface="Arial"/>
                <a:ea typeface="+mn-ea"/>
                <a:cs typeface="+mn-cs"/>
              </a:rPr>
              <a:t>строка 4212) – указывается сумма поступлений от продажи акций и долей в уставных капиталах других организаций</a:t>
            </a:r>
            <a:endParaRPr lang="ru-RU" sz="2000" dirty="0"/>
          </a:p>
        </p:txBody>
      </p:sp>
      <p:sp>
        <p:nvSpPr>
          <p:cNvPr id="3" name="Текст 2"/>
          <p:cNvSpPr>
            <a:spLocks noGrp="1"/>
          </p:cNvSpPr>
          <p:nvPr>
            <p:ph type="body" idx="1"/>
          </p:nvPr>
        </p:nvSpPr>
        <p:spPr/>
        <p:txBody>
          <a:bodyPr/>
          <a:lstStyle/>
          <a:p>
            <a:r>
              <a:rPr lang="ru-RU" sz="2800" b="1" kern="0" dirty="0">
                <a:solidFill>
                  <a:srgbClr val="000000"/>
                </a:solidFill>
                <a:latin typeface="Arial"/>
                <a:ea typeface="+mj-ea"/>
                <a:cs typeface="+mj-cs"/>
              </a:rPr>
              <a:t>ПОСТУПЛЕНИЯ ОТ ИНВЕСТИЦИОННЫХ ОПЕРАЦИЙ</a:t>
            </a:r>
            <a:endParaRPr lang="ru-RU" dirty="0"/>
          </a:p>
        </p:txBody>
      </p:sp>
    </p:spTree>
    <p:extLst>
      <p:ext uri="{BB962C8B-B14F-4D97-AF65-F5344CB8AC3E}">
        <p14:creationId xmlns:p14="http://schemas.microsoft.com/office/powerpoint/2010/main" val="4285183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defTabSz="914400" fontAlgn="base">
              <a:spcBef>
                <a:spcPts val="0"/>
              </a:spcBef>
              <a:spcAft>
                <a:spcPct val="0"/>
              </a:spcAft>
            </a:pPr>
            <a:r>
              <a:rPr lang="ru-RU" altLang="ru-RU" sz="2400" i="1" kern="0" dirty="0">
                <a:solidFill>
                  <a:srgbClr val="000000"/>
                </a:solidFill>
                <a:latin typeface="Arial"/>
                <a:ea typeface="+mn-ea"/>
                <a:cs typeface="+mn-cs"/>
              </a:rPr>
              <a:t>от возврата предоставленных займов, от продажи долговых ценных бумаг (прав требования денежных средств к другим лицам)</a:t>
            </a:r>
            <a:r>
              <a:rPr lang="ru-RU" altLang="ru-RU" sz="2400" kern="0" dirty="0">
                <a:solidFill>
                  <a:srgbClr val="000000"/>
                </a:solidFill>
                <a:latin typeface="Arial"/>
                <a:ea typeface="+mn-ea"/>
                <a:cs typeface="+mn-cs"/>
              </a:rPr>
              <a:t> (строка 4213) – указывается сумма поступлений:</a:t>
            </a:r>
            <a:br>
              <a:rPr lang="ru-RU" altLang="ru-RU" sz="2400" kern="0" dirty="0">
                <a:solidFill>
                  <a:srgbClr val="000000"/>
                </a:solidFill>
                <a:latin typeface="Arial"/>
                <a:ea typeface="+mn-ea"/>
                <a:cs typeface="+mn-cs"/>
              </a:rPr>
            </a:br>
            <a:r>
              <a:rPr lang="ru-RU" altLang="ru-RU" sz="2400" kern="0" dirty="0" smtClean="0">
                <a:solidFill>
                  <a:srgbClr val="000000"/>
                </a:solidFill>
                <a:latin typeface="Arial"/>
                <a:ea typeface="+mn-ea"/>
                <a:cs typeface="+mn-cs"/>
              </a:rPr>
              <a:t>- от </a:t>
            </a:r>
            <a:r>
              <a:rPr lang="ru-RU" altLang="ru-RU" sz="2400" kern="0" dirty="0">
                <a:solidFill>
                  <a:srgbClr val="000000"/>
                </a:solidFill>
                <a:latin typeface="Arial"/>
                <a:ea typeface="+mn-ea"/>
                <a:cs typeface="+mn-cs"/>
              </a:rPr>
              <a:t>возвратов ранее предоставленных процентных займов (без учета полученных процентов);</a:t>
            </a:r>
            <a:br>
              <a:rPr lang="ru-RU" altLang="ru-RU" sz="2400" kern="0" dirty="0">
                <a:solidFill>
                  <a:srgbClr val="000000"/>
                </a:solidFill>
                <a:latin typeface="Arial"/>
                <a:ea typeface="+mn-ea"/>
                <a:cs typeface="+mn-cs"/>
              </a:rPr>
            </a:br>
            <a:r>
              <a:rPr lang="ru-RU" altLang="ru-RU" sz="2400" kern="0" dirty="0" smtClean="0">
                <a:solidFill>
                  <a:srgbClr val="000000"/>
                </a:solidFill>
                <a:latin typeface="Arial"/>
                <a:ea typeface="+mn-ea"/>
                <a:cs typeface="+mn-cs"/>
              </a:rPr>
              <a:t>- от </a:t>
            </a:r>
            <a:r>
              <a:rPr lang="ru-RU" altLang="ru-RU" sz="2400" kern="0" dirty="0">
                <a:solidFill>
                  <a:srgbClr val="000000"/>
                </a:solidFill>
                <a:latin typeface="Arial"/>
                <a:ea typeface="+mn-ea"/>
                <a:cs typeface="+mn-cs"/>
              </a:rPr>
              <a:t>реализации векселей и облигаций (без учета полученных процентов);</a:t>
            </a:r>
            <a:br>
              <a:rPr lang="ru-RU" altLang="ru-RU" sz="2400" kern="0" dirty="0">
                <a:solidFill>
                  <a:srgbClr val="000000"/>
                </a:solidFill>
                <a:latin typeface="Arial"/>
                <a:ea typeface="+mn-ea"/>
                <a:cs typeface="+mn-cs"/>
              </a:rPr>
            </a:br>
            <a:r>
              <a:rPr lang="ru-RU" altLang="ru-RU" sz="2400" kern="0" dirty="0" smtClean="0">
                <a:solidFill>
                  <a:srgbClr val="000000"/>
                </a:solidFill>
                <a:latin typeface="Arial"/>
                <a:ea typeface="+mn-ea"/>
                <a:cs typeface="+mn-cs"/>
              </a:rPr>
              <a:t>- от </a:t>
            </a:r>
            <a:r>
              <a:rPr lang="ru-RU" altLang="ru-RU" sz="2400" kern="0" dirty="0">
                <a:solidFill>
                  <a:srgbClr val="000000"/>
                </a:solidFill>
                <a:latin typeface="Arial"/>
                <a:ea typeface="+mn-ea"/>
                <a:cs typeface="+mn-cs"/>
              </a:rPr>
              <a:t>переуступки ранее приобретенных прав требования к третьим лицам</a:t>
            </a:r>
            <a:endParaRPr lang="ru-RU" dirty="0"/>
          </a:p>
        </p:txBody>
      </p:sp>
      <p:sp>
        <p:nvSpPr>
          <p:cNvPr id="3" name="Текст 2"/>
          <p:cNvSpPr>
            <a:spLocks noGrp="1"/>
          </p:cNvSpPr>
          <p:nvPr>
            <p:ph type="body" idx="1"/>
          </p:nvPr>
        </p:nvSpPr>
        <p:spPr/>
        <p:txBody>
          <a:bodyPr/>
          <a:lstStyle/>
          <a:p>
            <a:r>
              <a:rPr lang="ru-RU" altLang="ru-RU" sz="2800" b="1" kern="0" dirty="0">
                <a:solidFill>
                  <a:srgbClr val="000000"/>
                </a:solidFill>
                <a:latin typeface="Arial"/>
                <a:ea typeface="+mj-ea"/>
                <a:cs typeface="+mj-cs"/>
              </a:rPr>
              <a:t>ПОСТУПЛЕНИЯ ОТ ИНВЕСТИЦИОННЫХ ОПЕРАЦИЙ</a:t>
            </a:r>
            <a:endParaRPr lang="ru-RU" dirty="0"/>
          </a:p>
        </p:txBody>
      </p:sp>
    </p:spTree>
    <p:extLst>
      <p:ext uri="{BB962C8B-B14F-4D97-AF65-F5344CB8AC3E}">
        <p14:creationId xmlns:p14="http://schemas.microsoft.com/office/powerpoint/2010/main" val="2917963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defTabSz="914400" fontAlgn="base">
              <a:spcBef>
                <a:spcPts val="0"/>
              </a:spcBef>
              <a:spcAft>
                <a:spcPct val="0"/>
              </a:spcAft>
              <a:defRPr/>
            </a:pPr>
            <a:r>
              <a:rPr lang="ru-RU" sz="2000" i="1" kern="0" dirty="0">
                <a:solidFill>
                  <a:srgbClr val="000000"/>
                </a:solidFill>
                <a:latin typeface="Arial"/>
                <a:ea typeface="+mn-ea"/>
                <a:cs typeface="+mn-cs"/>
              </a:rPr>
              <a:t>дивидендов, процентов по долговым финансовым вложениям и аналогичных поступлений от долевого участия в других организациях</a:t>
            </a:r>
            <a:r>
              <a:rPr lang="ru-RU" sz="2000" kern="0" dirty="0">
                <a:solidFill>
                  <a:srgbClr val="000000"/>
                </a:solidFill>
                <a:latin typeface="Arial"/>
                <a:ea typeface="+mn-ea"/>
                <a:cs typeface="+mn-cs"/>
              </a:rPr>
              <a:t> (строка 4214) – указывается сумма поступлений дивидендов, других видов выплат в связи с долевым участием в других организациях, а так же суммы полученных процентов по долговым ценным бумагам и предоставленных другим организациям займам.</a:t>
            </a:r>
            <a:br>
              <a:rPr lang="ru-RU" sz="2000" kern="0" dirty="0">
                <a:solidFill>
                  <a:srgbClr val="000000"/>
                </a:solidFill>
                <a:latin typeface="Arial"/>
                <a:ea typeface="+mn-ea"/>
                <a:cs typeface="+mn-cs"/>
              </a:rPr>
            </a:br>
            <a:r>
              <a:rPr lang="ru-RU" sz="2000" i="1" kern="0" dirty="0">
                <a:solidFill>
                  <a:srgbClr val="000000"/>
                </a:solidFill>
                <a:latin typeface="Arial"/>
                <a:ea typeface="+mn-ea"/>
                <a:cs typeface="+mn-cs"/>
              </a:rPr>
              <a:t>прочие поступления</a:t>
            </a:r>
            <a:r>
              <a:rPr lang="ru-RU" sz="2000" kern="0" dirty="0">
                <a:solidFill>
                  <a:srgbClr val="000000"/>
                </a:solidFill>
                <a:latin typeface="Arial"/>
                <a:ea typeface="+mn-ea"/>
                <a:cs typeface="+mn-cs"/>
              </a:rPr>
              <a:t> (строка 4219) – указывается сумма прочих поступлений, связанных с инвестиционной деятельностью организации, например – доходы от участия в совместной деятельности</a:t>
            </a:r>
            <a:endParaRPr lang="ru-RU" sz="2000" dirty="0"/>
          </a:p>
        </p:txBody>
      </p:sp>
      <p:sp>
        <p:nvSpPr>
          <p:cNvPr id="3" name="Текст 2"/>
          <p:cNvSpPr>
            <a:spLocks noGrp="1"/>
          </p:cNvSpPr>
          <p:nvPr>
            <p:ph type="body" idx="1"/>
          </p:nvPr>
        </p:nvSpPr>
        <p:spPr/>
        <p:txBody>
          <a:bodyPr/>
          <a:lstStyle/>
          <a:p>
            <a:r>
              <a:rPr lang="ru-RU" altLang="ru-RU" sz="3200" b="1" kern="0" dirty="0">
                <a:solidFill>
                  <a:srgbClr val="000000"/>
                </a:solidFill>
                <a:latin typeface="Arial"/>
                <a:ea typeface="+mj-ea"/>
                <a:cs typeface="+mj-cs"/>
              </a:rPr>
              <a:t>ПОСТУПЛЕНИЯ ОТ ИНВЕСТИЦИОННЫХ ОПЕРАЦИЙ</a:t>
            </a:r>
            <a:endParaRPr lang="ru-RU" dirty="0"/>
          </a:p>
        </p:txBody>
      </p:sp>
    </p:spTree>
    <p:extLst>
      <p:ext uri="{BB962C8B-B14F-4D97-AF65-F5344CB8AC3E}">
        <p14:creationId xmlns:p14="http://schemas.microsoft.com/office/powerpoint/2010/main" val="353112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defTabSz="914400" fontAlgn="base">
              <a:spcAft>
                <a:spcPct val="0"/>
              </a:spcAft>
              <a:defRPr/>
            </a:pPr>
            <a:r>
              <a:rPr lang="ru-RU" sz="1800" i="1" kern="0" dirty="0">
                <a:solidFill>
                  <a:srgbClr val="000000"/>
                </a:solidFill>
                <a:latin typeface="Arial"/>
                <a:ea typeface="+mn-ea"/>
                <a:cs typeface="+mn-cs"/>
              </a:rPr>
              <a:t>Платежи – всего</a:t>
            </a:r>
            <a:r>
              <a:rPr lang="ru-RU" sz="1800" kern="0" dirty="0">
                <a:solidFill>
                  <a:srgbClr val="000000"/>
                </a:solidFill>
                <a:latin typeface="Arial"/>
                <a:ea typeface="+mn-ea"/>
                <a:cs typeface="+mn-cs"/>
              </a:rPr>
              <a:t> (строка 4220) – указывается сумма платежей по инвестиционным операциям (рассчитывается, как сумма строк 4221-4229). </a:t>
            </a:r>
            <a:br>
              <a:rPr lang="ru-RU" sz="1800" kern="0" dirty="0">
                <a:solidFill>
                  <a:srgbClr val="000000"/>
                </a:solidFill>
                <a:latin typeface="Arial"/>
                <a:ea typeface="+mn-ea"/>
                <a:cs typeface="+mn-cs"/>
              </a:rPr>
            </a:br>
            <a:r>
              <a:rPr lang="ru-RU" sz="1800" kern="0" dirty="0">
                <a:solidFill>
                  <a:srgbClr val="000000"/>
                </a:solidFill>
                <a:latin typeface="Arial"/>
                <a:ea typeface="+mn-ea"/>
                <a:cs typeface="+mn-cs"/>
              </a:rPr>
              <a:t>В том числе:</a:t>
            </a:r>
            <a:br>
              <a:rPr lang="ru-RU" sz="1800" kern="0" dirty="0">
                <a:solidFill>
                  <a:srgbClr val="000000"/>
                </a:solidFill>
                <a:latin typeface="Arial"/>
                <a:ea typeface="+mn-ea"/>
                <a:cs typeface="+mn-cs"/>
              </a:rPr>
            </a:br>
            <a:r>
              <a:rPr lang="ru-RU" sz="1800" i="1" kern="0" dirty="0">
                <a:solidFill>
                  <a:srgbClr val="000000"/>
                </a:solidFill>
                <a:latin typeface="Arial"/>
                <a:ea typeface="+mn-ea"/>
                <a:cs typeface="+mn-cs"/>
              </a:rPr>
              <a:t>в связи с приобретением, созданием, модернизацией, реконструкцией и подготовкой к использованию </a:t>
            </a:r>
            <a:r>
              <a:rPr lang="ru-RU" sz="1800" i="1" kern="0" dirty="0" err="1">
                <a:solidFill>
                  <a:srgbClr val="000000"/>
                </a:solidFill>
                <a:latin typeface="Arial"/>
                <a:ea typeface="+mn-ea"/>
                <a:cs typeface="+mn-cs"/>
              </a:rPr>
              <a:t>внеоборотных</a:t>
            </a:r>
            <a:r>
              <a:rPr lang="ru-RU" sz="1800" i="1" kern="0" dirty="0">
                <a:solidFill>
                  <a:srgbClr val="000000"/>
                </a:solidFill>
                <a:latin typeface="Arial"/>
                <a:ea typeface="+mn-ea"/>
                <a:cs typeface="+mn-cs"/>
              </a:rPr>
              <a:t> активов</a:t>
            </a:r>
            <a:r>
              <a:rPr lang="ru-RU" sz="1800" kern="0" dirty="0">
                <a:solidFill>
                  <a:srgbClr val="000000"/>
                </a:solidFill>
                <a:latin typeface="Arial"/>
                <a:ea typeface="+mn-ea"/>
                <a:cs typeface="+mn-cs"/>
              </a:rPr>
              <a:t> (строка 4221) – указывается сумма платежей контрагентам, а так же выплаты сотрудникам организации, связанным с операциями по  приобретению, созданию, модернизации, реконструкции и подготовке к использованию </a:t>
            </a:r>
            <a:r>
              <a:rPr lang="ru-RU" sz="1800" kern="0" dirty="0" err="1">
                <a:solidFill>
                  <a:srgbClr val="000000"/>
                </a:solidFill>
                <a:latin typeface="Arial"/>
                <a:ea typeface="+mn-ea"/>
                <a:cs typeface="+mn-cs"/>
              </a:rPr>
              <a:t>внеоборотных</a:t>
            </a:r>
            <a:r>
              <a:rPr lang="ru-RU" sz="1800" kern="0" dirty="0">
                <a:solidFill>
                  <a:srgbClr val="000000"/>
                </a:solidFill>
                <a:latin typeface="Arial"/>
                <a:ea typeface="+mn-ea"/>
                <a:cs typeface="+mn-cs"/>
              </a:rPr>
              <a:t> активов.</a:t>
            </a:r>
            <a:br>
              <a:rPr lang="ru-RU" sz="1800" kern="0" dirty="0">
                <a:solidFill>
                  <a:srgbClr val="000000"/>
                </a:solidFill>
                <a:latin typeface="Arial"/>
                <a:ea typeface="+mn-ea"/>
                <a:cs typeface="+mn-cs"/>
              </a:rPr>
            </a:br>
            <a:r>
              <a:rPr lang="ru-RU" sz="1800" i="1" kern="0" dirty="0">
                <a:solidFill>
                  <a:srgbClr val="000000"/>
                </a:solidFill>
                <a:latin typeface="Arial"/>
                <a:ea typeface="+mn-ea"/>
                <a:cs typeface="+mn-cs"/>
              </a:rPr>
              <a:t>в связи с приобретением акций (долей участия) в других организациях</a:t>
            </a:r>
            <a:r>
              <a:rPr lang="ru-RU" sz="1800" kern="0" dirty="0">
                <a:solidFill>
                  <a:srgbClr val="000000"/>
                </a:solidFill>
                <a:latin typeface="Arial"/>
                <a:ea typeface="+mn-ea"/>
                <a:cs typeface="+mn-cs"/>
              </a:rPr>
              <a:t> (строка 4222) – указывается сумма платежей, связанных с приобретением акций и долей в уставных капиталах других организаций</a:t>
            </a:r>
            <a:endParaRPr lang="ru-RU" sz="1800" dirty="0"/>
          </a:p>
        </p:txBody>
      </p:sp>
      <p:sp>
        <p:nvSpPr>
          <p:cNvPr id="3" name="Текст 2"/>
          <p:cNvSpPr>
            <a:spLocks noGrp="1"/>
          </p:cNvSpPr>
          <p:nvPr>
            <p:ph type="body" idx="1"/>
          </p:nvPr>
        </p:nvSpPr>
        <p:spPr/>
        <p:txBody>
          <a:bodyPr/>
          <a:lstStyle/>
          <a:p>
            <a:r>
              <a:rPr lang="ru-RU" sz="2800" b="1" kern="0" dirty="0">
                <a:solidFill>
                  <a:srgbClr val="000000"/>
                </a:solidFill>
                <a:latin typeface="Arial"/>
                <a:ea typeface="+mj-ea"/>
                <a:cs typeface="+mj-cs"/>
              </a:rPr>
              <a:t>ПЛАТЕЖИ ПО ИНВЕСТИЦИОННЫМ ОПЕРАЦИЯМ</a:t>
            </a:r>
            <a:endParaRPr lang="ru-RU" dirty="0"/>
          </a:p>
        </p:txBody>
      </p:sp>
    </p:spTree>
    <p:extLst>
      <p:ext uri="{BB962C8B-B14F-4D97-AF65-F5344CB8AC3E}">
        <p14:creationId xmlns:p14="http://schemas.microsoft.com/office/powerpoint/2010/main" val="2222272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2138" y="257695"/>
            <a:ext cx="9149313" cy="4029825"/>
          </a:xfrm>
        </p:spPr>
        <p:txBody>
          <a:bodyPr>
            <a:normAutofit fontScale="90000"/>
          </a:bodyPr>
          <a:lstStyle/>
          <a:p>
            <a:pPr lvl="0" defTabSz="914400" fontAlgn="base">
              <a:spcBef>
                <a:spcPts val="0"/>
              </a:spcBef>
              <a:spcAft>
                <a:spcPct val="0"/>
              </a:spcAft>
            </a:pPr>
            <a:r>
              <a:rPr lang="ru-RU" altLang="ru-RU" sz="2400" i="1" kern="0" dirty="0">
                <a:solidFill>
                  <a:srgbClr val="000000"/>
                </a:solidFill>
                <a:latin typeface="Arial"/>
                <a:ea typeface="+mn-ea"/>
                <a:cs typeface="+mn-cs"/>
              </a:rPr>
              <a:t>в связи с приобретением долговых ценных бумаг (прав требования денежных средств к другим лицам), предоставление займов другим лицам</a:t>
            </a:r>
            <a:r>
              <a:rPr lang="ru-RU" altLang="ru-RU" sz="2400" kern="0" dirty="0">
                <a:solidFill>
                  <a:srgbClr val="000000"/>
                </a:solidFill>
                <a:latin typeface="Arial"/>
                <a:ea typeface="+mn-ea"/>
                <a:cs typeface="+mn-cs"/>
              </a:rPr>
              <a:t> (строка 4223) – указывается сумма платежей, направленных:</a:t>
            </a:r>
            <a:br>
              <a:rPr lang="ru-RU" altLang="ru-RU" sz="2400" kern="0" dirty="0">
                <a:solidFill>
                  <a:srgbClr val="000000"/>
                </a:solidFill>
                <a:latin typeface="Arial"/>
                <a:ea typeface="+mn-ea"/>
                <a:cs typeface="+mn-cs"/>
              </a:rPr>
            </a:br>
            <a:r>
              <a:rPr lang="ru-RU" altLang="ru-RU" sz="2400" kern="0" dirty="0" smtClean="0">
                <a:solidFill>
                  <a:srgbClr val="000000"/>
                </a:solidFill>
                <a:latin typeface="Arial"/>
                <a:ea typeface="+mn-ea"/>
                <a:cs typeface="+mn-cs"/>
              </a:rPr>
              <a:t>- на </a:t>
            </a:r>
            <a:r>
              <a:rPr lang="ru-RU" altLang="ru-RU" sz="2400" kern="0" dirty="0">
                <a:solidFill>
                  <a:srgbClr val="000000"/>
                </a:solidFill>
                <a:latin typeface="Arial"/>
                <a:ea typeface="+mn-ea"/>
                <a:cs typeface="+mn-cs"/>
              </a:rPr>
              <a:t>предоставление процентных займов;</a:t>
            </a:r>
            <a:br>
              <a:rPr lang="ru-RU" altLang="ru-RU" sz="2400" kern="0" dirty="0">
                <a:solidFill>
                  <a:srgbClr val="000000"/>
                </a:solidFill>
                <a:latin typeface="Arial"/>
                <a:ea typeface="+mn-ea"/>
                <a:cs typeface="+mn-cs"/>
              </a:rPr>
            </a:br>
            <a:r>
              <a:rPr lang="ru-RU" altLang="ru-RU" sz="2400" kern="0" dirty="0" smtClean="0">
                <a:solidFill>
                  <a:srgbClr val="000000"/>
                </a:solidFill>
                <a:latin typeface="Arial"/>
                <a:ea typeface="+mn-ea"/>
                <a:cs typeface="+mn-cs"/>
              </a:rPr>
              <a:t>- на </a:t>
            </a:r>
            <a:r>
              <a:rPr lang="ru-RU" altLang="ru-RU" sz="2400" kern="0" dirty="0">
                <a:solidFill>
                  <a:srgbClr val="000000"/>
                </a:solidFill>
                <a:latin typeface="Arial"/>
                <a:ea typeface="+mn-ea"/>
                <a:cs typeface="+mn-cs"/>
              </a:rPr>
              <a:t>приобретение векселей и облигаций;</a:t>
            </a:r>
            <a:br>
              <a:rPr lang="ru-RU" altLang="ru-RU" sz="2400" kern="0" dirty="0">
                <a:solidFill>
                  <a:srgbClr val="000000"/>
                </a:solidFill>
                <a:latin typeface="Arial"/>
                <a:ea typeface="+mn-ea"/>
                <a:cs typeface="+mn-cs"/>
              </a:rPr>
            </a:br>
            <a:r>
              <a:rPr lang="ru-RU" altLang="ru-RU" sz="2400" kern="0" dirty="0" smtClean="0">
                <a:solidFill>
                  <a:srgbClr val="000000"/>
                </a:solidFill>
                <a:latin typeface="Arial"/>
                <a:ea typeface="+mn-ea"/>
                <a:cs typeface="+mn-cs"/>
              </a:rPr>
              <a:t>- на </a:t>
            </a:r>
            <a:r>
              <a:rPr lang="ru-RU" altLang="ru-RU" sz="2400" kern="0" dirty="0">
                <a:solidFill>
                  <a:srgbClr val="000000"/>
                </a:solidFill>
                <a:latin typeface="Arial"/>
                <a:ea typeface="+mn-ea"/>
                <a:cs typeface="+mn-cs"/>
              </a:rPr>
              <a:t>приобретенных прав требования к третьим лицам.</a:t>
            </a:r>
            <a:br>
              <a:rPr lang="ru-RU" altLang="ru-RU" sz="2400" kern="0" dirty="0">
                <a:solidFill>
                  <a:srgbClr val="000000"/>
                </a:solidFill>
                <a:latin typeface="Arial"/>
                <a:ea typeface="+mn-ea"/>
                <a:cs typeface="+mn-cs"/>
              </a:rPr>
            </a:br>
            <a:r>
              <a:rPr lang="ru-RU" altLang="ru-RU" sz="2400" i="1" kern="0" dirty="0">
                <a:solidFill>
                  <a:srgbClr val="000000"/>
                </a:solidFill>
                <a:latin typeface="Arial"/>
                <a:ea typeface="+mn-ea"/>
                <a:cs typeface="+mn-cs"/>
              </a:rPr>
              <a:t>процентов по долговым обязательствам, включаемым в стоимость инвестиционного актива </a:t>
            </a:r>
            <a:r>
              <a:rPr lang="ru-RU" altLang="ru-RU" sz="2400" kern="0" dirty="0">
                <a:solidFill>
                  <a:srgbClr val="000000"/>
                </a:solidFill>
                <a:latin typeface="Arial"/>
                <a:ea typeface="+mn-ea"/>
                <a:cs typeface="+mn-cs"/>
              </a:rPr>
              <a:t>(строка 4224) – указывается сумма уплаченных процентов, относящихся на увеличение стоимости инвестиционного актива</a:t>
            </a:r>
            <a:endParaRPr lang="ru-RU" dirty="0"/>
          </a:p>
        </p:txBody>
      </p:sp>
      <p:sp>
        <p:nvSpPr>
          <p:cNvPr id="3" name="Текст 2"/>
          <p:cNvSpPr>
            <a:spLocks noGrp="1"/>
          </p:cNvSpPr>
          <p:nvPr>
            <p:ph type="body" idx="1"/>
          </p:nvPr>
        </p:nvSpPr>
        <p:spPr/>
        <p:txBody>
          <a:bodyPr/>
          <a:lstStyle/>
          <a:p>
            <a:r>
              <a:rPr lang="ru-RU" altLang="ru-RU" sz="2600" b="1" kern="0" dirty="0">
                <a:solidFill>
                  <a:srgbClr val="000000"/>
                </a:solidFill>
                <a:latin typeface="Arial"/>
                <a:ea typeface="+mj-ea"/>
                <a:cs typeface="+mj-cs"/>
              </a:rPr>
              <a:t>ПЛАТЕЖИ ПО ИНВЕСТИЦИОННЫМ ОПЕРАЦИЯМ</a:t>
            </a:r>
            <a:endParaRPr lang="ru-RU" dirty="0"/>
          </a:p>
        </p:txBody>
      </p:sp>
    </p:spTree>
    <p:extLst>
      <p:ext uri="{BB962C8B-B14F-4D97-AF65-F5344CB8AC3E}">
        <p14:creationId xmlns:p14="http://schemas.microsoft.com/office/powerpoint/2010/main" val="3615783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defTabSz="914400" fontAlgn="base">
              <a:spcBef>
                <a:spcPts val="0"/>
              </a:spcBef>
              <a:spcAft>
                <a:spcPct val="0"/>
              </a:spcAft>
            </a:pPr>
            <a:r>
              <a:rPr lang="ru-RU" altLang="ru-RU" sz="2800" i="1" kern="0" dirty="0">
                <a:solidFill>
                  <a:srgbClr val="000000"/>
                </a:solidFill>
                <a:latin typeface="Arial"/>
                <a:ea typeface="+mn-ea"/>
                <a:cs typeface="+mn-cs"/>
              </a:rPr>
              <a:t>прочие платежи</a:t>
            </a:r>
            <a:r>
              <a:rPr lang="ru-RU" altLang="ru-RU" sz="2800" kern="0" dirty="0">
                <a:solidFill>
                  <a:srgbClr val="000000"/>
                </a:solidFill>
                <a:latin typeface="Arial"/>
                <a:ea typeface="+mn-ea"/>
                <a:cs typeface="+mn-cs"/>
              </a:rPr>
              <a:t> (строка 4229) – указывается сумма платежей:</a:t>
            </a:r>
            <a:br>
              <a:rPr lang="ru-RU" altLang="ru-RU" sz="2800" kern="0" dirty="0">
                <a:solidFill>
                  <a:srgbClr val="000000"/>
                </a:solidFill>
                <a:latin typeface="Arial"/>
                <a:ea typeface="+mn-ea"/>
                <a:cs typeface="+mn-cs"/>
              </a:rPr>
            </a:br>
            <a:r>
              <a:rPr lang="ru-RU" altLang="ru-RU" sz="2800" kern="0" dirty="0" smtClean="0">
                <a:solidFill>
                  <a:srgbClr val="000000"/>
                </a:solidFill>
                <a:latin typeface="Arial"/>
                <a:ea typeface="+mn-ea"/>
                <a:cs typeface="+mn-cs"/>
              </a:rPr>
              <a:t>- по </a:t>
            </a:r>
            <a:r>
              <a:rPr lang="ru-RU" altLang="ru-RU" sz="2800" kern="0" dirty="0">
                <a:solidFill>
                  <a:srgbClr val="000000"/>
                </a:solidFill>
                <a:latin typeface="Arial"/>
                <a:ea typeface="+mn-ea"/>
                <a:cs typeface="+mn-cs"/>
              </a:rPr>
              <a:t>налогу на прибыль с инвестиционных операций (в случае возможности ее корректного определения);</a:t>
            </a:r>
            <a:br>
              <a:rPr lang="ru-RU" altLang="ru-RU" sz="2800" kern="0" dirty="0">
                <a:solidFill>
                  <a:srgbClr val="000000"/>
                </a:solidFill>
                <a:latin typeface="Arial"/>
                <a:ea typeface="+mn-ea"/>
                <a:cs typeface="+mn-cs"/>
              </a:rPr>
            </a:br>
            <a:r>
              <a:rPr lang="ru-RU" altLang="ru-RU" sz="2800" kern="0" dirty="0" smtClean="0">
                <a:solidFill>
                  <a:srgbClr val="000000"/>
                </a:solidFill>
                <a:latin typeface="Arial"/>
                <a:ea typeface="+mn-ea"/>
                <a:cs typeface="+mn-cs"/>
              </a:rPr>
              <a:t>- направленных </a:t>
            </a:r>
            <a:r>
              <a:rPr lang="ru-RU" altLang="ru-RU" sz="2800" kern="0" dirty="0">
                <a:solidFill>
                  <a:srgbClr val="000000"/>
                </a:solidFill>
                <a:latin typeface="Arial"/>
                <a:ea typeface="+mn-ea"/>
                <a:cs typeface="+mn-cs"/>
              </a:rPr>
              <a:t>во вклады в совместную деятельность;</a:t>
            </a:r>
            <a:br>
              <a:rPr lang="ru-RU" altLang="ru-RU" sz="2800" kern="0" dirty="0">
                <a:solidFill>
                  <a:srgbClr val="000000"/>
                </a:solidFill>
                <a:latin typeface="Arial"/>
                <a:ea typeface="+mn-ea"/>
                <a:cs typeface="+mn-cs"/>
              </a:rPr>
            </a:br>
            <a:r>
              <a:rPr lang="ru-RU" altLang="ru-RU" sz="2800" kern="0" dirty="0" smtClean="0">
                <a:solidFill>
                  <a:srgbClr val="000000"/>
                </a:solidFill>
                <a:latin typeface="Arial"/>
                <a:ea typeface="+mn-ea"/>
                <a:cs typeface="+mn-cs"/>
              </a:rPr>
              <a:t>- прочих </a:t>
            </a:r>
            <a:r>
              <a:rPr lang="ru-RU" altLang="ru-RU" sz="2800" kern="0" dirty="0">
                <a:solidFill>
                  <a:srgbClr val="000000"/>
                </a:solidFill>
                <a:latin typeface="Arial"/>
                <a:ea typeface="+mn-ea"/>
                <a:cs typeface="+mn-cs"/>
              </a:rPr>
              <a:t>платежей, связанных с инвестиционными операциями организации</a:t>
            </a:r>
            <a:endParaRPr lang="ru-RU" dirty="0"/>
          </a:p>
        </p:txBody>
      </p:sp>
      <p:sp>
        <p:nvSpPr>
          <p:cNvPr id="3" name="Текст 2"/>
          <p:cNvSpPr>
            <a:spLocks noGrp="1"/>
          </p:cNvSpPr>
          <p:nvPr>
            <p:ph type="body" idx="1"/>
          </p:nvPr>
        </p:nvSpPr>
        <p:spPr/>
        <p:txBody>
          <a:bodyPr/>
          <a:lstStyle/>
          <a:p>
            <a:r>
              <a:rPr lang="ru-RU" altLang="ru-RU" sz="3200" b="1" kern="0" dirty="0">
                <a:solidFill>
                  <a:srgbClr val="000000"/>
                </a:solidFill>
                <a:latin typeface="Arial"/>
                <a:ea typeface="+mj-ea"/>
                <a:cs typeface="+mj-cs"/>
              </a:rPr>
              <a:t>ПЛАТЕЖИ ПО ИНВЕСТИЦИОННЫМ ОПЕРАЦИЯМ</a:t>
            </a:r>
            <a:endParaRPr lang="ru-RU" dirty="0"/>
          </a:p>
        </p:txBody>
      </p:sp>
    </p:spTree>
    <p:extLst>
      <p:ext uri="{BB962C8B-B14F-4D97-AF65-F5344CB8AC3E}">
        <p14:creationId xmlns:p14="http://schemas.microsoft.com/office/powerpoint/2010/main" val="2956685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defTabSz="914400" fontAlgn="base">
              <a:spcBef>
                <a:spcPts val="0"/>
              </a:spcBef>
              <a:spcAft>
                <a:spcPct val="0"/>
              </a:spcAft>
              <a:defRPr/>
            </a:pPr>
            <a:r>
              <a:rPr lang="ru-RU" sz="2000" kern="0" dirty="0">
                <a:solidFill>
                  <a:srgbClr val="000000"/>
                </a:solidFill>
                <a:latin typeface="Arial"/>
                <a:ea typeface="+mn-ea"/>
                <a:cs typeface="+mn-cs"/>
              </a:rPr>
              <a:t>Примеры денежных потоков от финансовых операций:</a:t>
            </a:r>
            <a:br>
              <a:rPr lang="ru-RU" sz="2000" kern="0" dirty="0">
                <a:solidFill>
                  <a:srgbClr val="000000"/>
                </a:solidFill>
                <a:latin typeface="Arial"/>
                <a:ea typeface="+mn-ea"/>
                <a:cs typeface="+mn-cs"/>
              </a:rPr>
            </a:br>
            <a:r>
              <a:rPr lang="ru-RU" sz="2000" kern="0" dirty="0" smtClean="0">
                <a:solidFill>
                  <a:srgbClr val="000000"/>
                </a:solidFill>
                <a:latin typeface="Arial"/>
                <a:ea typeface="+mn-ea"/>
                <a:cs typeface="+mn-cs"/>
              </a:rPr>
              <a:t>- денежные </a:t>
            </a:r>
            <a:r>
              <a:rPr lang="ru-RU" sz="2000" kern="0" dirty="0">
                <a:solidFill>
                  <a:srgbClr val="000000"/>
                </a:solidFill>
                <a:latin typeface="Arial"/>
                <a:ea typeface="+mn-ea"/>
                <a:cs typeface="+mn-cs"/>
              </a:rPr>
              <a:t>вклады собственников (участников), поступления от выпуска акций, увеличения долей участия;</a:t>
            </a:r>
            <a:br>
              <a:rPr lang="ru-RU" sz="2000" kern="0" dirty="0">
                <a:solidFill>
                  <a:srgbClr val="000000"/>
                </a:solidFill>
                <a:latin typeface="Arial"/>
                <a:ea typeface="+mn-ea"/>
                <a:cs typeface="+mn-cs"/>
              </a:rPr>
            </a:br>
            <a:r>
              <a:rPr lang="ru-RU" sz="2000" kern="0" dirty="0" smtClean="0">
                <a:solidFill>
                  <a:srgbClr val="000000"/>
                </a:solidFill>
                <a:latin typeface="Arial"/>
                <a:ea typeface="+mn-ea"/>
                <a:cs typeface="+mn-cs"/>
              </a:rPr>
              <a:t>- платежи </a:t>
            </a:r>
            <a:r>
              <a:rPr lang="ru-RU" sz="2000" kern="0" dirty="0">
                <a:solidFill>
                  <a:srgbClr val="000000"/>
                </a:solidFill>
                <a:latin typeface="Arial"/>
                <a:ea typeface="+mn-ea"/>
                <a:cs typeface="+mn-cs"/>
              </a:rPr>
              <a:t>собственникам (участникам) в связи с выкупом у них акций (долей участия) организации или их выходом из состава участников;</a:t>
            </a:r>
            <a:br>
              <a:rPr lang="ru-RU" sz="2000" kern="0" dirty="0">
                <a:solidFill>
                  <a:srgbClr val="000000"/>
                </a:solidFill>
                <a:latin typeface="Arial"/>
                <a:ea typeface="+mn-ea"/>
                <a:cs typeface="+mn-cs"/>
              </a:rPr>
            </a:br>
            <a:r>
              <a:rPr lang="ru-RU" sz="2000" kern="0" dirty="0" smtClean="0">
                <a:solidFill>
                  <a:srgbClr val="000000"/>
                </a:solidFill>
                <a:latin typeface="Arial"/>
                <a:ea typeface="+mn-ea"/>
                <a:cs typeface="+mn-cs"/>
              </a:rPr>
              <a:t>- уплата </a:t>
            </a:r>
            <a:r>
              <a:rPr lang="ru-RU" sz="2000" kern="0" dirty="0">
                <a:solidFill>
                  <a:srgbClr val="000000"/>
                </a:solidFill>
                <a:latin typeface="Arial"/>
                <a:ea typeface="+mn-ea"/>
                <a:cs typeface="+mn-cs"/>
              </a:rPr>
              <a:t>дивидендов и иных платежей по распределению прибыли в пользу собственников (участников);</a:t>
            </a:r>
            <a:br>
              <a:rPr lang="ru-RU" sz="2000" kern="0" dirty="0">
                <a:solidFill>
                  <a:srgbClr val="000000"/>
                </a:solidFill>
                <a:latin typeface="Arial"/>
                <a:ea typeface="+mn-ea"/>
                <a:cs typeface="+mn-cs"/>
              </a:rPr>
            </a:br>
            <a:r>
              <a:rPr lang="ru-RU" sz="2000" kern="0" dirty="0" smtClean="0">
                <a:solidFill>
                  <a:srgbClr val="000000"/>
                </a:solidFill>
                <a:latin typeface="Arial"/>
                <a:ea typeface="+mn-ea"/>
                <a:cs typeface="+mn-cs"/>
              </a:rPr>
              <a:t>- поступления </a:t>
            </a:r>
            <a:r>
              <a:rPr lang="ru-RU" sz="2000" kern="0" dirty="0">
                <a:solidFill>
                  <a:srgbClr val="000000"/>
                </a:solidFill>
                <a:latin typeface="Arial"/>
                <a:ea typeface="+mn-ea"/>
                <a:cs typeface="+mn-cs"/>
              </a:rPr>
              <a:t>от выпуска облигаций, векселей и других долговых ценных бумаг;</a:t>
            </a:r>
            <a:br>
              <a:rPr lang="ru-RU" sz="2000" kern="0" dirty="0">
                <a:solidFill>
                  <a:srgbClr val="000000"/>
                </a:solidFill>
                <a:latin typeface="Arial"/>
                <a:ea typeface="+mn-ea"/>
                <a:cs typeface="+mn-cs"/>
              </a:rPr>
            </a:br>
            <a:r>
              <a:rPr lang="ru-RU" sz="2000" kern="0" dirty="0" smtClean="0">
                <a:solidFill>
                  <a:srgbClr val="000000"/>
                </a:solidFill>
                <a:latin typeface="Arial"/>
                <a:ea typeface="+mn-ea"/>
                <a:cs typeface="+mn-cs"/>
              </a:rPr>
              <a:t>- платежи </a:t>
            </a:r>
            <a:r>
              <a:rPr lang="ru-RU" sz="2000" kern="0" dirty="0">
                <a:solidFill>
                  <a:srgbClr val="000000"/>
                </a:solidFill>
                <a:latin typeface="Arial"/>
                <a:ea typeface="+mn-ea"/>
                <a:cs typeface="+mn-cs"/>
              </a:rPr>
              <a:t>в связи с погашением (выкупом) векселей и других долговых ценных бумаг</a:t>
            </a:r>
            <a:endParaRPr lang="ru-RU" sz="2000" dirty="0"/>
          </a:p>
        </p:txBody>
      </p:sp>
      <p:sp>
        <p:nvSpPr>
          <p:cNvPr id="3" name="Текст 2"/>
          <p:cNvSpPr>
            <a:spLocks noGrp="1"/>
          </p:cNvSpPr>
          <p:nvPr>
            <p:ph type="body" idx="1"/>
          </p:nvPr>
        </p:nvSpPr>
        <p:spPr/>
        <p:txBody>
          <a:bodyPr/>
          <a:lstStyle/>
          <a:p>
            <a:r>
              <a:rPr lang="ru-RU" sz="3600" i="1" kern="0" dirty="0">
                <a:solidFill>
                  <a:srgbClr val="000000"/>
                </a:solidFill>
                <a:latin typeface="Arial"/>
                <a:ea typeface="+mj-ea"/>
                <a:cs typeface="+mj-cs"/>
              </a:rPr>
              <a:t>Заполнение раздела «Денежные потоки от финансовых </a:t>
            </a:r>
            <a:r>
              <a:rPr lang="ru-RU" sz="3600" i="1" kern="0" dirty="0" smtClean="0">
                <a:solidFill>
                  <a:srgbClr val="000000"/>
                </a:solidFill>
                <a:latin typeface="Arial"/>
                <a:ea typeface="+mj-ea"/>
                <a:cs typeface="+mj-cs"/>
              </a:rPr>
              <a:t>операций»</a:t>
            </a:r>
            <a:endParaRPr lang="ru-RU" dirty="0"/>
          </a:p>
        </p:txBody>
      </p:sp>
    </p:spTree>
    <p:extLst>
      <p:ext uri="{BB962C8B-B14F-4D97-AF65-F5344CB8AC3E}">
        <p14:creationId xmlns:p14="http://schemas.microsoft.com/office/powerpoint/2010/main" val="1974656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defTabSz="914400" fontAlgn="base">
              <a:spcBef>
                <a:spcPts val="0"/>
              </a:spcBef>
              <a:spcAft>
                <a:spcPct val="0"/>
              </a:spcAft>
            </a:pPr>
            <a:r>
              <a:rPr lang="ru-RU" altLang="ru-RU" sz="2000" i="1" kern="0" dirty="0">
                <a:solidFill>
                  <a:srgbClr val="000000"/>
                </a:solidFill>
                <a:latin typeface="Arial"/>
                <a:ea typeface="+mn-ea"/>
                <a:cs typeface="+mn-cs"/>
              </a:rPr>
              <a:t>Поступления – всего</a:t>
            </a:r>
            <a:r>
              <a:rPr lang="ru-RU" altLang="ru-RU" sz="2000" kern="0" dirty="0">
                <a:solidFill>
                  <a:srgbClr val="000000"/>
                </a:solidFill>
                <a:latin typeface="Arial"/>
                <a:ea typeface="+mn-ea"/>
                <a:cs typeface="+mn-cs"/>
              </a:rPr>
              <a:t> (строка 4310) – указывается общая сумма поступлений от финансовых операций (рассчитывается, как сумма строк 4311-4319)</a:t>
            </a:r>
            <a:br>
              <a:rPr lang="ru-RU" altLang="ru-RU" sz="2000" kern="0" dirty="0">
                <a:solidFill>
                  <a:srgbClr val="000000"/>
                </a:solidFill>
                <a:latin typeface="Arial"/>
                <a:ea typeface="+mn-ea"/>
                <a:cs typeface="+mn-cs"/>
              </a:rPr>
            </a:br>
            <a:r>
              <a:rPr lang="ru-RU" altLang="ru-RU" sz="2000" kern="0" dirty="0">
                <a:solidFill>
                  <a:srgbClr val="000000"/>
                </a:solidFill>
                <a:latin typeface="Arial"/>
                <a:ea typeface="+mn-ea"/>
                <a:cs typeface="+mn-cs"/>
              </a:rPr>
              <a:t>В том числе:</a:t>
            </a:r>
            <a:br>
              <a:rPr lang="ru-RU" altLang="ru-RU" sz="2000" kern="0" dirty="0">
                <a:solidFill>
                  <a:srgbClr val="000000"/>
                </a:solidFill>
                <a:latin typeface="Arial"/>
                <a:ea typeface="+mn-ea"/>
                <a:cs typeface="+mn-cs"/>
              </a:rPr>
            </a:br>
            <a:r>
              <a:rPr lang="ru-RU" altLang="ru-RU" sz="2000" i="1" kern="0" dirty="0">
                <a:solidFill>
                  <a:srgbClr val="000000"/>
                </a:solidFill>
                <a:latin typeface="Arial"/>
                <a:ea typeface="+mn-ea"/>
                <a:cs typeface="+mn-cs"/>
              </a:rPr>
              <a:t>получение кредитов и займов </a:t>
            </a:r>
            <a:r>
              <a:rPr lang="ru-RU" altLang="ru-RU" sz="2000" kern="0" dirty="0">
                <a:solidFill>
                  <a:srgbClr val="000000"/>
                </a:solidFill>
                <a:latin typeface="Arial"/>
                <a:ea typeface="+mn-ea"/>
                <a:cs typeface="+mn-cs"/>
              </a:rPr>
              <a:t>(строка 4311) – указывается сумма поступлений денежных средств и их эквивалентов в качестве кредитов и займов (включая поступления по беспроцентным займам).</a:t>
            </a:r>
            <a:br>
              <a:rPr lang="ru-RU" altLang="ru-RU" sz="2000" kern="0" dirty="0">
                <a:solidFill>
                  <a:srgbClr val="000000"/>
                </a:solidFill>
                <a:latin typeface="Arial"/>
                <a:ea typeface="+mn-ea"/>
                <a:cs typeface="+mn-cs"/>
              </a:rPr>
            </a:br>
            <a:r>
              <a:rPr lang="ru-RU" altLang="ru-RU" sz="2000" i="1" kern="0" dirty="0">
                <a:solidFill>
                  <a:srgbClr val="000000"/>
                </a:solidFill>
                <a:latin typeface="Arial"/>
                <a:ea typeface="+mn-ea"/>
                <a:cs typeface="+mn-cs"/>
              </a:rPr>
              <a:t>денежных вкладов собственников (участников)</a:t>
            </a:r>
            <a:r>
              <a:rPr lang="ru-RU" altLang="ru-RU" sz="2000" kern="0" dirty="0">
                <a:solidFill>
                  <a:srgbClr val="000000"/>
                </a:solidFill>
                <a:latin typeface="Arial"/>
                <a:ea typeface="+mn-ea"/>
                <a:cs typeface="+mn-cs"/>
              </a:rPr>
              <a:t> (строка 4312) – указывается сумма денежных вкладов собственников (участников) организации, не приводящих к увеличению долей участия</a:t>
            </a:r>
            <a:endParaRPr lang="ru-RU" sz="2000" dirty="0"/>
          </a:p>
        </p:txBody>
      </p:sp>
      <p:sp>
        <p:nvSpPr>
          <p:cNvPr id="3" name="Текст 2"/>
          <p:cNvSpPr>
            <a:spLocks noGrp="1"/>
          </p:cNvSpPr>
          <p:nvPr>
            <p:ph type="body" idx="1"/>
          </p:nvPr>
        </p:nvSpPr>
        <p:spPr/>
        <p:txBody>
          <a:bodyPr/>
          <a:lstStyle/>
          <a:p>
            <a:r>
              <a:rPr lang="ru-RU" sz="2800" b="1" kern="0" dirty="0">
                <a:solidFill>
                  <a:srgbClr val="000000"/>
                </a:solidFill>
                <a:latin typeface="Arial"/>
                <a:ea typeface="+mj-ea"/>
                <a:cs typeface="+mj-cs"/>
              </a:rPr>
              <a:t>ПОСТУПЛЕНИЯ ОТ ФИНАНСОВЫХ ОПЕРАЦИЙ</a:t>
            </a:r>
            <a:r>
              <a:rPr lang="ru-RU" sz="3600" kern="0" dirty="0">
                <a:solidFill>
                  <a:srgbClr val="000000"/>
                </a:solidFill>
                <a:latin typeface="Arial"/>
                <a:ea typeface="+mj-ea"/>
                <a:cs typeface="+mj-cs"/>
              </a:rPr>
              <a:t/>
            </a:r>
            <a:br>
              <a:rPr lang="ru-RU" sz="3600" kern="0" dirty="0">
                <a:solidFill>
                  <a:srgbClr val="000000"/>
                </a:solidFill>
                <a:latin typeface="Arial"/>
                <a:ea typeface="+mj-ea"/>
                <a:cs typeface="+mj-cs"/>
              </a:rPr>
            </a:br>
            <a:endParaRPr lang="ru-RU" dirty="0"/>
          </a:p>
        </p:txBody>
      </p:sp>
    </p:spTree>
    <p:extLst>
      <p:ext uri="{BB962C8B-B14F-4D97-AF65-F5344CB8AC3E}">
        <p14:creationId xmlns:p14="http://schemas.microsoft.com/office/powerpoint/2010/main" val="36930026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defTabSz="914400" fontAlgn="base">
              <a:spcBef>
                <a:spcPts val="0"/>
              </a:spcBef>
              <a:spcAft>
                <a:spcPct val="0"/>
              </a:spcAft>
              <a:defRPr/>
            </a:pPr>
            <a:r>
              <a:rPr lang="ru-RU" sz="1800" i="1" kern="0" dirty="0">
                <a:solidFill>
                  <a:srgbClr val="000000"/>
                </a:solidFill>
                <a:latin typeface="Arial"/>
                <a:ea typeface="+mn-ea"/>
                <a:cs typeface="+mn-cs"/>
              </a:rPr>
              <a:t>от выпуска акций, увеличения долей участия</a:t>
            </a:r>
            <a:r>
              <a:rPr lang="ru-RU" sz="1800" kern="0" dirty="0">
                <a:solidFill>
                  <a:srgbClr val="000000"/>
                </a:solidFill>
                <a:latin typeface="Arial"/>
                <a:ea typeface="+mn-ea"/>
                <a:cs typeface="+mn-cs"/>
              </a:rPr>
              <a:t> (строка 4313) – указывается </a:t>
            </a:r>
            <a:r>
              <a:rPr lang="ru-RU" sz="1800" kern="0" dirty="0" smtClean="0">
                <a:solidFill>
                  <a:srgbClr val="000000"/>
                </a:solidFill>
                <a:latin typeface="Arial"/>
                <a:ea typeface="+mn-ea"/>
                <a:cs typeface="+mn-cs"/>
              </a:rPr>
              <a:t>сумма </a:t>
            </a:r>
            <a:r>
              <a:rPr lang="ru-RU" sz="1800" kern="0" dirty="0">
                <a:solidFill>
                  <a:srgbClr val="000000"/>
                </a:solidFill>
                <a:latin typeface="Arial"/>
                <a:ea typeface="+mn-ea"/>
                <a:cs typeface="+mn-cs"/>
              </a:rPr>
              <a:t>поступлений полученных в счет оплаты:</a:t>
            </a:r>
            <a:br>
              <a:rPr lang="ru-RU" sz="1800" kern="0" dirty="0">
                <a:solidFill>
                  <a:srgbClr val="000000"/>
                </a:solidFill>
                <a:latin typeface="Arial"/>
                <a:ea typeface="+mn-ea"/>
                <a:cs typeface="+mn-cs"/>
              </a:rPr>
            </a:br>
            <a:r>
              <a:rPr lang="ru-RU" sz="1800" kern="0" dirty="0" smtClean="0">
                <a:solidFill>
                  <a:srgbClr val="000000"/>
                </a:solidFill>
                <a:latin typeface="Arial"/>
                <a:ea typeface="+mn-ea"/>
                <a:cs typeface="+mn-cs"/>
              </a:rPr>
              <a:t>- акций </a:t>
            </a:r>
            <a:r>
              <a:rPr lang="ru-RU" sz="1800" kern="0" dirty="0">
                <a:solidFill>
                  <a:srgbClr val="000000"/>
                </a:solidFill>
                <a:latin typeface="Arial"/>
                <a:ea typeface="+mn-ea"/>
                <a:cs typeface="+mn-cs"/>
              </a:rPr>
              <a:t>организации (ее акционерами);</a:t>
            </a:r>
            <a:br>
              <a:rPr lang="ru-RU" sz="1800" kern="0" dirty="0">
                <a:solidFill>
                  <a:srgbClr val="000000"/>
                </a:solidFill>
                <a:latin typeface="Arial"/>
                <a:ea typeface="+mn-ea"/>
                <a:cs typeface="+mn-cs"/>
              </a:rPr>
            </a:br>
            <a:r>
              <a:rPr lang="ru-RU" sz="1800" kern="0" dirty="0" smtClean="0">
                <a:solidFill>
                  <a:srgbClr val="000000"/>
                </a:solidFill>
                <a:latin typeface="Arial"/>
                <a:ea typeface="+mn-ea"/>
                <a:cs typeface="+mn-cs"/>
              </a:rPr>
              <a:t>- долей </a:t>
            </a:r>
            <a:r>
              <a:rPr lang="ru-RU" sz="1800" kern="0" dirty="0">
                <a:solidFill>
                  <a:srgbClr val="000000"/>
                </a:solidFill>
                <a:latin typeface="Arial"/>
                <a:ea typeface="+mn-ea"/>
                <a:cs typeface="+mn-cs"/>
              </a:rPr>
              <a:t>в уставном капитале организации (ее учредителями);</a:t>
            </a:r>
            <a:br>
              <a:rPr lang="ru-RU" sz="1800" kern="0" dirty="0">
                <a:solidFill>
                  <a:srgbClr val="000000"/>
                </a:solidFill>
                <a:latin typeface="Arial"/>
                <a:ea typeface="+mn-ea"/>
                <a:cs typeface="+mn-cs"/>
              </a:rPr>
            </a:br>
            <a:r>
              <a:rPr lang="ru-RU" sz="1800" kern="0" dirty="0" smtClean="0">
                <a:solidFill>
                  <a:srgbClr val="000000"/>
                </a:solidFill>
                <a:latin typeface="Arial"/>
                <a:ea typeface="+mn-ea"/>
                <a:cs typeface="+mn-cs"/>
              </a:rPr>
              <a:t>- дополнительно </a:t>
            </a:r>
            <a:r>
              <a:rPr lang="ru-RU" sz="1800" kern="0" dirty="0">
                <a:solidFill>
                  <a:srgbClr val="000000"/>
                </a:solidFill>
                <a:latin typeface="Arial"/>
                <a:ea typeface="+mn-ea"/>
                <a:cs typeface="+mn-cs"/>
              </a:rPr>
              <a:t>размещенных акций;</a:t>
            </a:r>
            <a:br>
              <a:rPr lang="ru-RU" sz="1800" kern="0" dirty="0">
                <a:solidFill>
                  <a:srgbClr val="000000"/>
                </a:solidFill>
                <a:latin typeface="Arial"/>
                <a:ea typeface="+mn-ea"/>
                <a:cs typeface="+mn-cs"/>
              </a:rPr>
            </a:br>
            <a:r>
              <a:rPr lang="ru-RU" sz="1800" kern="0" dirty="0" smtClean="0">
                <a:solidFill>
                  <a:srgbClr val="000000"/>
                </a:solidFill>
                <a:latin typeface="Arial"/>
                <a:ea typeface="+mn-ea"/>
                <a:cs typeface="+mn-cs"/>
              </a:rPr>
              <a:t>- дополнительных </a:t>
            </a:r>
            <a:r>
              <a:rPr lang="ru-RU" sz="1800" kern="0" dirty="0">
                <a:solidFill>
                  <a:srgbClr val="000000"/>
                </a:solidFill>
                <a:latin typeface="Arial"/>
                <a:ea typeface="+mn-ea"/>
                <a:cs typeface="+mn-cs"/>
              </a:rPr>
              <a:t>денежных вкладов, приводящих к увеличению доли участия.</a:t>
            </a:r>
            <a:br>
              <a:rPr lang="ru-RU" sz="1800" kern="0" dirty="0">
                <a:solidFill>
                  <a:srgbClr val="000000"/>
                </a:solidFill>
                <a:latin typeface="Arial"/>
                <a:ea typeface="+mn-ea"/>
                <a:cs typeface="+mn-cs"/>
              </a:rPr>
            </a:br>
            <a:r>
              <a:rPr lang="ru-RU" sz="1800" i="1" kern="0" dirty="0">
                <a:solidFill>
                  <a:srgbClr val="000000"/>
                </a:solidFill>
                <a:latin typeface="Arial"/>
                <a:ea typeface="+mn-ea"/>
                <a:cs typeface="+mn-cs"/>
              </a:rPr>
              <a:t>от выпуска облигаций, векселей и других долговых ценных бумаг и др.</a:t>
            </a:r>
            <a:r>
              <a:rPr lang="ru-RU" sz="1800" kern="0" dirty="0">
                <a:solidFill>
                  <a:srgbClr val="000000"/>
                </a:solidFill>
                <a:latin typeface="Arial"/>
                <a:ea typeface="+mn-ea"/>
                <a:cs typeface="+mn-cs"/>
              </a:rPr>
              <a:t> (строка 4314) – указывается сумма поступлений от оплаты:</a:t>
            </a:r>
            <a:br>
              <a:rPr lang="ru-RU" sz="1800" kern="0" dirty="0">
                <a:solidFill>
                  <a:srgbClr val="000000"/>
                </a:solidFill>
                <a:latin typeface="Arial"/>
                <a:ea typeface="+mn-ea"/>
                <a:cs typeface="+mn-cs"/>
              </a:rPr>
            </a:br>
            <a:r>
              <a:rPr lang="ru-RU" sz="1800" kern="0" dirty="0" smtClean="0">
                <a:solidFill>
                  <a:srgbClr val="000000"/>
                </a:solidFill>
                <a:latin typeface="Arial"/>
                <a:ea typeface="+mn-ea"/>
                <a:cs typeface="+mn-cs"/>
              </a:rPr>
              <a:t>- выданных </a:t>
            </a:r>
            <a:r>
              <a:rPr lang="ru-RU" sz="1800" kern="0" dirty="0">
                <a:solidFill>
                  <a:srgbClr val="000000"/>
                </a:solidFill>
                <a:latin typeface="Arial"/>
                <a:ea typeface="+mn-ea"/>
                <a:cs typeface="+mn-cs"/>
              </a:rPr>
              <a:t>организацией векселей;</a:t>
            </a:r>
            <a:br>
              <a:rPr lang="ru-RU" sz="1800" kern="0" dirty="0">
                <a:solidFill>
                  <a:srgbClr val="000000"/>
                </a:solidFill>
                <a:latin typeface="Arial"/>
                <a:ea typeface="+mn-ea"/>
                <a:cs typeface="+mn-cs"/>
              </a:rPr>
            </a:br>
            <a:r>
              <a:rPr lang="ru-RU" sz="1800" kern="0" dirty="0" smtClean="0">
                <a:solidFill>
                  <a:srgbClr val="000000"/>
                </a:solidFill>
                <a:latin typeface="Arial"/>
                <a:ea typeface="+mn-ea"/>
                <a:cs typeface="+mn-cs"/>
              </a:rPr>
              <a:t>- эмиссии </a:t>
            </a:r>
            <a:r>
              <a:rPr lang="ru-RU" sz="1800" kern="0" dirty="0">
                <a:solidFill>
                  <a:srgbClr val="000000"/>
                </a:solidFill>
                <a:latin typeface="Arial"/>
                <a:ea typeface="+mn-ea"/>
                <a:cs typeface="+mn-cs"/>
              </a:rPr>
              <a:t>облигаций;</a:t>
            </a:r>
            <a:br>
              <a:rPr lang="ru-RU" sz="1800" kern="0" dirty="0">
                <a:solidFill>
                  <a:srgbClr val="000000"/>
                </a:solidFill>
                <a:latin typeface="Arial"/>
                <a:ea typeface="+mn-ea"/>
                <a:cs typeface="+mn-cs"/>
              </a:rPr>
            </a:br>
            <a:r>
              <a:rPr lang="ru-RU" sz="1800" kern="0" dirty="0" smtClean="0">
                <a:solidFill>
                  <a:srgbClr val="000000"/>
                </a:solidFill>
                <a:latin typeface="Arial"/>
                <a:ea typeface="+mn-ea"/>
                <a:cs typeface="+mn-cs"/>
              </a:rPr>
              <a:t>- иных </a:t>
            </a:r>
            <a:r>
              <a:rPr lang="ru-RU" sz="1800" kern="0" dirty="0">
                <a:solidFill>
                  <a:srgbClr val="000000"/>
                </a:solidFill>
                <a:latin typeface="Arial"/>
                <a:ea typeface="+mn-ea"/>
                <a:cs typeface="+mn-cs"/>
              </a:rPr>
              <a:t>долговых ценных бумаг.</a:t>
            </a:r>
            <a:br>
              <a:rPr lang="ru-RU" sz="1800" kern="0" dirty="0">
                <a:solidFill>
                  <a:srgbClr val="000000"/>
                </a:solidFill>
                <a:latin typeface="Arial"/>
                <a:ea typeface="+mn-ea"/>
                <a:cs typeface="+mn-cs"/>
              </a:rPr>
            </a:br>
            <a:r>
              <a:rPr lang="ru-RU" sz="1800" i="1" kern="0" dirty="0">
                <a:solidFill>
                  <a:srgbClr val="000000"/>
                </a:solidFill>
                <a:latin typeface="Arial"/>
                <a:ea typeface="+mn-ea"/>
                <a:cs typeface="+mn-cs"/>
              </a:rPr>
              <a:t>прочие поступления</a:t>
            </a:r>
            <a:r>
              <a:rPr lang="ru-RU" sz="1800" kern="0" dirty="0">
                <a:solidFill>
                  <a:srgbClr val="000000"/>
                </a:solidFill>
                <a:latin typeface="Arial"/>
                <a:ea typeface="+mn-ea"/>
                <a:cs typeface="+mn-cs"/>
              </a:rPr>
              <a:t> (строка 4319) – указывается сумма прочих поступлений, связанных с финансовыми операциями организации</a:t>
            </a:r>
            <a:endParaRPr lang="ru-RU" sz="1800" dirty="0"/>
          </a:p>
        </p:txBody>
      </p:sp>
      <p:sp>
        <p:nvSpPr>
          <p:cNvPr id="3" name="Текст 2"/>
          <p:cNvSpPr>
            <a:spLocks noGrp="1"/>
          </p:cNvSpPr>
          <p:nvPr>
            <p:ph type="body" idx="1"/>
          </p:nvPr>
        </p:nvSpPr>
        <p:spPr/>
        <p:txBody>
          <a:bodyPr/>
          <a:lstStyle/>
          <a:p>
            <a:r>
              <a:rPr lang="ru-RU" sz="2800" b="1" kern="0" dirty="0">
                <a:solidFill>
                  <a:srgbClr val="000000"/>
                </a:solidFill>
                <a:latin typeface="Arial"/>
              </a:rPr>
              <a:t>ПОСТУПЛЕНИЯ ОТ ФИНАНСОВЫХ ОПЕРАЦИЙ</a:t>
            </a:r>
            <a:endParaRPr lang="ru-RU" dirty="0"/>
          </a:p>
        </p:txBody>
      </p:sp>
    </p:spTree>
    <p:extLst>
      <p:ext uri="{BB962C8B-B14F-4D97-AF65-F5344CB8AC3E}">
        <p14:creationId xmlns:p14="http://schemas.microsoft.com/office/powerpoint/2010/main" val="81890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defTabSz="914400" fontAlgn="base">
              <a:spcBef>
                <a:spcPts val="0"/>
              </a:spcBef>
              <a:spcAft>
                <a:spcPct val="0"/>
              </a:spcAft>
              <a:defRPr/>
            </a:pPr>
            <a:r>
              <a:rPr lang="ru-RU" sz="2000" i="1" kern="0" dirty="0">
                <a:solidFill>
                  <a:srgbClr val="000000"/>
                </a:solidFill>
                <a:latin typeface="Arial"/>
                <a:ea typeface="+mn-ea"/>
                <a:cs typeface="+mn-cs"/>
              </a:rPr>
              <a:t>Платежи – всего</a:t>
            </a:r>
            <a:r>
              <a:rPr lang="ru-RU" sz="2000" kern="0" dirty="0">
                <a:solidFill>
                  <a:srgbClr val="000000"/>
                </a:solidFill>
                <a:latin typeface="Arial"/>
                <a:ea typeface="+mn-ea"/>
                <a:cs typeface="+mn-cs"/>
              </a:rPr>
              <a:t> (строка 4320) – указывается сумма платежей по финансовым операциям (рассчитывается, как сумма строк 4321-4329). Показатели по строке 4320 и по строкам 4321-4329 указываются в круглых скобках.</a:t>
            </a:r>
            <a:br>
              <a:rPr lang="ru-RU" sz="2000" kern="0" dirty="0">
                <a:solidFill>
                  <a:srgbClr val="000000"/>
                </a:solidFill>
                <a:latin typeface="Arial"/>
                <a:ea typeface="+mn-ea"/>
                <a:cs typeface="+mn-cs"/>
              </a:rPr>
            </a:br>
            <a:r>
              <a:rPr lang="ru-RU" sz="2000" kern="0" dirty="0">
                <a:solidFill>
                  <a:srgbClr val="000000"/>
                </a:solidFill>
                <a:latin typeface="Arial"/>
                <a:ea typeface="+mn-ea"/>
                <a:cs typeface="+mn-cs"/>
              </a:rPr>
              <a:t>В том числе:</a:t>
            </a:r>
            <a:br>
              <a:rPr lang="ru-RU" sz="2000" kern="0" dirty="0">
                <a:solidFill>
                  <a:srgbClr val="000000"/>
                </a:solidFill>
                <a:latin typeface="Arial"/>
                <a:ea typeface="+mn-ea"/>
                <a:cs typeface="+mn-cs"/>
              </a:rPr>
            </a:br>
            <a:r>
              <a:rPr lang="ru-RU" sz="2000" i="1" kern="0" dirty="0">
                <a:solidFill>
                  <a:srgbClr val="000000"/>
                </a:solidFill>
                <a:latin typeface="Arial"/>
                <a:ea typeface="+mn-ea"/>
                <a:cs typeface="+mn-cs"/>
              </a:rPr>
              <a:t>собственникам (участникам) в связи с выкупом у них акций (долей участия) организации или их выходом из состава участников</a:t>
            </a:r>
            <a:r>
              <a:rPr lang="ru-RU" sz="2000" kern="0" dirty="0">
                <a:solidFill>
                  <a:srgbClr val="000000"/>
                </a:solidFill>
                <a:latin typeface="Arial"/>
                <a:ea typeface="+mn-ea"/>
                <a:cs typeface="+mn-cs"/>
              </a:rPr>
              <a:t> (строка 4321) – указывается сумма выплат:</a:t>
            </a:r>
            <a:br>
              <a:rPr lang="ru-RU" sz="2000" kern="0" dirty="0">
                <a:solidFill>
                  <a:srgbClr val="000000"/>
                </a:solidFill>
                <a:latin typeface="Arial"/>
                <a:ea typeface="+mn-ea"/>
                <a:cs typeface="+mn-cs"/>
              </a:rPr>
            </a:br>
            <a:r>
              <a:rPr lang="ru-RU" sz="2000" kern="0" dirty="0">
                <a:solidFill>
                  <a:srgbClr val="000000"/>
                </a:solidFill>
                <a:latin typeface="Arial"/>
                <a:ea typeface="+mn-ea"/>
                <a:cs typeface="+mn-cs"/>
              </a:rPr>
              <a:t>действительной стоимости доли (части доли) участнику/его кредиторам/наследникам/правопреемникам;</a:t>
            </a:r>
            <a:br>
              <a:rPr lang="ru-RU" sz="2000" kern="0" dirty="0">
                <a:solidFill>
                  <a:srgbClr val="000000"/>
                </a:solidFill>
                <a:latin typeface="Arial"/>
                <a:ea typeface="+mn-ea"/>
                <a:cs typeface="+mn-cs"/>
              </a:rPr>
            </a:br>
            <a:r>
              <a:rPr lang="ru-RU" sz="2000" kern="0" dirty="0">
                <a:solidFill>
                  <a:srgbClr val="000000"/>
                </a:solidFill>
                <a:latin typeface="Arial"/>
                <a:ea typeface="+mn-ea"/>
                <a:cs typeface="+mn-cs"/>
              </a:rPr>
              <a:t>за собственные акции, выкупленные у акционеров (их кредиторов, наследников, правопреемников)</a:t>
            </a:r>
            <a:endParaRPr lang="ru-RU" sz="2000" dirty="0"/>
          </a:p>
        </p:txBody>
      </p:sp>
      <p:sp>
        <p:nvSpPr>
          <p:cNvPr id="3" name="Текст 2"/>
          <p:cNvSpPr>
            <a:spLocks noGrp="1"/>
          </p:cNvSpPr>
          <p:nvPr>
            <p:ph type="body" idx="1"/>
          </p:nvPr>
        </p:nvSpPr>
        <p:spPr/>
        <p:txBody>
          <a:bodyPr/>
          <a:lstStyle/>
          <a:p>
            <a:r>
              <a:rPr lang="ru-RU" sz="3000" b="1" kern="0" dirty="0">
                <a:solidFill>
                  <a:srgbClr val="000000"/>
                </a:solidFill>
                <a:latin typeface="Arial"/>
                <a:ea typeface="+mj-ea"/>
                <a:cs typeface="+mj-cs"/>
              </a:rPr>
              <a:t>ПЛАТЕЖИ ПО ФИНАНСОВЫМ ОПЕРАЦИЯМ</a:t>
            </a:r>
            <a:endParaRPr lang="ru-RU" dirty="0"/>
          </a:p>
        </p:txBody>
      </p:sp>
    </p:spTree>
    <p:extLst>
      <p:ext uri="{BB962C8B-B14F-4D97-AF65-F5344CB8AC3E}">
        <p14:creationId xmlns:p14="http://schemas.microsoft.com/office/powerpoint/2010/main" val="13734928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defTabSz="914400" fontAlgn="base">
              <a:spcBef>
                <a:spcPts val="0"/>
              </a:spcBef>
              <a:spcAft>
                <a:spcPct val="0"/>
              </a:spcAft>
              <a:defRPr/>
            </a:pPr>
            <a:r>
              <a:rPr lang="ru-RU" sz="1800" i="1" kern="0" dirty="0">
                <a:solidFill>
                  <a:srgbClr val="000000"/>
                </a:solidFill>
                <a:latin typeface="Arial"/>
                <a:ea typeface="+mn-ea"/>
                <a:cs typeface="+mn-cs"/>
              </a:rPr>
              <a:t>на выплату дивидендов и иных платежей по распределению прибыли в пользу собственников (участников)</a:t>
            </a:r>
            <a:r>
              <a:rPr lang="ru-RU" sz="1800" kern="0" dirty="0">
                <a:solidFill>
                  <a:srgbClr val="000000"/>
                </a:solidFill>
                <a:latin typeface="Arial"/>
                <a:ea typeface="+mn-ea"/>
                <a:cs typeface="+mn-cs"/>
              </a:rPr>
              <a:t> (строка 4322) – указывается сумма фактических выплат дивидендов и иных сумм, связанных с распределением прибыли в пользу собственников (участников).</a:t>
            </a:r>
            <a:br>
              <a:rPr lang="ru-RU" sz="1800" kern="0" dirty="0">
                <a:solidFill>
                  <a:srgbClr val="000000"/>
                </a:solidFill>
                <a:latin typeface="Arial"/>
                <a:ea typeface="+mn-ea"/>
                <a:cs typeface="+mn-cs"/>
              </a:rPr>
            </a:br>
            <a:r>
              <a:rPr lang="ru-RU" sz="1800" i="1" kern="0" dirty="0">
                <a:solidFill>
                  <a:srgbClr val="000000"/>
                </a:solidFill>
                <a:latin typeface="Arial"/>
                <a:ea typeface="+mn-ea"/>
                <a:cs typeface="+mn-cs"/>
              </a:rPr>
              <a:t>в связи с погашением (выкупом) векселей и других долговых ценных бумаг, возврат кредитов и займов</a:t>
            </a:r>
            <a:r>
              <a:rPr lang="ru-RU" sz="1800" kern="0" dirty="0">
                <a:solidFill>
                  <a:srgbClr val="000000"/>
                </a:solidFill>
                <a:latin typeface="Arial"/>
                <a:ea typeface="+mn-ea"/>
                <a:cs typeface="+mn-cs"/>
              </a:rPr>
              <a:t> (строка 4323) – указывается сумма платежей, направленных на погашение долговых обязательств (кредитов, займов, собственных векселей и прочих долговых бумаг) за исключением сумм уплачиваемых процентов.</a:t>
            </a:r>
            <a:br>
              <a:rPr lang="ru-RU" sz="1800" kern="0" dirty="0">
                <a:solidFill>
                  <a:srgbClr val="000000"/>
                </a:solidFill>
                <a:latin typeface="Arial"/>
                <a:ea typeface="+mn-ea"/>
                <a:cs typeface="+mn-cs"/>
              </a:rPr>
            </a:br>
            <a:r>
              <a:rPr lang="ru-RU" sz="1800" i="1" kern="0" dirty="0">
                <a:solidFill>
                  <a:srgbClr val="000000"/>
                </a:solidFill>
                <a:latin typeface="Arial"/>
                <a:ea typeface="+mn-ea"/>
                <a:cs typeface="+mn-cs"/>
              </a:rPr>
              <a:t>прочие платежи</a:t>
            </a:r>
            <a:r>
              <a:rPr lang="ru-RU" sz="1800" kern="0" dirty="0">
                <a:solidFill>
                  <a:srgbClr val="000000"/>
                </a:solidFill>
                <a:latin typeface="Arial"/>
                <a:ea typeface="+mn-ea"/>
                <a:cs typeface="+mn-cs"/>
              </a:rPr>
              <a:t> (строка 4329) – указывается сумма прочих платежей, связанных с финансовыми операциями организации. В этой строке могут отражаться, например, лизинговые платежи, уплачиваемые организацией</a:t>
            </a:r>
            <a:endParaRPr lang="ru-RU" sz="1800" dirty="0"/>
          </a:p>
        </p:txBody>
      </p:sp>
      <p:sp>
        <p:nvSpPr>
          <p:cNvPr id="3" name="Текст 2"/>
          <p:cNvSpPr>
            <a:spLocks noGrp="1"/>
          </p:cNvSpPr>
          <p:nvPr>
            <p:ph type="body" idx="1"/>
          </p:nvPr>
        </p:nvSpPr>
        <p:spPr/>
        <p:txBody>
          <a:bodyPr/>
          <a:lstStyle/>
          <a:p>
            <a:pPr lvl="0">
              <a:buClr>
                <a:srgbClr val="90C226"/>
              </a:buClr>
            </a:pPr>
            <a:r>
              <a:rPr lang="ru-RU" sz="3000" b="1" kern="0" dirty="0">
                <a:solidFill>
                  <a:srgbClr val="000000"/>
                </a:solidFill>
                <a:latin typeface="Arial"/>
              </a:rPr>
              <a:t>ПЛАТЕЖИ ПО ФИНАНСОВЫМ ОПЕРАЦИЯМ</a:t>
            </a:r>
            <a:endParaRPr lang="ru-RU" dirty="0">
              <a:solidFill>
                <a:prstClr val="black">
                  <a:lumMod val="75000"/>
                  <a:lumOff val="25000"/>
                </a:prstClr>
              </a:solidFill>
            </a:endParaRPr>
          </a:p>
          <a:p>
            <a:endParaRPr lang="ru-RU" dirty="0"/>
          </a:p>
        </p:txBody>
      </p:sp>
    </p:spTree>
    <p:extLst>
      <p:ext uri="{BB962C8B-B14F-4D97-AF65-F5344CB8AC3E}">
        <p14:creationId xmlns:p14="http://schemas.microsoft.com/office/powerpoint/2010/main" val="1141266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одержимое 3"/>
          <p:cNvGraphicFramePr>
            <a:graphicFrameLocks/>
          </p:cNvGraphicFramePr>
          <p:nvPr>
            <p:extLst>
              <p:ext uri="{D42A27DB-BD31-4B8C-83A1-F6EECF244321}">
                <p14:modId xmlns:p14="http://schemas.microsoft.com/office/powerpoint/2010/main" val="773818834"/>
              </p:ext>
            </p:extLst>
          </p:nvPr>
        </p:nvGraphicFramePr>
        <p:xfrm>
          <a:off x="1280160" y="692727"/>
          <a:ext cx="8229600" cy="5119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5785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spcAft>
                <a:spcPts val="0"/>
              </a:spcAft>
              <a:tabLst>
                <a:tab pos="228600" algn="l"/>
              </a:tabLst>
            </a:pPr>
            <a:r>
              <a:rPr lang="ru-RU" sz="1400" dirty="0" smtClean="0">
                <a:latin typeface="+mn-lt"/>
                <a:ea typeface="Times New Roman" panose="02020603050405020304" pitchFamily="18" charset="0"/>
              </a:rPr>
              <a:t>1. В </a:t>
            </a:r>
            <a:r>
              <a:rPr lang="ru-RU" sz="1400" dirty="0">
                <a:latin typeface="+mn-lt"/>
                <a:ea typeface="Times New Roman" panose="02020603050405020304" pitchFamily="18" charset="0"/>
              </a:rPr>
              <a:t>чем заключается значение Отчета о движении денежных средств?</a:t>
            </a:r>
            <a:br>
              <a:rPr lang="ru-RU" sz="1400" dirty="0">
                <a:latin typeface="+mn-lt"/>
                <a:ea typeface="Times New Roman" panose="02020603050405020304" pitchFamily="18" charset="0"/>
              </a:rPr>
            </a:br>
            <a:r>
              <a:rPr lang="ru-RU" sz="1400" dirty="0" smtClean="0">
                <a:latin typeface="+mn-lt"/>
                <a:ea typeface="Times New Roman" panose="02020603050405020304" pitchFamily="18" charset="0"/>
              </a:rPr>
              <a:t>2. Дайте </a:t>
            </a:r>
            <a:r>
              <a:rPr lang="ru-RU" sz="1400" dirty="0">
                <a:latin typeface="+mn-lt"/>
                <a:ea typeface="Times New Roman" panose="02020603050405020304" pitchFamily="18" charset="0"/>
              </a:rPr>
              <a:t>определение текущей деятельности организации.</a:t>
            </a:r>
            <a:br>
              <a:rPr lang="ru-RU" sz="1400" dirty="0">
                <a:latin typeface="+mn-lt"/>
                <a:ea typeface="Times New Roman" panose="02020603050405020304" pitchFamily="18" charset="0"/>
              </a:rPr>
            </a:br>
            <a:r>
              <a:rPr lang="ru-RU" sz="1400" dirty="0" smtClean="0">
                <a:latin typeface="+mn-lt"/>
                <a:ea typeface="Times New Roman" panose="02020603050405020304" pitchFamily="18" charset="0"/>
              </a:rPr>
              <a:t>3. Дайте </a:t>
            </a:r>
            <a:r>
              <a:rPr lang="ru-RU" sz="1400" dirty="0">
                <a:latin typeface="+mn-lt"/>
                <a:ea typeface="Times New Roman" panose="02020603050405020304" pitchFamily="18" charset="0"/>
              </a:rPr>
              <a:t>определение инвестиционной деятельности организации.</a:t>
            </a:r>
            <a:br>
              <a:rPr lang="ru-RU" sz="1400" dirty="0">
                <a:latin typeface="+mn-lt"/>
                <a:ea typeface="Times New Roman" panose="02020603050405020304" pitchFamily="18" charset="0"/>
              </a:rPr>
            </a:br>
            <a:r>
              <a:rPr lang="ru-RU" sz="1400" dirty="0" smtClean="0">
                <a:latin typeface="+mn-lt"/>
                <a:ea typeface="Times New Roman" panose="02020603050405020304" pitchFamily="18" charset="0"/>
              </a:rPr>
              <a:t>4. Дайте </a:t>
            </a:r>
            <a:r>
              <a:rPr lang="ru-RU" sz="1400" dirty="0">
                <a:latin typeface="+mn-lt"/>
                <a:ea typeface="Times New Roman" panose="02020603050405020304" pitchFamily="18" charset="0"/>
              </a:rPr>
              <a:t>определение финансовой деятельности организации.</a:t>
            </a:r>
            <a:br>
              <a:rPr lang="ru-RU" sz="1400" dirty="0">
                <a:latin typeface="+mn-lt"/>
                <a:ea typeface="Times New Roman" panose="02020603050405020304" pitchFamily="18" charset="0"/>
              </a:rPr>
            </a:br>
            <a:r>
              <a:rPr lang="ru-RU" sz="1400" dirty="0" smtClean="0">
                <a:latin typeface="+mn-lt"/>
                <a:ea typeface="Times New Roman" panose="02020603050405020304" pitchFamily="18" charset="0"/>
              </a:rPr>
              <a:t>5. Данные </a:t>
            </a:r>
            <a:r>
              <a:rPr lang="ru-RU" sz="1400" dirty="0">
                <a:latin typeface="+mn-lt"/>
                <a:ea typeface="Times New Roman" panose="02020603050405020304" pitchFamily="18" charset="0"/>
              </a:rPr>
              <a:t>каких бухгалтерских счетов являются источниками информации для заполнения Отчета о движении денежных средств?</a:t>
            </a:r>
            <a:br>
              <a:rPr lang="ru-RU" sz="1400" dirty="0">
                <a:latin typeface="+mn-lt"/>
                <a:ea typeface="Times New Roman" panose="02020603050405020304" pitchFamily="18" charset="0"/>
              </a:rPr>
            </a:br>
            <a:r>
              <a:rPr lang="ru-RU" sz="1400" dirty="0" smtClean="0">
                <a:latin typeface="+mn-lt"/>
                <a:ea typeface="Times New Roman" panose="02020603050405020304" pitchFamily="18" charset="0"/>
              </a:rPr>
              <a:t>6. Дайте </a:t>
            </a:r>
            <a:r>
              <a:rPr lang="ru-RU" sz="1400" dirty="0">
                <a:latin typeface="+mn-lt"/>
                <a:ea typeface="Times New Roman" panose="02020603050405020304" pitchFamily="18" charset="0"/>
              </a:rPr>
              <a:t>краткую характеристику Отчета о движении денежных средств.</a:t>
            </a:r>
            <a:br>
              <a:rPr lang="ru-RU" sz="1400" dirty="0">
                <a:latin typeface="+mn-lt"/>
                <a:ea typeface="Times New Roman" panose="02020603050405020304" pitchFamily="18" charset="0"/>
              </a:rPr>
            </a:br>
            <a:r>
              <a:rPr lang="ru-RU" sz="1400" dirty="0" smtClean="0">
                <a:latin typeface="+mn-lt"/>
                <a:ea typeface="Times New Roman" panose="02020603050405020304" pitchFamily="18" charset="0"/>
              </a:rPr>
              <a:t>7. Охарактеризуйте </a:t>
            </a:r>
            <a:r>
              <a:rPr lang="ru-RU" sz="1400" dirty="0">
                <a:latin typeface="+mn-lt"/>
                <a:ea typeface="Times New Roman" panose="02020603050405020304" pitchFamily="18" charset="0"/>
              </a:rPr>
              <a:t>раздел </a:t>
            </a:r>
            <a:r>
              <a:rPr lang="en-US" sz="1400" dirty="0">
                <a:latin typeface="+mn-lt"/>
                <a:ea typeface="Times New Roman" panose="02020603050405020304" pitchFamily="18" charset="0"/>
              </a:rPr>
              <a:t>II</a:t>
            </a:r>
            <a:r>
              <a:rPr lang="ru-RU" sz="1400" dirty="0">
                <a:latin typeface="+mn-lt"/>
                <a:ea typeface="Times New Roman" panose="02020603050405020304" pitchFamily="18" charset="0"/>
              </a:rPr>
              <a:t> Отчета о движении денежных средств.</a:t>
            </a:r>
            <a:br>
              <a:rPr lang="ru-RU" sz="1400" dirty="0">
                <a:latin typeface="+mn-lt"/>
                <a:ea typeface="Times New Roman" panose="02020603050405020304" pitchFamily="18" charset="0"/>
              </a:rPr>
            </a:br>
            <a:r>
              <a:rPr lang="ru-RU" sz="1400" dirty="0" smtClean="0">
                <a:latin typeface="+mn-lt"/>
                <a:ea typeface="Times New Roman" panose="02020603050405020304" pitchFamily="18" charset="0"/>
              </a:rPr>
              <a:t>8. Какие </a:t>
            </a:r>
            <a:r>
              <a:rPr lang="ru-RU" sz="1400" dirty="0">
                <a:latin typeface="+mn-lt"/>
                <a:ea typeface="Times New Roman" panose="02020603050405020304" pitchFamily="18" charset="0"/>
              </a:rPr>
              <a:t>показатели отражаются в раздел </a:t>
            </a:r>
            <a:r>
              <a:rPr lang="en-US" sz="1400" dirty="0">
                <a:latin typeface="+mn-lt"/>
                <a:ea typeface="Times New Roman" panose="02020603050405020304" pitchFamily="18" charset="0"/>
              </a:rPr>
              <a:t>I </a:t>
            </a:r>
            <a:r>
              <a:rPr lang="ru-RU" sz="1400" dirty="0">
                <a:latin typeface="+mn-lt"/>
                <a:ea typeface="Times New Roman" panose="02020603050405020304" pitchFamily="18" charset="0"/>
              </a:rPr>
              <a:t>«Остаток денежных средств на начало периода» и </a:t>
            </a:r>
            <a:r>
              <a:rPr lang="en-US" sz="1400" dirty="0">
                <a:latin typeface="+mn-lt"/>
                <a:ea typeface="Times New Roman" panose="02020603050405020304" pitchFamily="18" charset="0"/>
              </a:rPr>
              <a:t>IV </a:t>
            </a:r>
            <a:r>
              <a:rPr lang="ru-RU" sz="1400" dirty="0">
                <a:latin typeface="+mn-lt"/>
                <a:ea typeface="Times New Roman" panose="02020603050405020304" pitchFamily="18" charset="0"/>
              </a:rPr>
              <a:t>«Остаток денежных средств на конец периода» Отчета о движении денежных средств?</a:t>
            </a:r>
            <a:br>
              <a:rPr lang="ru-RU" sz="1400" dirty="0">
                <a:latin typeface="+mn-lt"/>
                <a:ea typeface="Times New Roman" panose="02020603050405020304" pitchFamily="18" charset="0"/>
              </a:rPr>
            </a:br>
            <a:r>
              <a:rPr lang="ru-RU" sz="1400" dirty="0" smtClean="0">
                <a:latin typeface="+mn-lt"/>
                <a:ea typeface="Times New Roman" panose="02020603050405020304" pitchFamily="18" charset="0"/>
              </a:rPr>
              <a:t>9. Какие </a:t>
            </a:r>
            <a:r>
              <a:rPr lang="ru-RU" sz="1400" dirty="0">
                <a:latin typeface="+mn-lt"/>
                <a:ea typeface="Times New Roman" panose="02020603050405020304" pitchFamily="18" charset="0"/>
              </a:rPr>
              <a:t>данные приводятся </a:t>
            </a:r>
            <a:r>
              <a:rPr lang="ru-RU" sz="1400" dirty="0" err="1">
                <a:latin typeface="+mn-lt"/>
                <a:ea typeface="Times New Roman" panose="02020603050405020304" pitchFamily="18" charset="0"/>
              </a:rPr>
              <a:t>справочно</a:t>
            </a:r>
            <a:r>
              <a:rPr lang="ru-RU" sz="1400" dirty="0">
                <a:latin typeface="+mn-lt"/>
                <a:ea typeface="Times New Roman" panose="02020603050405020304" pitchFamily="18" charset="0"/>
              </a:rPr>
              <a:t> в Отчета о движении денежных средств?</a:t>
            </a:r>
            <a:br>
              <a:rPr lang="ru-RU" sz="1400" dirty="0">
                <a:latin typeface="+mn-lt"/>
                <a:ea typeface="Times New Roman" panose="02020603050405020304" pitchFamily="18" charset="0"/>
              </a:rPr>
            </a:br>
            <a:r>
              <a:rPr lang="ru-RU" sz="1400" dirty="0" smtClean="0">
                <a:latin typeface="+mn-lt"/>
                <a:ea typeface="Times New Roman" panose="02020603050405020304" pitchFamily="18" charset="0"/>
              </a:rPr>
              <a:t>10. Каков </a:t>
            </a:r>
            <a:r>
              <a:rPr lang="ru-RU" sz="1400" dirty="0">
                <a:latin typeface="+mn-lt"/>
                <a:ea typeface="Times New Roman" panose="02020603050405020304" pitchFamily="18" charset="0"/>
              </a:rPr>
              <a:t>порядок отражения движения денежных средств в иностранной валюте?</a:t>
            </a:r>
            <a:r>
              <a:rPr lang="ru-RU" sz="7200" dirty="0">
                <a:latin typeface="Times New Roman" panose="02020603050405020304" pitchFamily="18" charset="0"/>
                <a:ea typeface="Times New Roman" panose="02020603050405020304" pitchFamily="18" charset="0"/>
              </a:rPr>
              <a:t/>
            </a:r>
            <a:br>
              <a:rPr lang="ru-RU" sz="7200" dirty="0">
                <a:latin typeface="Times New Roman" panose="02020603050405020304" pitchFamily="18" charset="0"/>
                <a:ea typeface="Times New Roman" panose="02020603050405020304" pitchFamily="18" charset="0"/>
              </a:rPr>
            </a:br>
            <a:endParaRPr lang="ru-RU" dirty="0"/>
          </a:p>
        </p:txBody>
      </p:sp>
      <p:sp>
        <p:nvSpPr>
          <p:cNvPr id="3" name="Текст 2"/>
          <p:cNvSpPr>
            <a:spLocks noGrp="1"/>
          </p:cNvSpPr>
          <p:nvPr>
            <p:ph type="body" idx="1"/>
          </p:nvPr>
        </p:nvSpPr>
        <p:spPr/>
        <p:txBody>
          <a:bodyPr/>
          <a:lstStyle/>
          <a:p>
            <a:r>
              <a:rPr lang="ru-RU" dirty="0" smtClean="0"/>
              <a:t>Контрольные вопросы</a:t>
            </a:r>
            <a:endParaRPr lang="ru-RU" dirty="0"/>
          </a:p>
        </p:txBody>
      </p:sp>
    </p:spTree>
    <p:extLst>
      <p:ext uri="{BB962C8B-B14F-4D97-AF65-F5344CB8AC3E}">
        <p14:creationId xmlns:p14="http://schemas.microsoft.com/office/powerpoint/2010/main" val="24053633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Спасибо за внимание</a:t>
            </a:r>
            <a:endParaRPr lang="ru-RU" dirty="0"/>
          </a:p>
        </p:txBody>
      </p:sp>
    </p:spTree>
    <p:extLst>
      <p:ext uri="{BB962C8B-B14F-4D97-AF65-F5344CB8AC3E}">
        <p14:creationId xmlns:p14="http://schemas.microsoft.com/office/powerpoint/2010/main" val="1473975250"/>
      </p:ext>
    </p:extLst>
  </p:cSld>
  <p:clrMapOvr>
    <a:masterClrMapping/>
  </p:clrMapOvr>
</p:sld>
</file>

<file path=ppt/theme/theme1.xml><?xml version="1.0" encoding="utf-8"?>
<a:theme xmlns:a="http://schemas.openxmlformats.org/drawingml/2006/main" name="Аспект">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42</TotalTime>
  <Words>815</Words>
  <Application>Microsoft Office PowerPoint</Application>
  <PresentationFormat>Широкоэкранный</PresentationFormat>
  <Paragraphs>70</Paragraphs>
  <Slides>30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30</vt:i4>
      </vt:variant>
    </vt:vector>
  </HeadingPairs>
  <TitlesOfParts>
    <vt:vector size="35" baseType="lpstr">
      <vt:lpstr>Arial</vt:lpstr>
      <vt:lpstr>Times New Roman</vt:lpstr>
      <vt:lpstr>Trebuchet MS</vt:lpstr>
      <vt:lpstr>Wingdings 3</vt:lpstr>
      <vt:lpstr>Аспект</vt:lpstr>
      <vt:lpstr>Отчет о движении денежных средств</vt:lpstr>
      <vt:lpstr>Презентация PowerPoint</vt:lpstr>
      <vt:lpstr>МСБУ (IAS) 7 «Отчет о движении денежных средств»  ПБУ 23/2011 «Отчет о движении денежных средств» ПБУ 4/99 «Бухгалтерская отчетность организации»  </vt:lpstr>
      <vt:lpstr>Презентация PowerPoint</vt:lpstr>
      <vt:lpstr>Под денежными эквивалентами понимаются краткосрочные высоколиквидные финансовые вложения, которые могут быть легко обращены в заранее известную сумму денежных средств и которые подвержены незначительному риску изменения стоимости.</vt:lpstr>
      <vt:lpstr>- высоколиквидные векселя  - облигации - вклады «до востребования»  - краткосрочные банковские депозиты </vt:lpstr>
      <vt:lpstr>- платежи, связанные с инвестированием их в денежные эквиваленты; - поступления от погашения денежных эквивалентов за исключением начисленных процентов; - валютно-обменные операции за исключением разницы между курсом ЦБ и обменным курсом банка; - обмен одних денежных эквивалентов на другие денежные эквиваленты ; - иные аналогичные платежи и поступления, изменяющие состав денежных средств или денежных эквивалентов, но не изменяющие их общую сумму</vt:lpstr>
      <vt:lpstr>От текущей деятельности От инвестиционной деятельности От финансовой деятельности</vt:lpstr>
      <vt:lpstr>Презентация PowerPoint</vt:lpstr>
      <vt:lpstr> - Денежные потоки отражаются в отчете свернуто - Суммы НДС отражаются «свернуто». Это означает, что из сумм полученных платежей нужно вычесть сумму «входящего» НДС, а из сумм уплаченных – вычесть «исходящий» НДС, так же не показывается в отчете НДС, уплаченный в бюджет. - Показатели отчета о движении денежных средств организации отражаются в рублях РФ - Величина денежных потоков в иностранной валюте пересчитывается в рубли по официальному курсу этой иностранной валюты к рублю </vt:lpstr>
      <vt:lpstr>  В этом разделе отражаются:  1.       Поступления: арендных, лицензионных платежей, роялти, комиссионных и иных аналогичных платежей; от процентов по дебиторской задолженности покупателей (заказчиков); от перепродажи финансовых вложений; прочие (в т.ч. положительное итоговое сальдо по НДС). 2.       Платежи: по оплате труда сотрудников; налога на прибыль; процентов по долговым обязательствам ; прочие (в т.ч. отрицательное итоговое сальдо по НДС). 3.       Сальдо денежных потоков от текущих операций (поступления от текущих операций за минусом платежей по текущим операциям). </vt:lpstr>
      <vt:lpstr>  Поступления – всего (строка 4110) – указывается общая сумма поступлений от текущих операций (рассчитывается, как сумма строк 4111-4119). В том числе: от продажи продукции, товаров, работ и услуг (строка 4111) – указывается сумма поступивших денежных средств и эквивалентов на расчетные счета и в кассу организации за реализованные товары, работы, услуги. арендных платежей, лицензионных платежей, роялти, комиссионных и иных аналогичных платежей (строка 4112) – указывается сумма поступивших денежных средств и эквивалентов в счет арендных платежей, роялти, комиссионных и иных аналогичных платежей</vt:lpstr>
      <vt:lpstr>от перепродажи финансовых вложений (строка 4113) – указывается сумма поступивших денежных средств и эквивалентов по финансовым вложениям, приобретаемым с целью их перепродажи в краткосрочной перспективе (как правило, в течение трех месяцев).  (строки 4114 - 4118) – указываются наименования дополнительных строк и суммы поступлений соответствующие этим наименованиям. прочие поступления (строка 4119) – указывается сумма прочих поступлений от текущей деятельности организаций</vt:lpstr>
      <vt:lpstr>Платежи – всего (строка 4120) – указывается сумма платежей по текущим операциям (рассчитывается, как сумма строк 4121-4129). В том числе: поставщикам (подрядчикам) за сырье, материалы, работы, услуги (строка 4121) – указывается сумма платежей поставщикам и подрядчиком за полученные ТМЦ, работы и услуги, связанные с текущей деятельностью организации. в связи с оплатой труда работников (строка 4122) – указывается сумма платежей, связанных с оплатой труда сотрудникам организации</vt:lpstr>
      <vt:lpstr>проценты по долговым обязательствам (строка 4123) – указывается сумма платежей, связанных с оплатой процентов по долговым обязательствам. налог на прибыль (строка 4124) – указывается сумма платежей, связанных с оплатой налога на прибыль организации, включая авансовые платежи налога, за исключением налога на прибыль организаций непосредственно связанного с инвестиционными или финансовыми операций организации. (строки 4125-4128) – указываются наименования дополнительных строк и суммы платежей соответствующие этим наименованиям. прочие платежи (строка 4129) – указывается сумма прочих платежей, связанных с текущей деятельности организаций. </vt:lpstr>
      <vt:lpstr>Примеры денежных потоков от инвестиционных операций: - платежи поставщикам (подрядчикам) и работникам организации в связи с приобретением, созданием, модернизацией, реконструкцией и подготовкой к использованию внеоборотных активов; - уплата процентов по долговым обязательствам, включаемых в стоимость инвестиционных активов в соответствии с ПБУ 15/2008; - поступления от продажи внеоборотных активов; - платежи в связи с приобретением акций в других организациях, за исключением финансовых вложений, приобретаемых с целью перепродажи в краткосрочной перспективе</vt:lpstr>
      <vt:lpstr>Поступления – всего (строка 4210) – указывается общая сумма поступлений от инвестиционных операций (рассчитывается, как сумма строк 4211-4219) В том числе: от продажи внеоборотных активов (кроме финансовых вложений) (строка 4211) – указывается сумма поступлений денежных средств и их эквивалентов, связанных с реализацией внеоборотных активов. от продажи акций (долей участия) в других организациях (строка 4212) – указывается сумма поступлений от продажи акций и долей в уставных капиталах других организаций</vt:lpstr>
      <vt:lpstr>от возврата предоставленных займов, от продажи долговых ценных бумаг (прав требования денежных средств к другим лицам) (строка 4213) – указывается сумма поступлений: - от возвратов ранее предоставленных процентных займов (без учета полученных процентов); - от реализации векселей и облигаций (без учета полученных процентов); - от переуступки ранее приобретенных прав требования к третьим лицам</vt:lpstr>
      <vt:lpstr>дивидендов, процентов по долговым финансовым вложениям и аналогичных поступлений от долевого участия в других организациях (строка 4214) – указывается сумма поступлений дивидендов, других видов выплат в связи с долевым участием в других организациях, а так же суммы полученных процентов по долговым ценным бумагам и предоставленных другим организациям займам. прочие поступления (строка 4219) – указывается сумма прочих поступлений, связанных с инвестиционной деятельностью организации, например – доходы от участия в совместной деятельности</vt:lpstr>
      <vt:lpstr>Платежи – всего (строка 4220) – указывается сумма платежей по инвестиционным операциям (рассчитывается, как сумма строк 4221-4229).  В том числе: в связи с приобретением, созданием, модернизацией, реконструкцией и подготовкой к использованию внеоборотных активов (строка 4221) – указывается сумма платежей контрагентам, а так же выплаты сотрудникам организации, связанным с операциями по  приобретению, созданию, модернизации, реконструкции и подготовке к использованию внеоборотных активов. в связи с приобретением акций (долей участия) в других организациях (строка 4222) – указывается сумма платежей, связанных с приобретением акций и долей в уставных капиталах других организаций</vt:lpstr>
      <vt:lpstr>в связи с приобретением долговых ценных бумаг (прав требования денежных средств к другим лицам), предоставление займов другим лицам (строка 4223) – указывается сумма платежей, направленных: - на предоставление процентных займов; - на приобретение векселей и облигаций; - на приобретенных прав требования к третьим лицам. процентов по долговым обязательствам, включаемым в стоимость инвестиционного актива (строка 4224) – указывается сумма уплаченных процентов, относящихся на увеличение стоимости инвестиционного актива</vt:lpstr>
      <vt:lpstr>прочие платежи (строка 4229) – указывается сумма платежей: - по налогу на прибыль с инвестиционных операций (в случае возможности ее корректного определения); - направленных во вклады в совместную деятельность; - прочих платежей, связанных с инвестиционными операциями организации</vt:lpstr>
      <vt:lpstr>Примеры денежных потоков от финансовых операций: - денежные вклады собственников (участников), поступления от выпуска акций, увеличения долей участия; - платежи собственникам (участникам) в связи с выкупом у них акций (долей участия) организации или их выходом из состава участников; - уплата дивидендов и иных платежей по распределению прибыли в пользу собственников (участников); - поступления от выпуска облигаций, векселей и других долговых ценных бумаг; - платежи в связи с погашением (выкупом) векселей и других долговых ценных бумаг</vt:lpstr>
      <vt:lpstr>Поступления – всего (строка 4310) – указывается общая сумма поступлений от финансовых операций (рассчитывается, как сумма строк 4311-4319) В том числе: получение кредитов и займов (строка 4311) – указывается сумма поступлений денежных средств и их эквивалентов в качестве кредитов и займов (включая поступления по беспроцентным займам). денежных вкладов собственников (участников) (строка 4312) – указывается сумма денежных вкладов собственников (участников) организации, не приводящих к увеличению долей участия</vt:lpstr>
      <vt:lpstr>от выпуска акций, увеличения долей участия (строка 4313) – указывается сумма поступлений полученных в счет оплаты: - акций организации (ее акционерами); - долей в уставном капитале организации (ее учредителями); - дополнительно размещенных акций; - дополнительных денежных вкладов, приводящих к увеличению доли участия. от выпуска облигаций, векселей и других долговых ценных бумаг и др. (строка 4314) – указывается сумма поступлений от оплаты: - выданных организацией векселей; - эмиссии облигаций; - иных долговых ценных бумаг. прочие поступления (строка 4319) – указывается сумма прочих поступлений, связанных с финансовыми операциями организации</vt:lpstr>
      <vt:lpstr>Платежи – всего (строка 4320) – указывается сумма платежей по финансовым операциям (рассчитывается, как сумма строк 4321-4329). Показатели по строке 4320 и по строкам 4321-4329 указываются в круглых скобках. В том числе: собственникам (участникам) в связи с выкупом у них акций (долей участия) организации или их выходом из состава участников (строка 4321) – указывается сумма выплат: действительной стоимости доли (части доли) участнику/его кредиторам/наследникам/правопреемникам; за собственные акции, выкупленные у акционеров (их кредиторов, наследников, правопреемников)</vt:lpstr>
      <vt:lpstr>на выплату дивидендов и иных платежей по распределению прибыли в пользу собственников (участников) (строка 4322) – указывается сумма фактических выплат дивидендов и иных сумм, связанных с распределением прибыли в пользу собственников (участников). в связи с погашением (выкупом) векселей и других долговых ценных бумаг, возврат кредитов и займов (строка 4323) – указывается сумма платежей, направленных на погашение долговых обязательств (кредитов, займов, собственных векселей и прочих долговых бумаг) за исключением сумм уплачиваемых процентов. прочие платежи (строка 4329) – указывается сумма прочих платежей, связанных с финансовыми операциями организации. В этой строке могут отражаться, например, лизинговые платежи, уплачиваемые организацией</vt:lpstr>
      <vt:lpstr>Презентация PowerPoint</vt:lpstr>
      <vt:lpstr>1. В чем заключается значение Отчета о движении денежных средств? 2. Дайте определение текущей деятельности организации. 3. Дайте определение инвестиционной деятельности организации. 4. Дайте определение финансовой деятельности организации. 5. Данные каких бухгалтерских счетов являются источниками информации для заполнения Отчета о движении денежных средств? 6. Дайте краткую характеристику Отчета о движении денежных средств. 7. Охарактеризуйте раздел II Отчета о движении денежных средств. 8. Какие показатели отражаются в раздел I «Остаток денежных средств на начало периода» и IV «Остаток денежных средств на конец периода» Отчета о движении денежных средств? 9. Какие данные приводятся справочно в Отчета о движении денежных средств? 10. Каков порядок отражения движения денежных средств в иностранной валюте? </vt:lpstr>
      <vt:lpstr>Спасибо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Отчет о движении денежных средств</dc:title>
  <dc:creator>Таня</dc:creator>
  <cp:lastModifiedBy>Таня</cp:lastModifiedBy>
  <cp:revision>6</cp:revision>
  <dcterms:created xsi:type="dcterms:W3CDTF">2017-10-03T02:12:47Z</dcterms:created>
  <dcterms:modified xsi:type="dcterms:W3CDTF">2017-10-03T13:38:41Z</dcterms:modified>
</cp:coreProperties>
</file>