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448" r:id="rId2"/>
    <p:sldId id="449" r:id="rId3"/>
    <p:sldId id="489" r:id="rId4"/>
    <p:sldId id="476" r:id="rId5"/>
    <p:sldId id="477" r:id="rId6"/>
    <p:sldId id="501" r:id="rId7"/>
    <p:sldId id="481" r:id="rId8"/>
    <p:sldId id="478" r:id="rId9"/>
    <p:sldId id="479" r:id="rId10"/>
    <p:sldId id="480" r:id="rId11"/>
    <p:sldId id="490" r:id="rId12"/>
    <p:sldId id="483" r:id="rId13"/>
    <p:sldId id="482" r:id="rId14"/>
    <p:sldId id="485" r:id="rId15"/>
    <p:sldId id="488" r:id="rId16"/>
    <p:sldId id="502" r:id="rId17"/>
    <p:sldId id="503" r:id="rId18"/>
    <p:sldId id="484" r:id="rId19"/>
    <p:sldId id="504" r:id="rId20"/>
    <p:sldId id="465" r:id="rId21"/>
    <p:sldId id="505" r:id="rId22"/>
    <p:sldId id="506" r:id="rId23"/>
    <p:sldId id="507" r:id="rId24"/>
    <p:sldId id="508" r:id="rId25"/>
    <p:sldId id="509" r:id="rId26"/>
    <p:sldId id="510" r:id="rId27"/>
    <p:sldId id="511" r:id="rId28"/>
    <p:sldId id="512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>
        <p:scale>
          <a:sx n="60" d="100"/>
          <a:sy n="60" d="100"/>
        </p:scale>
        <p:origin x="-156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E252408-6C86-4F99-B5A7-89C5C5E1B2A6}" type="datetimeFigureOut">
              <a:rPr lang="en-US"/>
              <a:pPr>
                <a:defRPr/>
              </a:pPr>
              <a:t>4/20/2015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US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6B34F6-BA6D-4A7A-A94A-600B4A20B1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EE0BE-63DE-4379-A20D-45B7B5F8ED73}" type="datetimeFigureOut">
              <a:rPr lang="ru-RU"/>
              <a:pPr>
                <a:defRPr/>
              </a:pPr>
              <a:t>20.04.2015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D49D-EE1A-44EE-AFFD-7B9132DB2C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7678F-58F8-4376-BEDF-6093301A4FF1}" type="datetimeFigureOut">
              <a:rPr lang="ru-RU"/>
              <a:pPr>
                <a:defRPr/>
              </a:pPr>
              <a:t>20.04.2015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33058-0A14-4E53-B294-9325200870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502D4-AB53-4BF6-8D8D-F467833584F0}" type="datetimeFigureOut">
              <a:rPr lang="ru-RU"/>
              <a:pPr>
                <a:defRPr/>
              </a:pPr>
              <a:t>20.04.2015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00AB7-7389-48D6-AAB6-491E491D6E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A72FB-1144-46BE-B632-9F069B8CE499}" type="datetimeFigureOut">
              <a:rPr lang="ru-RU"/>
              <a:pPr>
                <a:defRPr/>
              </a:pPr>
              <a:t>20.04.2015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45F1C-EB0A-473E-919F-45BFB68F23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53CCF-12CF-441C-AAB3-3D86CC54BE2B}" type="datetimeFigureOut">
              <a:rPr lang="ru-RU"/>
              <a:pPr>
                <a:defRPr/>
              </a:pPr>
              <a:t>20.04.2015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70987-ADFB-4A5D-8566-FA37BD0F11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72369-0B10-46F9-9926-B353F976D7E4}" type="datetimeFigureOut">
              <a:rPr lang="ru-RU"/>
              <a:pPr>
                <a:defRPr/>
              </a:pPr>
              <a:t>20.04.2015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6FBAD-D999-4A18-8E97-DA0DDBB9B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27A96-641C-4077-B622-9806CF65A940}" type="datetimeFigureOut">
              <a:rPr lang="ru-RU"/>
              <a:pPr>
                <a:defRPr/>
              </a:pPr>
              <a:t>20.04.2015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290C6-B6F8-40AD-B44B-113A84C49E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70A29-3526-43F3-944C-93D76EF4932A}" type="datetimeFigureOut">
              <a:rPr lang="ru-RU"/>
              <a:pPr>
                <a:defRPr/>
              </a:pPr>
              <a:t>20.04.2015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ED16A-F265-4D91-83D9-8422660872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6A7B3-091E-4E53-9DDE-60E834795035}" type="datetimeFigureOut">
              <a:rPr lang="ru-RU"/>
              <a:pPr>
                <a:defRPr/>
              </a:pPr>
              <a:t>20.04.2015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89B6E-DDD7-4AB9-9BCB-DFF65390E9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0499B-0B72-4FF6-B485-2F6D89DC47D8}" type="datetimeFigureOut">
              <a:rPr lang="ru-RU"/>
              <a:pPr>
                <a:defRPr/>
              </a:pPr>
              <a:t>20.04.2015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D834A-6423-4B2A-9761-CEFCAD39D0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6EF45-B381-4422-AD23-1A99B5535549}" type="datetimeFigureOut">
              <a:rPr lang="ru-RU"/>
              <a:pPr>
                <a:defRPr/>
              </a:pPr>
              <a:t>20.04.2015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E1DA4-E3F6-4D58-AF70-2E309FF2E2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8164A60-EA82-41D6-B6D6-5D04F3DE7A94}" type="datetimeFigureOut">
              <a:rPr lang="ru-RU"/>
              <a:pPr>
                <a:defRPr/>
              </a:pPr>
              <a:t>20.04.2015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CCB640-AA5F-4B58-89A0-B04E1DEF5D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57" r:id="rId2"/>
    <p:sldLayoutId id="2147483766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7" r:id="rId9"/>
    <p:sldLayoutId id="2147483763" r:id="rId10"/>
    <p:sldLayoutId id="21474837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391400" cy="247612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ФГБОУ ВПО </a:t>
            </a:r>
            <a:r>
              <a:rPr lang="ru-RU" sz="2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Владивостокский государственный университет экономики и сервиса»</a:t>
            </a:r>
            <a:b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Кафедра экономики и менеджмента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4581525"/>
            <a:ext cx="6985000" cy="1347788"/>
          </a:xfrm>
        </p:spPr>
        <p:txBody>
          <a:bodyPr/>
          <a:lstStyle/>
          <a:p>
            <a:pPr marR="0" eaLnBrk="1" hangingPunct="1">
              <a:lnSpc>
                <a:spcPct val="90000"/>
              </a:lnSpc>
            </a:pPr>
            <a:r>
              <a:rPr lang="ru-RU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Преподаватель:</a:t>
            </a:r>
          </a:p>
          <a:p>
            <a:pPr marR="0" eaLnBrk="1" hangingPunct="1">
              <a:lnSpc>
                <a:spcPct val="90000"/>
              </a:lnSpc>
            </a:pPr>
            <a:r>
              <a:rPr lang="ru-RU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Бодункова Анна Григорьевна</a:t>
            </a:r>
          </a:p>
          <a:p>
            <a:pPr marR="0" eaLnBrk="1" hangingPunct="1">
              <a:lnSpc>
                <a:spcPct val="90000"/>
              </a:lnSpc>
            </a:pPr>
            <a:r>
              <a:rPr lang="ru-RU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ауд.1532, т.240-41-36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258888" y="2924175"/>
            <a:ext cx="685958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>
              <a:defRPr/>
            </a:pPr>
            <a:r>
              <a:rPr lang="ru-RU" sz="2800" b="1">
                <a:effectLst>
                  <a:outerShdw blurRad="38100" dist="38100" dir="2700000" algn="tl">
                    <a:srgbClr val="04617B"/>
                  </a:outerShdw>
                </a:effectLst>
                <a:latin typeface="Verdana" pitchFamily="34" charset="0"/>
              </a:rPr>
              <a:t>УПРАВЛЕНИЕ ИЗМЕНЕНИЯМИ</a:t>
            </a:r>
          </a:p>
        </p:txBody>
      </p:sp>
      <p:pic>
        <p:nvPicPr>
          <p:cNvPr id="5125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237288"/>
            <a:ext cx="879475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564905"/>
            <a:ext cx="7772400" cy="2520279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Тема 11 </a:t>
            </a:r>
            <a:br>
              <a:rPr lang="ru-RU" sz="3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600" dirty="0" smtClean="0">
                <a:solidFill>
                  <a:schemeClr val="tx1"/>
                </a:solidFill>
              </a:rPr>
              <a:t>Реформирование организации в контексте сложившейся корпоративной культуры </a:t>
            </a:r>
            <a:endParaRPr lang="ru-RU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>
            <a:normAutofit/>
          </a:bodyPr>
          <a:lstStyle/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ВГУЭС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Кафедра экономики и менеджмента 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Преподаватель: Бодункова Анна Григорьевна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Дисциплина: Управление изменениями</a:t>
            </a:r>
            <a:endParaRPr lang="ru-RU" i="1" dirty="0" smtClean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614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614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title"/>
          </p:nvPr>
        </p:nvSpPr>
        <p:spPr>
          <a:xfrm>
            <a:off x="539750" y="836712"/>
            <a:ext cx="8280400" cy="1223863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Тема 11. </a:t>
            </a:r>
            <a:b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Реформирование организации в контексте сложившейся корпоративной культуры </a:t>
            </a:r>
          </a:p>
        </p:txBody>
      </p:sp>
      <p:sp>
        <p:nvSpPr>
          <p:cNvPr id="7171" name="Содержимое 4"/>
          <p:cNvSpPr>
            <a:spLocks noGrp="1"/>
          </p:cNvSpPr>
          <p:nvPr>
            <p:ph idx="1"/>
          </p:nvPr>
        </p:nvSpPr>
        <p:spPr>
          <a:xfrm>
            <a:off x="323528" y="2681536"/>
            <a:ext cx="8424936" cy="2475656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корпоративной культуры Э. </a:t>
            </a: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Шайна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/ Э.Шейна. 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Функции корпоративной культуры. 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Методы формирования (изменения) корпоративной культуры. 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Методы диагностики корпоративной культуры. 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717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717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5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1080120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Эдгар </a:t>
            </a:r>
            <a:r>
              <a:rPr lang="ru-RU" sz="32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Шайн</a:t>
            </a:r>
            <a:r>
              <a:rPr lang="ru-RU" sz="3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/Шейн </a:t>
            </a:r>
            <a:r>
              <a:rPr lang="en-US" sz="3200" b="1" dirty="0" smtClean="0">
                <a:solidFill>
                  <a:srgbClr val="C00000"/>
                </a:solidFill>
              </a:rPr>
              <a:t>Edgar Henry Schein</a:t>
            </a:r>
            <a:r>
              <a:rPr lang="en-US" sz="3200" dirty="0" smtClean="0">
                <a:solidFill>
                  <a:srgbClr val="C00000"/>
                </a:solidFill>
              </a:rPr>
              <a:t> (born March 5, 1928)</a:t>
            </a:r>
            <a:endParaRPr lang="en-US" sz="32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384376"/>
          </a:xfrm>
        </p:spPr>
        <p:txBody>
          <a:bodyPr/>
          <a:lstStyle/>
          <a:p>
            <a:pPr>
              <a:buClr>
                <a:srgbClr val="0070C0"/>
              </a:buClr>
              <a:buSzPct val="100000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Организационная культура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это </a:t>
            </a:r>
            <a:r>
              <a:rPr lang="ru-RU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«совокупность основных убеждений – сформированных самостоятельно, усвоенных или разработанных определенной группой по мере того, как она учится разрешать проблемы адаптации к внешней среде и внутренней интеграции, - которые оказались достаточно эффективными, чтобы считаться ценными, а потому передаваться новым членам в качестве правильного образа восприятия, мышления и отношения к конкретным проблемам». </a:t>
            </a:r>
          </a:p>
          <a:p>
            <a:pPr>
              <a:buClr>
                <a:srgbClr val="0070C0"/>
              </a:buClr>
              <a:buSzPct val="100000"/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70C0"/>
              </a:buClr>
              <a:buSzPct val="100000"/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8196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6391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Трехуровневая модель ОК </a:t>
            </a:r>
            <a:r>
              <a:rPr lang="ru-RU" sz="24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Э.Шайна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/Шейна </a:t>
            </a:r>
            <a:endParaRPr lang="en-US" sz="2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243" name="Содержимое 6"/>
          <p:cNvSpPr>
            <a:spLocks noGrp="1"/>
          </p:cNvSpPr>
          <p:nvPr>
            <p:ph idx="1"/>
          </p:nvPr>
        </p:nvSpPr>
        <p:spPr>
          <a:xfrm>
            <a:off x="323528" y="1412776"/>
            <a:ext cx="8363272" cy="4752528"/>
          </a:xfrm>
        </p:spPr>
        <p:txBody>
          <a:bodyPr/>
          <a:lstStyle/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Поверхностный уровень/ </a:t>
            </a:r>
            <a:r>
              <a:rPr lang="ru-RU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уровень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символов: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внешне выраженные факторы (технологии, архитектура, образцы поведения, способы вербально и невербальной коммуникации, лозунги и т.д.).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Второй (</a:t>
            </a:r>
            <a:r>
              <a:rPr lang="ru-RU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подповерхностный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уровень: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ценности, верования и убеждения, разделяемые сотрудниками организации, а также отражение этих ценностей в символах и языке.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Третий (глубинный) уровень: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фундаментальные предположения (могут не осознаваться самими сотрудниками): отношение к работе, отношение в природе, отношение к человеку, понимание реальности времени и пространства). </a:t>
            </a:r>
          </a:p>
        </p:txBody>
      </p:sp>
      <p:grpSp>
        <p:nvGrpSpPr>
          <p:cNvPr id="1024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024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5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Трехуровневая модель ОК Э. </a:t>
            </a:r>
            <a:r>
              <a:rPr lang="ru-RU" sz="28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Шайна</a:t>
            </a: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/Шейна </a:t>
            </a:r>
            <a:endParaRPr lang="en-US" sz="28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024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26" name="Picture 2" descr="106867227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484784"/>
            <a:ext cx="6552728" cy="4580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5"/>
          <p:cNvSpPr>
            <a:spLocks noGrp="1"/>
          </p:cNvSpPr>
          <p:nvPr>
            <p:ph type="title"/>
          </p:nvPr>
        </p:nvSpPr>
        <p:spPr>
          <a:xfrm>
            <a:off x="468313" y="692696"/>
            <a:ext cx="8229600" cy="108012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Компоненты организационной культуры:</a:t>
            </a:r>
            <a:endParaRPr lang="en-US" sz="28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747" name="Содержимое 6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3816424"/>
          </a:xfrm>
        </p:spPr>
        <p:txBody>
          <a:bodyPr/>
          <a:lstStyle/>
          <a:p>
            <a:pPr lvl="0">
              <a:buClr>
                <a:srgbClr val="0070C0"/>
              </a:buClr>
              <a:buSzPct val="100000"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мировоззрение,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lvl="0">
              <a:buClr>
                <a:srgbClr val="0070C0"/>
              </a:buClr>
              <a:buSzPct val="100000"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культурные ценности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</a:p>
          <a:p>
            <a:pPr lvl="0">
              <a:buClr>
                <a:srgbClr val="0070C0"/>
              </a:buClr>
              <a:buSzPct val="100000"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характеристики поведения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при взаимодействии людей (ритуалы и церемонии, язык, используемый при общении), </a:t>
            </a:r>
          </a:p>
          <a:p>
            <a:pPr lvl="0">
              <a:buClr>
                <a:srgbClr val="0070C0"/>
              </a:buClr>
              <a:buSzPct val="100000"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нормы/ "правила игры«,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lvl="0">
              <a:buClr>
                <a:srgbClr val="0070C0"/>
              </a:buClr>
              <a:buSzPct val="100000"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психологический климат.</a:t>
            </a:r>
          </a:p>
        </p:txBody>
      </p:sp>
      <p:grpSp>
        <p:nvGrpSpPr>
          <p:cNvPr id="1638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638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5"/>
          <p:cNvSpPr>
            <a:spLocks noGrp="1"/>
          </p:cNvSpPr>
          <p:nvPr>
            <p:ph type="title"/>
          </p:nvPr>
        </p:nvSpPr>
        <p:spPr>
          <a:xfrm>
            <a:off x="395288" y="476250"/>
            <a:ext cx="8229600" cy="563563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Функции организационной культуры:</a:t>
            </a:r>
            <a:endParaRPr lang="en-US" sz="28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267" name="Содержимое 6"/>
          <p:cNvSpPr>
            <a:spLocks noGrp="1"/>
          </p:cNvSpPr>
          <p:nvPr>
            <p:ph idx="1"/>
          </p:nvPr>
        </p:nvSpPr>
        <p:spPr>
          <a:xfrm>
            <a:off x="323528" y="1125538"/>
            <a:ext cx="8363272" cy="5399806"/>
          </a:xfrm>
        </p:spPr>
        <p:txBody>
          <a:bodyPr/>
          <a:lstStyle/>
          <a:p>
            <a:pPr marL="457200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формирует имидж организации, отличающий её от любой другой; </a:t>
            </a:r>
          </a:p>
          <a:p>
            <a:pPr marL="457200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выражается в чувстве общности всех членов организации; </a:t>
            </a:r>
          </a:p>
          <a:p>
            <a:pPr marL="457200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усиливает вовлеченность в дела организации и преданность ей; </a:t>
            </a:r>
          </a:p>
          <a:p>
            <a:pPr marL="457200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усиливает систему социальной стабильности в организации. Организационная культура – это своего рода социальный клей, который помогает сплачивать организацию; </a:t>
            </a:r>
          </a:p>
          <a:p>
            <a:pPr marL="457200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является средством, с помощью которого формируются и контролируются формы поведения и восприятия, целесообразные с точки зрения данной организации. </a:t>
            </a:r>
            <a:b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126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126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23925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Ценность организационной культуры </a:t>
            </a:r>
            <a:b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для организации </a:t>
            </a:r>
            <a:endParaRPr lang="en-US" sz="28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291" name="Содержимое 6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08512"/>
          </a:xfrm>
        </p:spPr>
        <p:txBody>
          <a:bodyPr/>
          <a:lstStyle/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усиливает организационную сплоченность и порождает согласованность в поведении сотрудников;</a:t>
            </a: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служит компасом для выбора типа поведения, необходимого для успешной работы в организации.</a:t>
            </a:r>
            <a:b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ctr">
              <a:spcBef>
                <a:spcPts val="0"/>
              </a:spcBef>
              <a:buClr>
                <a:srgbClr val="0070C0"/>
              </a:buClr>
              <a:buSzPct val="100000"/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Чтобы сотрудники придерживались общих ценностей и норм поведения, способствующих успеху организации,</a:t>
            </a:r>
          </a:p>
          <a:p>
            <a:pPr marL="0" indent="0" algn="ctr">
              <a:spcBef>
                <a:spcPts val="0"/>
              </a:spcBef>
              <a:buClr>
                <a:srgbClr val="0070C0"/>
              </a:buClr>
              <a:buSzPct val="100000"/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руководители должны серьезно и целенаправленно с ними работать.</a:t>
            </a:r>
          </a:p>
        </p:txBody>
      </p:sp>
      <p:grpSp>
        <p:nvGrpSpPr>
          <p:cNvPr id="1229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229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5"/>
          <p:cNvSpPr>
            <a:spLocks noGrp="1"/>
          </p:cNvSpPr>
          <p:nvPr>
            <p:ph type="title"/>
          </p:nvPr>
        </p:nvSpPr>
        <p:spPr>
          <a:xfrm>
            <a:off x="395288" y="692150"/>
            <a:ext cx="8229600" cy="720626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этапы работы по формированию организационной культуры</a:t>
            </a:r>
            <a:endParaRPr lang="en-US" sz="2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315" name="Содержимое 6"/>
          <p:cNvSpPr>
            <a:spLocks noGrp="1"/>
          </p:cNvSpPr>
          <p:nvPr>
            <p:ph idx="1"/>
          </p:nvPr>
        </p:nvSpPr>
        <p:spPr>
          <a:xfrm>
            <a:off x="457200" y="1556791"/>
            <a:ext cx="8229600" cy="4824537"/>
          </a:xfrm>
        </p:spPr>
        <p:txBody>
          <a:bodyPr/>
          <a:lstStyle/>
          <a:p>
            <a:pPr marL="457200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Выработка миссии организации, определение стратегии, основных целей и ценностей (приоритетов, принципов, норма и желательных моделей поведения).</a:t>
            </a:r>
          </a:p>
          <a:p>
            <a:pPr marL="457200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Изучение сложившейся ОК (определение степени соответствия ОК выработанной руководством стратегии развития организации).</a:t>
            </a:r>
          </a:p>
          <a:p>
            <a:pPr marL="457200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Разработка организационных мероприятий, направленных на формирование, развитие или закрепление желательных ценностей и образцов поведения.</a:t>
            </a:r>
          </a:p>
          <a:p>
            <a:pPr marL="457200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Целенаправленные воздействия на ОК с целью изжить негативные ценности и развить установки, способствующие реализации разработанной стратегии.</a:t>
            </a:r>
          </a:p>
          <a:p>
            <a:pPr marL="457200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Оценка успешности воздействий на ОК и внесение необходимых корректив.</a:t>
            </a:r>
            <a:b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3316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331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5"/>
          <p:cNvSpPr>
            <a:spLocks noGrp="1"/>
          </p:cNvSpPr>
          <p:nvPr>
            <p:ph type="title"/>
          </p:nvPr>
        </p:nvSpPr>
        <p:spPr>
          <a:xfrm>
            <a:off x="395288" y="620688"/>
            <a:ext cx="8229600" cy="1008112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Способы изучения организационной культуры:</a:t>
            </a:r>
            <a:endParaRPr lang="en-US" sz="28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339" name="Содержимое 6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3815878"/>
          </a:xfrm>
        </p:spPr>
        <p:txBody>
          <a:bodyPr/>
          <a:lstStyle/>
          <a:p>
            <a:pPr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интервью;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косвенные методы;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анкетирование; 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изучение устного фольклора; 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изучение документов;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изучение сложившихся в организации правил, традиций, церемоний и ритуалов;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изучение сложившейся практики управления.</a:t>
            </a:r>
            <a:b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4340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43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5"/>
          <p:cNvSpPr>
            <a:spLocks noGrp="1"/>
          </p:cNvSpPr>
          <p:nvPr>
            <p:ph type="title"/>
          </p:nvPr>
        </p:nvSpPr>
        <p:spPr>
          <a:xfrm>
            <a:off x="395288" y="260648"/>
            <a:ext cx="8229600" cy="1224136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Эффекты сильной организационной культуры:</a:t>
            </a:r>
            <a:endParaRPr lang="en-US" sz="2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771" name="Содержимое 6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08488"/>
          </a:xfrm>
        </p:spPr>
        <p:txBody>
          <a:bodyPr/>
          <a:lstStyle/>
          <a:p>
            <a:pPr lvl="0"/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финансовые показатели: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рост прибыли; </a:t>
            </a:r>
          </a:p>
          <a:p>
            <a:pPr lvl="0"/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производственные показатели: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lvl="1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рост продуктивности; </a:t>
            </a:r>
          </a:p>
          <a:p>
            <a:pPr lvl="1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инновации продуктов; </a:t>
            </a:r>
          </a:p>
          <a:p>
            <a:pPr lvl="1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адекватная адаптация к окружающей среде;</a:t>
            </a:r>
          </a:p>
          <a:p>
            <a:pPr lvl="0"/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психологические показатели: </a:t>
            </a:r>
          </a:p>
          <a:p>
            <a:pPr lvl="1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лояльность персонала; </a:t>
            </a:r>
          </a:p>
          <a:p>
            <a:pPr lvl="1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высокая степень удовлетворенности работой; </a:t>
            </a:r>
          </a:p>
          <a:p>
            <a:pPr lvl="1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высокая самооценка персонала; </a:t>
            </a:r>
          </a:p>
          <a:p>
            <a:pPr lvl="1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отсутствие напряженности между управленцами разных уровней иерархии; </a:t>
            </a:r>
          </a:p>
          <a:p>
            <a:pPr lvl="1"/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отсутствие симптомов стресса у работников.</a:t>
            </a:r>
            <a:endParaRPr lang="ru-R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741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741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5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504056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Силу культуры организации определяют:</a:t>
            </a:r>
            <a:endParaRPr lang="en-US" sz="2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795" name="Содержимое 6"/>
          <p:cNvSpPr>
            <a:spLocks noGrp="1"/>
          </p:cNvSpPr>
          <p:nvPr>
            <p:ph idx="1"/>
          </p:nvPr>
        </p:nvSpPr>
        <p:spPr>
          <a:xfrm>
            <a:off x="395536" y="1484784"/>
            <a:ext cx="8497639" cy="4968552"/>
          </a:xfrm>
        </p:spPr>
        <p:txBody>
          <a:bodyPr/>
          <a:lstStyle/>
          <a:p>
            <a:pPr marL="457200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"толщина" культуры: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количество важных</a:t>
            </a:r>
            <a:b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предположений, разделяемых работниками (верования и ценности могут быть четко ранжированы и иметь многоуровневую структуру и, следовательно, оказывать сильное влияние на поведение в организации); </a:t>
            </a:r>
          </a:p>
          <a:p>
            <a:pPr marL="457200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степень </a:t>
            </a:r>
            <a:r>
              <a:rPr lang="ru-RU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разделяемости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культуры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членами организации, которая зависит от ее "толщины"; </a:t>
            </a:r>
          </a:p>
          <a:p>
            <a:pPr marL="457200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ясность приоритетов культуры. </a:t>
            </a:r>
          </a:p>
          <a:p>
            <a:pPr>
              <a:buClr>
                <a:srgbClr val="0070C0"/>
              </a:buClr>
              <a:buSzPct val="100000"/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Сильная культура: 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создает преимущества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для организации, 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является серьезным препятствием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 пути проведения изменений в ней, т.к.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«новое"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культуре всегда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слабее. </a:t>
            </a: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  <a:buNone/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70C0"/>
              </a:buClr>
              <a:buSzPct val="100000"/>
              <a:buNone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Считается, что лучше иметь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умеренно сильную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организационную культуру. </a:t>
            </a:r>
            <a:endParaRPr lang="ru-R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8436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843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3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5"/>
          <p:cNvSpPr>
            <a:spLocks noGrp="1"/>
          </p:cNvSpPr>
          <p:nvPr>
            <p:ph type="title"/>
          </p:nvPr>
        </p:nvSpPr>
        <p:spPr>
          <a:xfrm>
            <a:off x="468313" y="764704"/>
            <a:ext cx="8229600" cy="1296144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исторические типы организационных культур: </a:t>
            </a:r>
            <a:endParaRPr lang="en-US" sz="28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867" name="Содержимое 6"/>
          <p:cNvSpPr>
            <a:spLocks noGrp="1"/>
          </p:cNvSpPr>
          <p:nvPr>
            <p:ph idx="1"/>
          </p:nvPr>
        </p:nvSpPr>
        <p:spPr>
          <a:xfrm>
            <a:off x="539551" y="2276872"/>
            <a:ext cx="8208913" cy="2232248"/>
          </a:xfrm>
        </p:spPr>
        <p:txBody>
          <a:bodyPr/>
          <a:lstStyle/>
          <a:p>
            <a:pPr lvl="0">
              <a:buClr>
                <a:srgbClr val="0070C0"/>
              </a:buClr>
              <a:buSzPct val="100000"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органическая; </a:t>
            </a:r>
          </a:p>
          <a:p>
            <a:pPr lvl="0">
              <a:buClr>
                <a:srgbClr val="0070C0"/>
              </a:buClr>
              <a:buSzPct val="100000"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предпринимательская; </a:t>
            </a:r>
          </a:p>
          <a:p>
            <a:pPr lvl="0">
              <a:buClr>
                <a:srgbClr val="0070C0"/>
              </a:buClr>
              <a:buSzPct val="100000"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бюрократическая; </a:t>
            </a:r>
          </a:p>
          <a:p>
            <a:pPr lvl="0">
              <a:buClr>
                <a:srgbClr val="0070C0"/>
              </a:buClr>
              <a:buSzPct val="100000"/>
            </a:pPr>
            <a:r>
              <a:rPr lang="ru-RU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партиципативная</a:t>
            </a: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endParaRPr lang="ru-RU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150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150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5"/>
          <p:cNvSpPr>
            <a:spLocks noGrp="1"/>
          </p:cNvSpPr>
          <p:nvPr>
            <p:ph type="title"/>
          </p:nvPr>
        </p:nvSpPr>
        <p:spPr>
          <a:xfrm>
            <a:off x="395536" y="404664"/>
            <a:ext cx="8305800" cy="42065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Характеристика основных типов ОК (1/3)</a:t>
            </a:r>
            <a:endParaRPr lang="en-US" sz="2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1520" y="980729"/>
          <a:ext cx="8568953" cy="5582482"/>
        </p:xfrm>
        <a:graphic>
          <a:graphicData uri="http://schemas.openxmlformats.org/drawingml/2006/table">
            <a:tbl>
              <a:tblPr/>
              <a:tblGrid>
                <a:gridCol w="1856607"/>
                <a:gridCol w="2584712"/>
                <a:gridCol w="2106670"/>
                <a:gridCol w="2020964"/>
              </a:tblGrid>
              <a:tr h="249155">
                <a:tc gridSpan="4">
                  <a:txBody>
                    <a:bodyPr/>
                    <a:lstStyle/>
                    <a:p>
                      <a:pPr algn="ctr"/>
                      <a:r>
                        <a:rPr lang="ru-RU" sz="1500" b="1" i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Типы организационных культур</a:t>
                      </a:r>
                      <a:endParaRPr lang="ru-RU" sz="15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4640"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Органическая 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Предпринимательская 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Бюрократическая 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Партиципативная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55">
                <a:tc gridSpan="4">
                  <a:txBody>
                    <a:bodyPr/>
                    <a:lstStyle/>
                    <a:p>
                      <a:r>
                        <a:rPr lang="ru-RU" sz="1500" b="1" i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Организация направляется </a:t>
                      </a:r>
                      <a:endParaRPr lang="ru-RU" sz="1500" b="1" dirty="0">
                        <a:solidFill>
                          <a:srgbClr val="0070C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8312"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согласием с общей идеей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свободной инициативой </a:t>
                      </a:r>
                      <a:endParaRPr lang="ru-RU" sz="15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сильным руководством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всесторонними обсуждениями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55">
                <a:tc gridSpan="4">
                  <a:txBody>
                    <a:bodyPr/>
                    <a:lstStyle/>
                    <a:p>
                      <a:r>
                        <a:rPr lang="ru-RU" sz="1500" b="1" i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Проблемы решаются на основе </a:t>
                      </a:r>
                      <a:endParaRPr lang="ru-RU" sz="1500" b="1" dirty="0">
                        <a:solidFill>
                          <a:srgbClr val="0070C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97570"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исходного согласия с целями и задачами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индивидуального творчества </a:t>
                      </a:r>
                      <a:endParaRPr lang="ru-RU" sz="15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ясного и сосредоточенного продумывания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открытого взаимодействия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55">
                <a:tc gridSpan="4">
                  <a:txBody>
                    <a:bodyPr/>
                    <a:lstStyle/>
                    <a:p>
                      <a:r>
                        <a:rPr lang="ru-RU" sz="1500" b="1" i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Лидерство основывается на </a:t>
                      </a:r>
                      <a:endParaRPr lang="ru-RU" sz="1500" b="1" dirty="0">
                        <a:solidFill>
                          <a:srgbClr val="0070C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21963"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разделяемых взглядах о направлении общего движения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наличии авторитета и признания </a:t>
                      </a:r>
                      <a:endParaRPr lang="ru-RU" sz="15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власти и положении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содействии контактам и сотрудничеству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55">
                <a:tc gridSpan="4">
                  <a:txBody>
                    <a:bodyPr/>
                    <a:lstStyle/>
                    <a:p>
                      <a:r>
                        <a:rPr lang="ru-RU" sz="1500" b="1" i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 хроническими проблемами справляются с помощью </a:t>
                      </a:r>
                      <a:endParaRPr lang="ru-RU" sz="1500" b="1" dirty="0">
                        <a:solidFill>
                          <a:srgbClr val="0070C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46355">
                <a:tc>
                  <a:txBody>
                    <a:bodyPr/>
                    <a:lstStyle/>
                    <a:p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непридания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им значения и отказа от обсуждения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поиска новых творческих подходов </a:t>
                      </a:r>
                      <a:endParaRPr lang="ru-RU" sz="15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укрепления руководства и следования правилам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более напряженной дискуссии и выработки способов решения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5"/>
          <p:cNvSpPr>
            <a:spLocks noGrp="1"/>
          </p:cNvSpPr>
          <p:nvPr>
            <p:ph type="title"/>
          </p:nvPr>
        </p:nvSpPr>
        <p:spPr>
          <a:xfrm>
            <a:off x="395536" y="404664"/>
            <a:ext cx="8305800" cy="42065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Характеристика основных типов ОК (2/3)</a:t>
            </a:r>
            <a:endParaRPr lang="en-US" sz="2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8" y="908720"/>
          <a:ext cx="8568952" cy="5756686"/>
        </p:xfrm>
        <a:graphic>
          <a:graphicData uri="http://schemas.openxmlformats.org/drawingml/2006/table">
            <a:tbl>
              <a:tblPr/>
              <a:tblGrid>
                <a:gridCol w="1904212"/>
                <a:gridCol w="2537107"/>
                <a:gridCol w="2106670"/>
                <a:gridCol w="2020963"/>
              </a:tblGrid>
              <a:tr h="23239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500" b="1" i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Типы организационных культур</a:t>
                      </a:r>
                      <a:endParaRPr lang="ru-RU" sz="15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2390"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Органическая 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Предпринимательская 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Бюрократическая 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Партиципативная </a:t>
                      </a:r>
                      <a:endParaRPr lang="ru-RU" sz="140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390">
                <a:tc gridSpan="4">
                  <a:txBody>
                    <a:bodyPr/>
                    <a:lstStyle/>
                    <a:p>
                      <a:r>
                        <a:rPr lang="ru-RU" sz="1500" b="1" i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Повседневная работа </a:t>
                      </a:r>
                      <a:endParaRPr lang="ru-RU" sz="1500" b="1" dirty="0">
                        <a:solidFill>
                          <a:srgbClr val="0070C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29557"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осуществляется при минимальном вмешательстве в нее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выполняется и видоизменяется каждым по-своему </a:t>
                      </a:r>
                      <a:endParaRPr lang="ru-RU" sz="15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зависит от неизменности курса и активности руководства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постоянно перепроверяется для большего совершенства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390">
                <a:tc gridSpan="4">
                  <a:txBody>
                    <a:bodyPr/>
                    <a:lstStyle/>
                    <a:p>
                      <a:r>
                        <a:rPr lang="ru-RU" sz="1500" b="1" i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Функции и ответственность</a:t>
                      </a:r>
                      <a:r>
                        <a:rPr lang="ru-RU" sz="1500" b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97168"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реализуются с почти автоматической точностью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получаются такими, какими их делают люди </a:t>
                      </a:r>
                      <a:endParaRPr lang="ru-RU" sz="15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предписываются и закрепляются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разделяются и сменяются по необходимости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390">
                <a:tc gridSpan="4">
                  <a:txBody>
                    <a:bodyPr/>
                    <a:lstStyle/>
                    <a:p>
                      <a:r>
                        <a:rPr lang="ru-RU" sz="1500" b="1" i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Желания и интересы отдельных людей </a:t>
                      </a:r>
                      <a:endParaRPr lang="ru-RU" sz="1500" b="1" dirty="0">
                        <a:solidFill>
                          <a:srgbClr val="0070C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29557"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оцениваются по степени их согласованности с целями организации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считаются более важными, чем интересы организации </a:t>
                      </a:r>
                      <a:endParaRPr lang="ru-RU" sz="15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подчиняются интересам организации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согласуются с интересами организации путем договоренностей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390">
                <a:tc gridSpan="4">
                  <a:txBody>
                    <a:bodyPr/>
                    <a:lstStyle/>
                    <a:p>
                      <a:r>
                        <a:rPr lang="ru-RU" sz="1500" b="1" i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Руководство </a:t>
                      </a:r>
                      <a:endParaRPr lang="ru-RU" sz="1500" b="1" dirty="0">
                        <a:solidFill>
                          <a:srgbClr val="0070C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61946"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задает контекст и цель, сводя к минимуму остальное вмешательство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дает людям возможность делать так, как они считают нужным </a:t>
                      </a:r>
                      <a:endParaRPr lang="ru-RU" sz="150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определяет лидеров и возможные направления развития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действует как катализатор группового взаимодействия и сотрудничества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5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2065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Характеристика основных типов ОК (3/3)</a:t>
            </a:r>
            <a:endParaRPr lang="en-US" sz="2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8" y="1247558"/>
          <a:ext cx="8496945" cy="5433297"/>
        </p:xfrm>
        <a:graphic>
          <a:graphicData uri="http://schemas.openxmlformats.org/drawingml/2006/table">
            <a:tbl>
              <a:tblPr/>
              <a:tblGrid>
                <a:gridCol w="1872208"/>
                <a:gridCol w="2531789"/>
                <a:gridCol w="2088967"/>
                <a:gridCol w="2003981"/>
              </a:tblGrid>
              <a:tr h="310535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b="1" i="1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Типы организационных культур</a:t>
                      </a:r>
                      <a:endParaRPr lang="ru-RU" sz="160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0535"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Органическая 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Предпринимательская 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Бюрократическая 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 err="1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Партиципативная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endParaRPr lang="ru-RU" sz="14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535">
                <a:tc gridSpan="4">
                  <a:txBody>
                    <a:bodyPr/>
                    <a:lstStyle/>
                    <a:p>
                      <a:r>
                        <a:rPr lang="ru-RU" sz="1600" b="1" i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Разногласия и конфликты </a:t>
                      </a:r>
                      <a:endParaRPr lang="ru-RU" sz="1600" b="1" dirty="0">
                        <a:solidFill>
                          <a:srgbClr val="0070C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42138"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отражают факт расхождения с общими целями и задачами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являются продуктивным выражением индивидуальных особенностей и различий </a:t>
                      </a:r>
                      <a:endParaRPr lang="ru-RU" sz="16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угрожают стабильности организации и мешают работе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считаются жизненно необходимыми для эффективного решения проблем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535">
                <a:tc gridSpan="4">
                  <a:txBody>
                    <a:bodyPr/>
                    <a:lstStyle/>
                    <a:p>
                      <a:r>
                        <a:rPr lang="ru-RU" sz="1600" b="1" i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Коммуникации (общение) </a:t>
                      </a:r>
                      <a:endParaRPr lang="ru-RU" sz="1600" b="1" dirty="0">
                        <a:solidFill>
                          <a:srgbClr val="0070C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31604"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ограничены и несущественны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меняются по интенсивности и непредсказуемы </a:t>
                      </a:r>
                      <a:endParaRPr lang="ru-RU" sz="16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формальны и подчиняются правилам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открыты и насыщенны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535">
                <a:tc gridSpan="4">
                  <a:txBody>
                    <a:bodyPr/>
                    <a:lstStyle/>
                    <a:p>
                      <a:r>
                        <a:rPr lang="ru-RU" sz="1600" b="1" i="1" dirty="0">
                          <a:solidFill>
                            <a:srgbClr val="0070C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Информация и данные (как правило) </a:t>
                      </a:r>
                      <a:endParaRPr lang="ru-RU" sz="1600" b="1" dirty="0">
                        <a:solidFill>
                          <a:srgbClr val="0070C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42138"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расцениваются как совместное знание, которое не нужно выносить вовне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используются для индивидуальных достижений </a:t>
                      </a:r>
                      <a:endParaRPr lang="ru-RU" sz="16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контролируются, и доступ к ним ограничен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оцениваются и распределяются открыто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5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936104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Модель диагностики ОК AGIL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(американский социолог </a:t>
            </a:r>
            <a:r>
              <a:rPr lang="ru-RU" sz="24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Талкотт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Парсонс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): </a:t>
            </a:r>
            <a:endParaRPr lang="en-US" sz="2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459" name="Содержимое 6"/>
          <p:cNvSpPr>
            <a:spLocks noGrp="1"/>
          </p:cNvSpPr>
          <p:nvPr>
            <p:ph idx="1"/>
          </p:nvPr>
        </p:nvSpPr>
        <p:spPr>
          <a:xfrm>
            <a:off x="395288" y="2060849"/>
            <a:ext cx="8229600" cy="4247876"/>
          </a:xfrm>
        </p:spPr>
        <p:txBody>
          <a:bodyPr/>
          <a:lstStyle/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Связь между культурой и результатами деятельности организации разработана на основе </a:t>
            </a: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спецификации отдельных функций,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которые любая социальная система должна выполнять, чтобы выжить и добиться успеха: 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адаптация (</a:t>
            </a:r>
            <a:r>
              <a:rPr lang="en-GB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Adaptation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 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достижение целей (</a:t>
            </a:r>
            <a:r>
              <a:rPr lang="en-GB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Goal Attainment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 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интеграция (</a:t>
            </a:r>
            <a:r>
              <a:rPr lang="en-GB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Integration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 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легитимность (</a:t>
            </a:r>
            <a:r>
              <a:rPr lang="en-GB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Latency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</a:p>
        </p:txBody>
      </p:sp>
      <p:grpSp>
        <p:nvGrpSpPr>
          <p:cNvPr id="19460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946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5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79208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Модель диагностики ОК AGIL </a:t>
            </a:r>
            <a:b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(американский социолог Т. </a:t>
            </a:r>
            <a:r>
              <a:rPr lang="ru-RU" sz="24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Парсонс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): </a:t>
            </a:r>
            <a:endParaRPr lang="en-US" sz="2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459" name="Содержимое 6"/>
          <p:cNvSpPr>
            <a:spLocks noGrp="1"/>
          </p:cNvSpPr>
          <p:nvPr>
            <p:ph idx="1"/>
          </p:nvPr>
        </p:nvSpPr>
        <p:spPr>
          <a:xfrm>
            <a:off x="395288" y="1556792"/>
            <a:ext cx="8229600" cy="5040561"/>
          </a:xfrm>
        </p:spPr>
        <p:txBody>
          <a:bodyPr/>
          <a:lstStyle/>
          <a:p>
            <a:pPr>
              <a:buNone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Суть модели: 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для своего выживания и процветания любая организация должна быть способной 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адаптироваться к постоянно меняющимся условиям внешней среды, 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добиваться выполнения поставленных ею целей, 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интегрировать свои части в единое целое 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быть признанной людьми и другими организациями. </a:t>
            </a:r>
          </a:p>
          <a:p>
            <a:pPr>
              <a:buNone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Данная модель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исходит из того, что: 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ценности организационной культуры являются наиболее важными средствами или инструментами выполнения функций этой модели;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если разделяемые в организации верования помогают ей достигать поставленных целей, то такая культура будет влиять на компанию в направлении успеха. </a:t>
            </a:r>
            <a:endParaRPr lang="ru-R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946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9096" name="AutoShape 8"/>
          <p:cNvSpPr>
            <a:spLocks noChangeAspect="1" noChangeArrowheads="1" noTextEdit="1"/>
          </p:cNvSpPr>
          <p:nvPr/>
        </p:nvSpPr>
        <p:spPr bwMode="auto">
          <a:xfrm>
            <a:off x="122238" y="692150"/>
            <a:ext cx="8770937" cy="5832475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endParaRPr lang="en-US" sz="1600">
              <a:latin typeface="+mj-lt"/>
            </a:endParaRPr>
          </a:p>
        </p:txBody>
      </p:sp>
      <p:sp>
        <p:nvSpPr>
          <p:cNvPr id="23557" name="Rectangle 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59373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Заголовок 7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Диагностика корпоративной культуры </a:t>
            </a:r>
            <a:b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OCAI (</a:t>
            </a:r>
            <a:r>
              <a:rPr lang="ru-RU" sz="20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Organizational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Culture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Assessment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Instrument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(Ким С. Камерон, Роберт Э. </a:t>
            </a:r>
            <a:r>
              <a:rPr lang="ru-RU" sz="20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Куинн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endParaRPr lang="en-US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9" name="Содержимое 78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456384"/>
          </a:xfrm>
        </p:spPr>
        <p:txBody>
          <a:bodyPr/>
          <a:lstStyle/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основе типологии лежит представление о четырех доминирующих типах корпоративной культуры. 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Все 4 типа служат фундаментом для OCAI.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Инструмент разработан на основе анализа исследований 39 индикаторов, определяющих набор измерителей организационной эффективности. 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результате этих исследований были выделены 2 наиболее важных индикатора и сформулированы четыре стержневые ценности, представляющие собой противоположные или конкурирующие допущения.</a:t>
            </a:r>
            <a:endParaRPr lang="ru-R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81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8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9096" name="AutoShape 8"/>
          <p:cNvSpPr>
            <a:spLocks noChangeAspect="1" noChangeArrowheads="1" noTextEdit="1"/>
          </p:cNvSpPr>
          <p:nvPr/>
        </p:nvSpPr>
        <p:spPr bwMode="auto">
          <a:xfrm>
            <a:off x="122238" y="692150"/>
            <a:ext cx="8770937" cy="5832475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endParaRPr lang="en-US" sz="1600">
              <a:latin typeface="+mj-lt"/>
            </a:endParaRPr>
          </a:p>
        </p:txBody>
      </p:sp>
      <p:sp>
        <p:nvSpPr>
          <p:cNvPr id="23557" name="Rectangle 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59373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Заголовок 77"/>
          <p:cNvSpPr>
            <a:spLocks noGrp="1"/>
          </p:cNvSpPr>
          <p:nvPr>
            <p:ph type="title"/>
          </p:nvPr>
        </p:nvSpPr>
        <p:spPr>
          <a:xfrm>
            <a:off x="467544" y="692696"/>
            <a:ext cx="83058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Диагностика корпоративной культуры OCAI</a:t>
            </a:r>
            <a:endParaRPr lang="en-US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8130" name="Рисунок 1" descr="Пространство корпоративных культу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8208912" cy="5205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9096" name="AutoShape 8"/>
          <p:cNvSpPr>
            <a:spLocks noChangeAspect="1" noChangeArrowheads="1" noTextEdit="1"/>
          </p:cNvSpPr>
          <p:nvPr/>
        </p:nvSpPr>
        <p:spPr bwMode="auto">
          <a:xfrm>
            <a:off x="122238" y="692150"/>
            <a:ext cx="8770937" cy="5832475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endParaRPr lang="en-US" sz="1600">
              <a:latin typeface="+mj-lt"/>
            </a:endParaRPr>
          </a:p>
        </p:txBody>
      </p:sp>
      <p:sp>
        <p:nvSpPr>
          <p:cNvPr id="23557" name="Rectangle 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59373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Заголовок 77"/>
          <p:cNvSpPr>
            <a:spLocks noGrp="1"/>
          </p:cNvSpPr>
          <p:nvPr>
            <p:ph type="title"/>
          </p:nvPr>
        </p:nvSpPr>
        <p:spPr>
          <a:xfrm>
            <a:off x="467544" y="836712"/>
            <a:ext cx="83058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Диагностика корпоративной культуры OCAI</a:t>
            </a:r>
            <a:endParaRPr lang="en-US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8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9154" name="Picture 2" descr="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1850099"/>
            <a:ext cx="4536504" cy="4425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9096" name="AutoShape 8"/>
          <p:cNvSpPr>
            <a:spLocks noChangeAspect="1" noChangeArrowheads="1" noTextEdit="1"/>
          </p:cNvSpPr>
          <p:nvPr/>
        </p:nvSpPr>
        <p:spPr bwMode="auto">
          <a:xfrm>
            <a:off x="122238" y="692150"/>
            <a:ext cx="8770937" cy="5832475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endParaRPr lang="en-US" sz="1600">
              <a:latin typeface="+mj-lt"/>
            </a:endParaRPr>
          </a:p>
        </p:txBody>
      </p:sp>
      <p:sp>
        <p:nvSpPr>
          <p:cNvPr id="23557" name="Rectangle 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59373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Заголовок 77"/>
          <p:cNvSpPr>
            <a:spLocks noGrp="1"/>
          </p:cNvSpPr>
          <p:nvPr>
            <p:ph type="title"/>
          </p:nvPr>
        </p:nvSpPr>
        <p:spPr>
          <a:xfrm>
            <a:off x="467544" y="836712"/>
            <a:ext cx="83058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Диагностика корпоративной культуры OCAI (1)</a:t>
            </a:r>
            <a:endParaRPr lang="en-US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8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0178" name="Picture 2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5431" y="1772816"/>
            <a:ext cx="753925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9096" name="AutoShape 8"/>
          <p:cNvSpPr>
            <a:spLocks noChangeAspect="1" noChangeArrowheads="1" noTextEdit="1"/>
          </p:cNvSpPr>
          <p:nvPr/>
        </p:nvSpPr>
        <p:spPr bwMode="auto">
          <a:xfrm>
            <a:off x="122238" y="692150"/>
            <a:ext cx="8770937" cy="5832475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endParaRPr lang="en-US" sz="1600">
              <a:latin typeface="+mj-lt"/>
            </a:endParaRPr>
          </a:p>
        </p:txBody>
      </p:sp>
      <p:sp>
        <p:nvSpPr>
          <p:cNvPr id="23557" name="Rectangle 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59373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Заголовок 77"/>
          <p:cNvSpPr>
            <a:spLocks noGrp="1"/>
          </p:cNvSpPr>
          <p:nvPr>
            <p:ph type="title"/>
          </p:nvPr>
        </p:nvSpPr>
        <p:spPr>
          <a:xfrm>
            <a:off x="467544" y="836712"/>
            <a:ext cx="83058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Диагностика корпоративной культуры OCAI (2)</a:t>
            </a:r>
            <a:endParaRPr lang="en-US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8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1202" name="Picture 2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9" y="1641937"/>
            <a:ext cx="7771510" cy="4379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9096" name="AutoShape 8"/>
          <p:cNvSpPr>
            <a:spLocks noChangeAspect="1" noChangeArrowheads="1" noTextEdit="1"/>
          </p:cNvSpPr>
          <p:nvPr/>
        </p:nvSpPr>
        <p:spPr bwMode="auto">
          <a:xfrm>
            <a:off x="122238" y="692150"/>
            <a:ext cx="8770937" cy="5832475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endParaRPr lang="en-US" sz="1600">
              <a:latin typeface="+mj-lt"/>
            </a:endParaRPr>
          </a:p>
        </p:txBody>
      </p:sp>
      <p:sp>
        <p:nvSpPr>
          <p:cNvPr id="23557" name="Rectangle 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59373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Заголовок 77"/>
          <p:cNvSpPr>
            <a:spLocks noGrp="1"/>
          </p:cNvSpPr>
          <p:nvPr>
            <p:ph type="title"/>
          </p:nvPr>
        </p:nvSpPr>
        <p:spPr>
          <a:xfrm>
            <a:off x="467544" y="836712"/>
            <a:ext cx="83058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Диагностика корпоративной культуры OCAI (3)</a:t>
            </a:r>
            <a:endParaRPr lang="en-US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8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2226" name="Picture 2" descr="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1" y="1484784"/>
            <a:ext cx="7922607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9096" name="AutoShape 8"/>
          <p:cNvSpPr>
            <a:spLocks noChangeAspect="1" noChangeArrowheads="1" noTextEdit="1"/>
          </p:cNvSpPr>
          <p:nvPr/>
        </p:nvSpPr>
        <p:spPr bwMode="auto">
          <a:xfrm>
            <a:off x="122238" y="692150"/>
            <a:ext cx="8770937" cy="5832475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endParaRPr lang="en-US" sz="1600">
              <a:latin typeface="+mj-lt"/>
            </a:endParaRPr>
          </a:p>
        </p:txBody>
      </p:sp>
      <p:sp>
        <p:nvSpPr>
          <p:cNvPr id="23557" name="Rectangle 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59373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Заголовок 77"/>
          <p:cNvSpPr>
            <a:spLocks noGrp="1"/>
          </p:cNvSpPr>
          <p:nvPr>
            <p:ph type="title"/>
          </p:nvPr>
        </p:nvSpPr>
        <p:spPr>
          <a:xfrm>
            <a:off x="467544" y="836712"/>
            <a:ext cx="83058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Диагностика корпоративной культуры OCAI (4)</a:t>
            </a:r>
            <a:endParaRPr lang="en-US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8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3250" name="Picture 2" descr="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556792"/>
            <a:ext cx="7794823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9096" name="AutoShape 8"/>
          <p:cNvSpPr>
            <a:spLocks noChangeAspect="1" noChangeArrowheads="1" noTextEdit="1"/>
          </p:cNvSpPr>
          <p:nvPr/>
        </p:nvSpPr>
        <p:spPr bwMode="auto">
          <a:xfrm>
            <a:off x="971600" y="692151"/>
            <a:ext cx="7921575" cy="5267668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endParaRPr lang="en-US" sz="1600">
              <a:latin typeface="+mj-lt"/>
            </a:endParaRPr>
          </a:p>
        </p:txBody>
      </p:sp>
      <p:sp>
        <p:nvSpPr>
          <p:cNvPr id="23557" name="Rectangle 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59373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Заголовок 77"/>
          <p:cNvSpPr>
            <a:spLocks noGrp="1"/>
          </p:cNvSpPr>
          <p:nvPr>
            <p:ph type="title"/>
          </p:nvPr>
        </p:nvSpPr>
        <p:spPr>
          <a:xfrm>
            <a:off x="467544" y="836712"/>
            <a:ext cx="83058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Диагностика корпоративной культуры OCAI</a:t>
            </a:r>
            <a:endParaRPr lang="en-US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8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4274" name="Picture 2" descr="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988840"/>
            <a:ext cx="663263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9096" name="AutoShape 8"/>
          <p:cNvSpPr>
            <a:spLocks noChangeAspect="1" noChangeArrowheads="1" noTextEdit="1"/>
          </p:cNvSpPr>
          <p:nvPr/>
        </p:nvSpPr>
        <p:spPr bwMode="auto">
          <a:xfrm>
            <a:off x="971600" y="692151"/>
            <a:ext cx="7921575" cy="5267668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endParaRPr lang="en-US" sz="1600">
              <a:latin typeface="+mj-lt"/>
            </a:endParaRPr>
          </a:p>
        </p:txBody>
      </p:sp>
      <p:sp>
        <p:nvSpPr>
          <p:cNvPr id="23557" name="Rectangle 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59373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Заголовок 77"/>
          <p:cNvSpPr>
            <a:spLocks noGrp="1"/>
          </p:cNvSpPr>
          <p:nvPr>
            <p:ph type="title"/>
          </p:nvPr>
        </p:nvSpPr>
        <p:spPr>
          <a:xfrm>
            <a:off x="467544" y="836712"/>
            <a:ext cx="83058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Диагностика корпоративной культуры OCAI</a:t>
            </a:r>
            <a:endParaRPr lang="en-US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8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5298" name="Picture 2" descr="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628800"/>
            <a:ext cx="708230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1358</TotalTime>
  <Words>1124</Words>
  <Application>Microsoft Office PowerPoint</Application>
  <PresentationFormat>Экран (4:3)</PresentationFormat>
  <Paragraphs>180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Поток</vt:lpstr>
      <vt:lpstr>ФГБОУ ВПО «Владивостокский государственный университет экономики и сервиса»   Кафедра экономики и менеджмента</vt:lpstr>
      <vt:lpstr>Тема 11  Реформирование организации в контексте сложившейся корпоративной культуры </vt:lpstr>
      <vt:lpstr>Тема 11.  Реформирование организации в контексте сложившейся корпоративной культуры </vt:lpstr>
      <vt:lpstr>Эдгар Шайн/Шейн Edgar Henry Schein (born March 5, 1928)</vt:lpstr>
      <vt:lpstr>Трехуровневая модель ОК Э.Шайна/Шейна </vt:lpstr>
      <vt:lpstr>Трехуровневая модель ОК Э. Шайна/Шейна </vt:lpstr>
      <vt:lpstr> Компоненты организационной культуры:</vt:lpstr>
      <vt:lpstr>Функции организационной культуры:</vt:lpstr>
      <vt:lpstr>Ценность организационной культуры  для организации </vt:lpstr>
      <vt:lpstr>Основные этапы работы по формированию организационной культуры</vt:lpstr>
      <vt:lpstr>Способы изучения организационной культуры:</vt:lpstr>
      <vt:lpstr>Эффекты сильной организационной культуры:</vt:lpstr>
      <vt:lpstr>Силу культуры организации определяют:</vt:lpstr>
      <vt:lpstr>Основные исторические типы организационных культур: </vt:lpstr>
      <vt:lpstr>Характеристика основных типов ОК (1/3)</vt:lpstr>
      <vt:lpstr>Характеристика основных типов ОК (2/3)</vt:lpstr>
      <vt:lpstr>Характеристика основных типов ОК (3/3)</vt:lpstr>
      <vt:lpstr>Модель диагностики ОК AGIL (американский социолог Талкотт Парсонс): </vt:lpstr>
      <vt:lpstr>Модель диагностики ОК AGIL  (американский социолог Т. Парсонс): </vt:lpstr>
      <vt:lpstr>Диагностика корпоративной культуры  OCAI (Organizational Culture Assessment Instrument) (Ким С. Камерон, Роберт Э. Куинн) </vt:lpstr>
      <vt:lpstr>Диагностика корпоративной культуры OCAI</vt:lpstr>
      <vt:lpstr>Диагностика корпоративной культуры OCAI</vt:lpstr>
      <vt:lpstr>Диагностика корпоративной культуры OCAI (1)</vt:lpstr>
      <vt:lpstr>Диагностика корпоративной культуры OCAI (2)</vt:lpstr>
      <vt:lpstr>Диагностика корпоративной культуры OCAI (3)</vt:lpstr>
      <vt:lpstr>Диагностика корпоративной культуры OCAI (4)</vt:lpstr>
      <vt:lpstr>Диагностика корпоративной культуры OCAI</vt:lpstr>
      <vt:lpstr>Диагностика корпоративной культуры OCAI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цели изменений через позиционирование</dc:title>
  <dc:creator>Пользователь</dc:creator>
  <cp:lastModifiedBy>Пользователь</cp:lastModifiedBy>
  <cp:revision>163</cp:revision>
  <dcterms:created xsi:type="dcterms:W3CDTF">2014-06-09T00:30:37Z</dcterms:created>
  <dcterms:modified xsi:type="dcterms:W3CDTF">2015-04-19T20:30:05Z</dcterms:modified>
</cp:coreProperties>
</file>