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7" r:id="rId3"/>
    <p:sldId id="282" r:id="rId4"/>
    <p:sldId id="293" r:id="rId5"/>
    <p:sldId id="294" r:id="rId6"/>
    <p:sldId id="295" r:id="rId7"/>
    <p:sldId id="270" r:id="rId8"/>
    <p:sldId id="329" r:id="rId9"/>
    <p:sldId id="271" r:id="rId10"/>
    <p:sldId id="276" r:id="rId11"/>
    <p:sldId id="284" r:id="rId12"/>
    <p:sldId id="278" r:id="rId13"/>
    <p:sldId id="286" r:id="rId14"/>
    <p:sldId id="277" r:id="rId15"/>
    <p:sldId id="285" r:id="rId16"/>
    <p:sldId id="287" r:id="rId17"/>
    <p:sldId id="279" r:id="rId18"/>
    <p:sldId id="280" r:id="rId19"/>
    <p:sldId id="288" r:id="rId20"/>
    <p:sldId id="292" r:id="rId21"/>
    <p:sldId id="296" r:id="rId22"/>
    <p:sldId id="298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15" r:id="rId32"/>
    <p:sldId id="316" r:id="rId33"/>
    <p:sldId id="317" r:id="rId34"/>
    <p:sldId id="318" r:id="rId35"/>
    <p:sldId id="320" r:id="rId36"/>
    <p:sldId id="321" r:id="rId37"/>
    <p:sldId id="324" r:id="rId38"/>
    <p:sldId id="322" r:id="rId39"/>
    <p:sldId id="323" r:id="rId40"/>
    <p:sldId id="326" r:id="rId41"/>
    <p:sldId id="327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FF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4910" autoAdjust="0"/>
  </p:normalViewPr>
  <p:slideViewPr>
    <p:cSldViewPr>
      <p:cViewPr varScale="1">
        <p:scale>
          <a:sx n="62" d="100"/>
          <a:sy n="62" d="100"/>
        </p:scale>
        <p:origin x="-9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7.xml"/><Relationship Id="rId18" Type="http://schemas.openxmlformats.org/officeDocument/2006/relationships/slide" Target="slides/slide22.xml"/><Relationship Id="rId26" Type="http://schemas.openxmlformats.org/officeDocument/2006/relationships/slide" Target="slides/slide39.xml"/><Relationship Id="rId3" Type="http://schemas.openxmlformats.org/officeDocument/2006/relationships/slide" Target="slides/slide7.xml"/><Relationship Id="rId21" Type="http://schemas.openxmlformats.org/officeDocument/2006/relationships/slide" Target="slides/slide25.xml"/><Relationship Id="rId7" Type="http://schemas.openxmlformats.org/officeDocument/2006/relationships/slide" Target="slides/slide11.xml"/><Relationship Id="rId12" Type="http://schemas.openxmlformats.org/officeDocument/2006/relationships/slide" Target="slides/slide16.xml"/><Relationship Id="rId17" Type="http://schemas.openxmlformats.org/officeDocument/2006/relationships/slide" Target="slides/slide21.xml"/><Relationship Id="rId25" Type="http://schemas.openxmlformats.org/officeDocument/2006/relationships/slide" Target="slides/slide38.xml"/><Relationship Id="rId2" Type="http://schemas.openxmlformats.org/officeDocument/2006/relationships/slide" Target="slides/slide3.xml"/><Relationship Id="rId16" Type="http://schemas.openxmlformats.org/officeDocument/2006/relationships/slide" Target="slides/slide20.xml"/><Relationship Id="rId20" Type="http://schemas.openxmlformats.org/officeDocument/2006/relationships/slide" Target="slides/slide24.xml"/><Relationship Id="rId1" Type="http://schemas.openxmlformats.org/officeDocument/2006/relationships/slide" Target="slides/slide2.xml"/><Relationship Id="rId6" Type="http://schemas.openxmlformats.org/officeDocument/2006/relationships/slide" Target="slides/slide10.xml"/><Relationship Id="rId11" Type="http://schemas.openxmlformats.org/officeDocument/2006/relationships/slide" Target="slides/slide15.xml"/><Relationship Id="rId24" Type="http://schemas.openxmlformats.org/officeDocument/2006/relationships/slide" Target="slides/slide35.xml"/><Relationship Id="rId5" Type="http://schemas.openxmlformats.org/officeDocument/2006/relationships/slide" Target="slides/slide9.xml"/><Relationship Id="rId15" Type="http://schemas.openxmlformats.org/officeDocument/2006/relationships/slide" Target="slides/slide19.xml"/><Relationship Id="rId23" Type="http://schemas.openxmlformats.org/officeDocument/2006/relationships/slide" Target="slides/slide31.xml"/><Relationship Id="rId28" Type="http://schemas.openxmlformats.org/officeDocument/2006/relationships/slide" Target="slides/slide41.xml"/><Relationship Id="rId10" Type="http://schemas.openxmlformats.org/officeDocument/2006/relationships/slide" Target="slides/slide14.xml"/><Relationship Id="rId19" Type="http://schemas.openxmlformats.org/officeDocument/2006/relationships/slide" Target="slides/slide23.xml"/><Relationship Id="rId4" Type="http://schemas.openxmlformats.org/officeDocument/2006/relationships/slide" Target="slides/slide8.xml"/><Relationship Id="rId9" Type="http://schemas.openxmlformats.org/officeDocument/2006/relationships/slide" Target="slides/slide13.xml"/><Relationship Id="rId14" Type="http://schemas.openxmlformats.org/officeDocument/2006/relationships/slide" Target="slides/slide18.xml"/><Relationship Id="rId22" Type="http://schemas.openxmlformats.org/officeDocument/2006/relationships/slide" Target="slides/slide26.xml"/><Relationship Id="rId27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24.emf"/><Relationship Id="rId7" Type="http://schemas.openxmlformats.org/officeDocument/2006/relationships/image" Target="../media/image28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F091D-17DC-4CBD-9DE2-6F367E3E17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D6340-9A4B-4968-A944-318C0729DB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89337-B871-4467-89DD-DBC32ECF47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A771A10-BD3C-4DB7-AB5B-82E6BEEA4F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F3031-7B80-4107-89B2-CFE001915D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97E55-F8C1-4A71-9FD3-EC4513A544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038E-AE2F-4B3E-B73E-B3B2487712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F647D-F674-4A0C-9F77-975B347614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C5918-C24E-4B27-B86C-8CCF35927E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250D6-D3A5-44B2-BD4C-51F37E638B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3398F-C209-4067-B30D-6342C0D745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9F3F2-083B-4697-AE2F-AAA1B2E4BE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DEAAAE-68F3-4C9E-B624-15113897589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_____Microsoft_Office_Excel_97-20032.xls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6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2400" cy="1470025"/>
          </a:xfrm>
        </p:spPr>
        <p:txBody>
          <a:bodyPr/>
          <a:lstStyle/>
          <a:p>
            <a:r>
              <a:rPr lang="ru-RU">
                <a:solidFill>
                  <a:srgbClr val="FFFFFF"/>
                </a:solidFill>
              </a:rPr>
              <a:t>Лекция № 8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844675"/>
            <a:ext cx="8064500" cy="2184400"/>
          </a:xfrm>
        </p:spPr>
        <p:txBody>
          <a:bodyPr/>
          <a:lstStyle/>
          <a:p>
            <a:r>
              <a:rPr lang="ru-RU" sz="4000"/>
              <a:t>Временные ряды в эконометрических исследованиях.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sz="3600"/>
              <a:t>Автокорреляция элементов временного ряда</a:t>
            </a: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964612" cy="4924425"/>
          </a:xfrm>
        </p:spPr>
        <p:txBody>
          <a:bodyPr/>
          <a:lstStyle/>
          <a:p>
            <a:r>
              <a:rPr lang="ru-RU" sz="2800" b="1"/>
              <a:t>Автокорреляция элементов временного ряда</a:t>
            </a:r>
            <a:r>
              <a:rPr lang="ru-RU" sz="2800"/>
              <a:t> – корреляционная зависимость между последовательными элементами временного ряда.</a:t>
            </a:r>
          </a:p>
          <a:p>
            <a:r>
              <a:rPr lang="ru-RU" sz="2800" b="1"/>
              <a:t>Лаг</a:t>
            </a:r>
            <a:r>
              <a:rPr lang="ru-RU" sz="2800"/>
              <a:t> – число периодов, по которым рассчитывается коэффициент автокорреляции между парами элементов ряда.</a:t>
            </a:r>
          </a:p>
          <a:p>
            <a:r>
              <a:rPr lang="ru-RU" sz="2800" b="1"/>
              <a:t>Автокорреляционная функция временного ряда</a:t>
            </a:r>
            <a:r>
              <a:rPr lang="ru-RU" sz="2800"/>
              <a:t> – последовательность коэффициентов автокорреляции с лагами, равными 1, 2, 3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5903913"/>
          </a:xfrm>
        </p:spPr>
        <p:txBody>
          <a:bodyPr/>
          <a:lstStyle/>
          <a:p>
            <a:r>
              <a:rPr lang="ru-RU" b="1"/>
              <a:t>Свойства коэффициента автокорреляции.</a:t>
            </a:r>
          </a:p>
          <a:p>
            <a:r>
              <a:rPr lang="ru-RU"/>
              <a:t>1. Он характеризует тесноту </a:t>
            </a:r>
            <a:r>
              <a:rPr lang="ru-RU" b="1"/>
              <a:t>только линейной</a:t>
            </a:r>
            <a:r>
              <a:rPr lang="ru-RU"/>
              <a:t> связи текущего и предыдущего уровней ряда. </a:t>
            </a:r>
          </a:p>
          <a:p>
            <a:endParaRPr lang="ru-RU"/>
          </a:p>
          <a:p>
            <a:r>
              <a:rPr lang="ru-RU"/>
              <a:t>2. По знаку коэффициента автокорреляции </a:t>
            </a:r>
            <a:r>
              <a:rPr lang="ru-RU" b="1"/>
              <a:t>нельзя </a:t>
            </a:r>
            <a:r>
              <a:rPr lang="ru-RU"/>
              <a:t>сделать вывод о возрастающей или убывающей тенденции в уровнях ряда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8964613" cy="5410200"/>
          </a:xfrm>
        </p:spPr>
        <p:txBody>
          <a:bodyPr/>
          <a:lstStyle/>
          <a:p>
            <a:r>
              <a:rPr lang="ru-RU" sz="3600">
                <a:latin typeface="Arial" pitchFamily="34" charset="0"/>
                <a:cs typeface="Arial" pitchFamily="34" charset="0"/>
              </a:rPr>
              <a:t>График зависимости значений </a:t>
            </a:r>
            <a:r>
              <a:rPr lang="ru-RU" sz="3600">
                <a:latin typeface="Arial" pitchFamily="34" charset="0"/>
              </a:rPr>
              <a:t>функции </a:t>
            </a:r>
            <a:r>
              <a:rPr lang="ru-RU" sz="3600">
                <a:latin typeface="Arial" pitchFamily="34" charset="0"/>
                <a:cs typeface="Arial" pitchFamily="34" charset="0"/>
              </a:rPr>
              <a:t>от величины лага называется </a:t>
            </a:r>
            <a:r>
              <a:rPr lang="ru-RU" sz="3600" b="1">
                <a:latin typeface="Arial" pitchFamily="34" charset="0"/>
                <a:cs typeface="Arial" pitchFamily="34" charset="0"/>
              </a:rPr>
              <a:t>коррелограммой. </a:t>
            </a:r>
            <a:endParaRPr lang="ru-RU" sz="3600" b="1">
              <a:latin typeface="Arial" pitchFamily="34" charset="0"/>
            </a:endParaRPr>
          </a:p>
          <a:p>
            <a:endParaRPr lang="ru-RU" sz="3600" b="1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692150"/>
            <a:ext cx="7772400" cy="5475288"/>
          </a:xfrm>
        </p:spPr>
        <p:txBody>
          <a:bodyPr/>
          <a:lstStyle/>
          <a:p>
            <a:endParaRPr lang="ru-RU" b="1"/>
          </a:p>
          <a:p>
            <a:r>
              <a:rPr lang="ru-RU" b="1"/>
              <a:t>Если наиболее высоким оказался коэффициент автокорреляции первого порядка, исследуемый ряд содержит только тенденцию. 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692150"/>
            <a:ext cx="7777162" cy="5334000"/>
          </a:xfrm>
        </p:spPr>
        <p:txBody>
          <a:bodyPr/>
          <a:lstStyle/>
          <a:p>
            <a:r>
              <a:rPr lang="ru-RU" b="1"/>
              <a:t>Если наиболее высоким оказался коэффициент автокорреляции порядка </a:t>
            </a:r>
            <a:r>
              <a:rPr lang="en-US" b="1"/>
              <a:t>t</a:t>
            </a:r>
            <a:r>
              <a:rPr lang="ru-RU" b="1"/>
              <a:t> , ряд содержит циклические  колебания с периодичностью в </a:t>
            </a:r>
            <a:r>
              <a:rPr lang="en-US" b="1"/>
              <a:t>t</a:t>
            </a:r>
            <a:r>
              <a:rPr lang="ru-RU" b="1"/>
              <a:t>        моментов времени.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510088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0"/>
            <a:ext cx="7772400" cy="6858000"/>
          </a:xfrm>
        </p:spPr>
        <p:txBody>
          <a:bodyPr/>
          <a:lstStyle/>
          <a:p>
            <a:endParaRPr lang="en-US"/>
          </a:p>
          <a:p>
            <a:r>
              <a:rPr lang="ru-RU"/>
              <a:t>Если ни один из коэффициентов автокорреляции не является значимым</a:t>
            </a:r>
            <a:endParaRPr lang="en-US"/>
          </a:p>
          <a:p>
            <a:endParaRPr lang="ru-RU"/>
          </a:p>
          <a:p>
            <a:r>
              <a:rPr lang="ru-RU"/>
              <a:t>1. Ряд не содержит тенденции и циклических колебаний и имеет случайную структуру.</a:t>
            </a:r>
          </a:p>
          <a:p>
            <a:pPr>
              <a:buFontTx/>
              <a:buNone/>
            </a:pPr>
            <a:r>
              <a:rPr lang="ru-RU"/>
              <a:t> </a:t>
            </a:r>
          </a:p>
          <a:p>
            <a:r>
              <a:rPr lang="ru-RU"/>
              <a:t>2. Ряд содержит сильную нейтральную тенденцию, для выявления которой нужно провести дополнительный анализ.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713788" cy="4611687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коэффициент автокорреляции уровней и автокорреляционную функцию целесообразно использовать для выявления во временном ряде трендовой компоненты (</a:t>
            </a:r>
            <a:r>
              <a:rPr lang="ru-RU" i="1"/>
              <a:t>Т</a:t>
            </a:r>
            <a:r>
              <a:rPr lang="ru-RU"/>
              <a:t>) и циклической</a:t>
            </a:r>
            <a:r>
              <a:rPr lang="en-US"/>
              <a:t> </a:t>
            </a:r>
            <a:r>
              <a:rPr lang="ru-RU"/>
              <a:t>(сезонной) компоненты(</a:t>
            </a:r>
            <a:r>
              <a:rPr lang="en-US" i="1"/>
              <a:t>S</a:t>
            </a:r>
            <a:r>
              <a:rPr lang="ru-RU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</p:spPr>
        <p:txBody>
          <a:bodyPr/>
          <a:lstStyle/>
          <a:p>
            <a:r>
              <a:rPr lang="en-US" b="1">
                <a:latin typeface="Arial" pitchFamily="34" charset="0"/>
                <a:cs typeface="Arial" pitchFamily="34" charset="0"/>
              </a:rPr>
              <a:t> </a:t>
            </a:r>
            <a:r>
              <a:rPr lang="ru-RU" b="1">
                <a:latin typeface="Arial" pitchFamily="34" charset="0"/>
                <a:cs typeface="Arial" pitchFamily="34" charset="0"/>
              </a:rPr>
              <a:t>Пример</a:t>
            </a:r>
            <a:r>
              <a:rPr lang="ru-RU" b="1">
                <a:latin typeface="Arial" pitchFamily="34" charset="0"/>
              </a:rPr>
              <a:t>. </a:t>
            </a:r>
            <a:r>
              <a:rPr lang="ru-RU">
                <a:latin typeface="Arial" pitchFamily="34" charset="0"/>
                <a:cs typeface="Arial" pitchFamily="34" charset="0"/>
              </a:rPr>
              <a:t>Пусть имеются следующие условные данные о средних расходах на конечное потребление (д. е.) за 8 лет</a:t>
            </a:r>
            <a:r>
              <a:rPr lang="ru-RU">
                <a:latin typeface="Arial" pitchFamily="34" charset="0"/>
              </a:rPr>
              <a:t>.</a:t>
            </a:r>
            <a:endParaRPr lang="ru-RU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860800" y="909638"/>
          <a:ext cx="85725" cy="152400"/>
        </p:xfrm>
        <a:graphic>
          <a:graphicData uri="http://schemas.openxmlformats.org/presentationml/2006/ole">
            <p:oleObj spid="_x0000_s25605" r:id="rId3" imgW="88746" imgH="152136" progId="Equation.3">
              <p:embed/>
            </p:oleObj>
          </a:graphicData>
        </a:graphic>
      </p:graphicFrame>
      <p:grpSp>
        <p:nvGrpSpPr>
          <p:cNvPr id="25668" name="Group 68"/>
          <p:cNvGrpSpPr>
            <a:grpSpLocks/>
          </p:cNvGrpSpPr>
          <p:nvPr/>
        </p:nvGrpSpPr>
        <p:grpSpPr bwMode="auto">
          <a:xfrm>
            <a:off x="762000" y="2362200"/>
            <a:ext cx="7924800" cy="4495800"/>
            <a:chOff x="-3" y="-3"/>
            <a:chExt cx="902" cy="3784"/>
          </a:xfrm>
        </p:grpSpPr>
        <p:grpSp>
          <p:nvGrpSpPr>
            <p:cNvPr id="25666" name="Group 66"/>
            <p:cNvGrpSpPr>
              <a:grpSpLocks/>
            </p:cNvGrpSpPr>
            <p:nvPr/>
          </p:nvGrpSpPr>
          <p:grpSpPr bwMode="auto">
            <a:xfrm>
              <a:off x="0" y="0"/>
              <a:ext cx="896" cy="3778"/>
              <a:chOff x="0" y="0"/>
              <a:chExt cx="896" cy="3778"/>
            </a:xfrm>
          </p:grpSpPr>
          <p:grpSp>
            <p:nvGrpSpPr>
              <p:cNvPr id="25627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470" cy="151"/>
                <a:chOff x="0" y="0"/>
                <a:chExt cx="470" cy="151"/>
              </a:xfrm>
            </p:grpSpPr>
            <p:sp>
              <p:nvSpPr>
                <p:cNvPr id="25606" name="Rectangle 6"/>
                <p:cNvSpPr>
                  <a:spLocks noChangeArrowheads="1" noTextEdit="1"/>
                </p:cNvSpPr>
                <p:nvPr/>
              </p:nvSpPr>
              <p:spPr bwMode="auto">
                <a:xfrm>
                  <a:off x="43" y="0"/>
                  <a:ext cx="384" cy="15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25626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70" cy="1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29" name="Group 29"/>
              <p:cNvGrpSpPr>
                <a:grpSpLocks/>
              </p:cNvGrpSpPr>
              <p:nvPr/>
            </p:nvGrpSpPr>
            <p:grpSpPr bwMode="auto">
              <a:xfrm>
                <a:off x="470" y="0"/>
                <a:ext cx="426" cy="151"/>
                <a:chOff x="470" y="0"/>
                <a:chExt cx="426" cy="151"/>
              </a:xfrm>
            </p:grpSpPr>
            <p:sp>
              <p:nvSpPr>
                <p:cNvPr id="25607" name="Rectangle 7"/>
                <p:cNvSpPr>
                  <a:spLocks noChangeArrowheads="1" noTextEdit="1"/>
                </p:cNvSpPr>
                <p:nvPr/>
              </p:nvSpPr>
              <p:spPr bwMode="auto">
                <a:xfrm>
                  <a:off x="513" y="0"/>
                  <a:ext cx="340" cy="15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25628" name="Rectangle 28"/>
                <p:cNvSpPr>
                  <a:spLocks noChangeArrowheads="1"/>
                </p:cNvSpPr>
                <p:nvPr/>
              </p:nvSpPr>
              <p:spPr bwMode="auto">
                <a:xfrm>
                  <a:off x="470" y="0"/>
                  <a:ext cx="426" cy="15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31" name="Group 31"/>
              <p:cNvGrpSpPr>
                <a:grpSpLocks/>
              </p:cNvGrpSpPr>
              <p:nvPr/>
            </p:nvGrpSpPr>
            <p:grpSpPr bwMode="auto">
              <a:xfrm>
                <a:off x="0" y="151"/>
                <a:ext cx="470" cy="403"/>
                <a:chOff x="0" y="151"/>
                <a:chExt cx="470" cy="403"/>
              </a:xfrm>
            </p:grpSpPr>
            <p:sp>
              <p:nvSpPr>
                <p:cNvPr id="25608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151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1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30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151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33" name="Group 33"/>
              <p:cNvGrpSpPr>
                <a:grpSpLocks/>
              </p:cNvGrpSpPr>
              <p:nvPr/>
            </p:nvGrpSpPr>
            <p:grpSpPr bwMode="auto">
              <a:xfrm>
                <a:off x="470" y="151"/>
                <a:ext cx="426" cy="403"/>
                <a:chOff x="470" y="151"/>
                <a:chExt cx="426" cy="403"/>
              </a:xfrm>
            </p:grpSpPr>
            <p:sp>
              <p:nvSpPr>
                <p:cNvPr id="25609" name="Rectangle 9"/>
                <p:cNvSpPr>
                  <a:spLocks noChangeArrowheads="1"/>
                </p:cNvSpPr>
                <p:nvPr/>
              </p:nvSpPr>
              <p:spPr bwMode="auto">
                <a:xfrm>
                  <a:off x="513" y="151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7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32" name="Rectangle 32"/>
                <p:cNvSpPr>
                  <a:spLocks noChangeArrowheads="1"/>
                </p:cNvSpPr>
                <p:nvPr/>
              </p:nvSpPr>
              <p:spPr bwMode="auto">
                <a:xfrm>
                  <a:off x="470" y="151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35" name="Group 35"/>
              <p:cNvGrpSpPr>
                <a:grpSpLocks/>
              </p:cNvGrpSpPr>
              <p:nvPr/>
            </p:nvGrpSpPr>
            <p:grpSpPr bwMode="auto">
              <a:xfrm>
                <a:off x="0" y="554"/>
                <a:ext cx="470" cy="403"/>
                <a:chOff x="0" y="554"/>
                <a:chExt cx="470" cy="403"/>
              </a:xfrm>
            </p:grpSpPr>
            <p:sp>
              <p:nvSpPr>
                <p:cNvPr id="25610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554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2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34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554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37" name="Group 37"/>
              <p:cNvGrpSpPr>
                <a:grpSpLocks/>
              </p:cNvGrpSpPr>
              <p:nvPr/>
            </p:nvGrpSpPr>
            <p:grpSpPr bwMode="auto">
              <a:xfrm>
                <a:off x="470" y="554"/>
                <a:ext cx="426" cy="403"/>
                <a:chOff x="470" y="554"/>
                <a:chExt cx="426" cy="403"/>
              </a:xfrm>
            </p:grpSpPr>
            <p:sp>
              <p:nvSpPr>
                <p:cNvPr id="25611" name="Rectangle 11"/>
                <p:cNvSpPr>
                  <a:spLocks noChangeArrowheads="1"/>
                </p:cNvSpPr>
                <p:nvPr/>
              </p:nvSpPr>
              <p:spPr bwMode="auto">
                <a:xfrm>
                  <a:off x="513" y="554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8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36" name="Rectangle 36"/>
                <p:cNvSpPr>
                  <a:spLocks noChangeArrowheads="1"/>
                </p:cNvSpPr>
                <p:nvPr/>
              </p:nvSpPr>
              <p:spPr bwMode="auto">
                <a:xfrm>
                  <a:off x="470" y="554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39" name="Group 39"/>
              <p:cNvGrpSpPr>
                <a:grpSpLocks/>
              </p:cNvGrpSpPr>
              <p:nvPr/>
            </p:nvGrpSpPr>
            <p:grpSpPr bwMode="auto">
              <a:xfrm>
                <a:off x="0" y="957"/>
                <a:ext cx="470" cy="403"/>
                <a:chOff x="0" y="957"/>
                <a:chExt cx="470" cy="403"/>
              </a:xfrm>
            </p:grpSpPr>
            <p:sp>
              <p:nvSpPr>
                <p:cNvPr id="25612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957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3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38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957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41" name="Group 41"/>
              <p:cNvGrpSpPr>
                <a:grpSpLocks/>
              </p:cNvGrpSpPr>
              <p:nvPr/>
            </p:nvGrpSpPr>
            <p:grpSpPr bwMode="auto">
              <a:xfrm>
                <a:off x="470" y="957"/>
                <a:ext cx="426" cy="403"/>
                <a:chOff x="470" y="957"/>
                <a:chExt cx="426" cy="403"/>
              </a:xfrm>
            </p:grpSpPr>
            <p:sp>
              <p:nvSpPr>
                <p:cNvPr id="25613" name="Rectangle 13"/>
                <p:cNvSpPr>
                  <a:spLocks noChangeArrowheads="1"/>
                </p:cNvSpPr>
                <p:nvPr/>
              </p:nvSpPr>
              <p:spPr bwMode="auto">
                <a:xfrm>
                  <a:off x="513" y="957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8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/>
                </a:p>
              </p:txBody>
            </p:sp>
            <p:sp>
              <p:nvSpPr>
                <p:cNvPr id="25640" name="Rectangle 40"/>
                <p:cNvSpPr>
                  <a:spLocks noChangeArrowheads="1"/>
                </p:cNvSpPr>
                <p:nvPr/>
              </p:nvSpPr>
              <p:spPr bwMode="auto">
                <a:xfrm>
                  <a:off x="470" y="957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43" name="Group 43"/>
              <p:cNvGrpSpPr>
                <a:grpSpLocks/>
              </p:cNvGrpSpPr>
              <p:nvPr/>
            </p:nvGrpSpPr>
            <p:grpSpPr bwMode="auto">
              <a:xfrm>
                <a:off x="0" y="1360"/>
                <a:ext cx="470" cy="403"/>
                <a:chOff x="0" y="1360"/>
                <a:chExt cx="470" cy="403"/>
              </a:xfrm>
            </p:grpSpPr>
            <p:sp>
              <p:nvSpPr>
                <p:cNvPr id="25614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1360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4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42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1360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45" name="Group 45"/>
              <p:cNvGrpSpPr>
                <a:grpSpLocks/>
              </p:cNvGrpSpPr>
              <p:nvPr/>
            </p:nvGrpSpPr>
            <p:grpSpPr bwMode="auto">
              <a:xfrm>
                <a:off x="470" y="1360"/>
                <a:ext cx="426" cy="403"/>
                <a:chOff x="470" y="1360"/>
                <a:chExt cx="426" cy="403"/>
              </a:xfrm>
            </p:grpSpPr>
            <p:sp>
              <p:nvSpPr>
                <p:cNvPr id="25615" name="Rectangle 15"/>
                <p:cNvSpPr>
                  <a:spLocks noChangeArrowheads="1"/>
                </p:cNvSpPr>
                <p:nvPr/>
              </p:nvSpPr>
              <p:spPr bwMode="auto">
                <a:xfrm>
                  <a:off x="513" y="1360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10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44" name="Rectangle 44"/>
                <p:cNvSpPr>
                  <a:spLocks noChangeArrowheads="1"/>
                </p:cNvSpPr>
                <p:nvPr/>
              </p:nvSpPr>
              <p:spPr bwMode="auto">
                <a:xfrm>
                  <a:off x="470" y="1360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47" name="Group 47"/>
              <p:cNvGrpSpPr>
                <a:grpSpLocks/>
              </p:cNvGrpSpPr>
              <p:nvPr/>
            </p:nvGrpSpPr>
            <p:grpSpPr bwMode="auto">
              <a:xfrm>
                <a:off x="0" y="1763"/>
                <a:ext cx="470" cy="403"/>
                <a:chOff x="0" y="1763"/>
                <a:chExt cx="470" cy="403"/>
              </a:xfrm>
            </p:grpSpPr>
            <p:sp>
              <p:nvSpPr>
                <p:cNvPr id="25616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1763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5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46" name="Rectangle 46"/>
                <p:cNvSpPr>
                  <a:spLocks noChangeArrowheads="1"/>
                </p:cNvSpPr>
                <p:nvPr/>
              </p:nvSpPr>
              <p:spPr bwMode="auto">
                <a:xfrm>
                  <a:off x="0" y="1763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49" name="Group 49"/>
              <p:cNvGrpSpPr>
                <a:grpSpLocks/>
              </p:cNvGrpSpPr>
              <p:nvPr/>
            </p:nvGrpSpPr>
            <p:grpSpPr bwMode="auto">
              <a:xfrm>
                <a:off x="470" y="1763"/>
                <a:ext cx="426" cy="403"/>
                <a:chOff x="470" y="1763"/>
                <a:chExt cx="426" cy="403"/>
              </a:xfrm>
            </p:grpSpPr>
            <p:sp>
              <p:nvSpPr>
                <p:cNvPr id="25617" name="Rectangle 17"/>
                <p:cNvSpPr>
                  <a:spLocks noChangeArrowheads="1"/>
                </p:cNvSpPr>
                <p:nvPr/>
              </p:nvSpPr>
              <p:spPr bwMode="auto">
                <a:xfrm>
                  <a:off x="513" y="1763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11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48" name="Rectangle 48"/>
                <p:cNvSpPr>
                  <a:spLocks noChangeArrowheads="1"/>
                </p:cNvSpPr>
                <p:nvPr/>
              </p:nvSpPr>
              <p:spPr bwMode="auto">
                <a:xfrm>
                  <a:off x="470" y="1763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51" name="Group 51"/>
              <p:cNvGrpSpPr>
                <a:grpSpLocks/>
              </p:cNvGrpSpPr>
              <p:nvPr/>
            </p:nvGrpSpPr>
            <p:grpSpPr bwMode="auto">
              <a:xfrm>
                <a:off x="0" y="2166"/>
                <a:ext cx="470" cy="403"/>
                <a:chOff x="0" y="2166"/>
                <a:chExt cx="470" cy="403"/>
              </a:xfrm>
            </p:grpSpPr>
            <p:sp>
              <p:nvSpPr>
                <p:cNvPr id="25618" name="Rectangle 18"/>
                <p:cNvSpPr>
                  <a:spLocks noChangeArrowheads="1"/>
                </p:cNvSpPr>
                <p:nvPr/>
              </p:nvSpPr>
              <p:spPr bwMode="auto">
                <a:xfrm>
                  <a:off x="43" y="2166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6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50" name="Rectangle 50"/>
                <p:cNvSpPr>
                  <a:spLocks noChangeArrowheads="1"/>
                </p:cNvSpPr>
                <p:nvPr/>
              </p:nvSpPr>
              <p:spPr bwMode="auto">
                <a:xfrm>
                  <a:off x="0" y="2166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53" name="Group 53"/>
              <p:cNvGrpSpPr>
                <a:grpSpLocks/>
              </p:cNvGrpSpPr>
              <p:nvPr/>
            </p:nvGrpSpPr>
            <p:grpSpPr bwMode="auto">
              <a:xfrm>
                <a:off x="470" y="2166"/>
                <a:ext cx="426" cy="403"/>
                <a:chOff x="470" y="2166"/>
                <a:chExt cx="426" cy="403"/>
              </a:xfrm>
            </p:grpSpPr>
            <p:sp>
              <p:nvSpPr>
                <p:cNvPr id="25619" name="Rectangle 19"/>
                <p:cNvSpPr>
                  <a:spLocks noChangeArrowheads="1"/>
                </p:cNvSpPr>
                <p:nvPr/>
              </p:nvSpPr>
              <p:spPr bwMode="auto">
                <a:xfrm>
                  <a:off x="513" y="2166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12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52" name="Rectangle 52"/>
                <p:cNvSpPr>
                  <a:spLocks noChangeArrowheads="1"/>
                </p:cNvSpPr>
                <p:nvPr/>
              </p:nvSpPr>
              <p:spPr bwMode="auto">
                <a:xfrm>
                  <a:off x="470" y="2166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55" name="Group 55"/>
              <p:cNvGrpSpPr>
                <a:grpSpLocks/>
              </p:cNvGrpSpPr>
              <p:nvPr/>
            </p:nvGrpSpPr>
            <p:grpSpPr bwMode="auto">
              <a:xfrm>
                <a:off x="0" y="2569"/>
                <a:ext cx="470" cy="403"/>
                <a:chOff x="0" y="2569"/>
                <a:chExt cx="470" cy="403"/>
              </a:xfrm>
            </p:grpSpPr>
            <p:sp>
              <p:nvSpPr>
                <p:cNvPr id="25620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2569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7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54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2569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57" name="Group 57"/>
              <p:cNvGrpSpPr>
                <a:grpSpLocks/>
              </p:cNvGrpSpPr>
              <p:nvPr/>
            </p:nvGrpSpPr>
            <p:grpSpPr bwMode="auto">
              <a:xfrm>
                <a:off x="470" y="2569"/>
                <a:ext cx="426" cy="403"/>
                <a:chOff x="470" y="2569"/>
                <a:chExt cx="426" cy="403"/>
              </a:xfrm>
            </p:grpSpPr>
            <p:sp>
              <p:nvSpPr>
                <p:cNvPr id="25621" name="Rectangle 21"/>
                <p:cNvSpPr>
                  <a:spLocks noChangeArrowheads="1"/>
                </p:cNvSpPr>
                <p:nvPr/>
              </p:nvSpPr>
              <p:spPr bwMode="auto">
                <a:xfrm>
                  <a:off x="513" y="2569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14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/>
                </a:p>
              </p:txBody>
            </p:sp>
            <p:sp>
              <p:nvSpPr>
                <p:cNvPr id="25656" name="Rectangle 56"/>
                <p:cNvSpPr>
                  <a:spLocks noChangeArrowheads="1"/>
                </p:cNvSpPr>
                <p:nvPr/>
              </p:nvSpPr>
              <p:spPr bwMode="auto">
                <a:xfrm>
                  <a:off x="470" y="2569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59" name="Group 59"/>
              <p:cNvGrpSpPr>
                <a:grpSpLocks/>
              </p:cNvGrpSpPr>
              <p:nvPr/>
            </p:nvGrpSpPr>
            <p:grpSpPr bwMode="auto">
              <a:xfrm>
                <a:off x="0" y="2972"/>
                <a:ext cx="470" cy="403"/>
                <a:chOff x="0" y="2972"/>
                <a:chExt cx="470" cy="403"/>
              </a:xfrm>
            </p:grpSpPr>
            <p:sp>
              <p:nvSpPr>
                <p:cNvPr id="25622" name="Rectangle 22"/>
                <p:cNvSpPr>
                  <a:spLocks noChangeArrowheads="1"/>
                </p:cNvSpPr>
                <p:nvPr/>
              </p:nvSpPr>
              <p:spPr bwMode="auto">
                <a:xfrm>
                  <a:off x="43" y="2972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8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58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2972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61" name="Group 61"/>
              <p:cNvGrpSpPr>
                <a:grpSpLocks/>
              </p:cNvGrpSpPr>
              <p:nvPr/>
            </p:nvGrpSpPr>
            <p:grpSpPr bwMode="auto">
              <a:xfrm>
                <a:off x="470" y="2972"/>
                <a:ext cx="426" cy="403"/>
                <a:chOff x="470" y="2972"/>
                <a:chExt cx="426" cy="403"/>
              </a:xfrm>
            </p:grpSpPr>
            <p:sp>
              <p:nvSpPr>
                <p:cNvPr id="25623" name="Rectangle 23"/>
                <p:cNvSpPr>
                  <a:spLocks noChangeArrowheads="1"/>
                </p:cNvSpPr>
                <p:nvPr/>
              </p:nvSpPr>
              <p:spPr bwMode="auto">
                <a:xfrm>
                  <a:off x="513" y="2972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16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60" name="Rectangle 60"/>
                <p:cNvSpPr>
                  <a:spLocks noChangeArrowheads="1"/>
                </p:cNvSpPr>
                <p:nvPr/>
              </p:nvSpPr>
              <p:spPr bwMode="auto">
                <a:xfrm>
                  <a:off x="470" y="2972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63" name="Group 63"/>
              <p:cNvGrpSpPr>
                <a:grpSpLocks/>
              </p:cNvGrpSpPr>
              <p:nvPr/>
            </p:nvGrpSpPr>
            <p:grpSpPr bwMode="auto">
              <a:xfrm>
                <a:off x="0" y="3375"/>
                <a:ext cx="470" cy="403"/>
                <a:chOff x="0" y="3375"/>
                <a:chExt cx="470" cy="403"/>
              </a:xfrm>
            </p:grpSpPr>
            <p:sp>
              <p:nvSpPr>
                <p:cNvPr id="25624" name="Rectangle 24"/>
                <p:cNvSpPr>
                  <a:spLocks noChangeArrowheads="1"/>
                </p:cNvSpPr>
                <p:nvPr/>
              </p:nvSpPr>
              <p:spPr bwMode="auto">
                <a:xfrm>
                  <a:off x="43" y="3375"/>
                  <a:ext cx="38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Итого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62" name="Rectangle 62"/>
                <p:cNvSpPr>
                  <a:spLocks noChangeArrowheads="1"/>
                </p:cNvSpPr>
                <p:nvPr/>
              </p:nvSpPr>
              <p:spPr bwMode="auto">
                <a:xfrm>
                  <a:off x="0" y="3375"/>
                  <a:ext cx="47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5665" name="Group 65"/>
              <p:cNvGrpSpPr>
                <a:grpSpLocks/>
              </p:cNvGrpSpPr>
              <p:nvPr/>
            </p:nvGrpSpPr>
            <p:grpSpPr bwMode="auto">
              <a:xfrm>
                <a:off x="470" y="3375"/>
                <a:ext cx="426" cy="403"/>
                <a:chOff x="470" y="3375"/>
                <a:chExt cx="426" cy="403"/>
              </a:xfrm>
            </p:grpSpPr>
            <p:sp>
              <p:nvSpPr>
                <p:cNvPr id="25625" name="Rectangle 25"/>
                <p:cNvSpPr>
                  <a:spLocks noChangeArrowheads="1"/>
                </p:cNvSpPr>
                <p:nvPr/>
              </p:nvSpPr>
              <p:spPr bwMode="auto">
                <a:xfrm>
                  <a:off x="513" y="3375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ru-RU" sz="2000" b="1">
                      <a:latin typeface="Arial" pitchFamily="34" charset="0"/>
                      <a:cs typeface="Arial" pitchFamily="34" charset="0"/>
                    </a:rPr>
                    <a:t>86</a:t>
                  </a:r>
                  <a:endParaRPr lang="ru-RU" sz="2000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sz="2000" b="1"/>
                </a:p>
              </p:txBody>
            </p:sp>
            <p:sp>
              <p:nvSpPr>
                <p:cNvPr id="25664" name="Rectangle 64"/>
                <p:cNvSpPr>
                  <a:spLocks noChangeArrowheads="1"/>
                </p:cNvSpPr>
                <p:nvPr/>
              </p:nvSpPr>
              <p:spPr bwMode="auto">
                <a:xfrm>
                  <a:off x="470" y="3375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5667" name="Rectangle 67"/>
            <p:cNvSpPr>
              <a:spLocks noChangeArrowheads="1"/>
            </p:cNvSpPr>
            <p:nvPr/>
          </p:nvSpPr>
          <p:spPr bwMode="auto">
            <a:xfrm>
              <a:off x="-3" y="-3"/>
              <a:ext cx="902" cy="378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70" name="Rectangle 70"/>
          <p:cNvSpPr>
            <a:spLocks noChangeArrowheads="1"/>
          </p:cNvSpPr>
          <p:nvPr/>
        </p:nvSpPr>
        <p:spPr bwMode="auto">
          <a:xfrm>
            <a:off x="4529138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5669" name="Object 69"/>
          <p:cNvGraphicFramePr>
            <a:graphicFrameLocks noChangeAspect="1"/>
          </p:cNvGraphicFramePr>
          <p:nvPr/>
        </p:nvGraphicFramePr>
        <p:xfrm>
          <a:off x="2667000" y="2133600"/>
          <a:ext cx="300038" cy="533400"/>
        </p:xfrm>
        <a:graphic>
          <a:graphicData uri="http://schemas.openxmlformats.org/presentationml/2006/ole">
            <p:oleObj spid="_x0000_s25669" r:id="rId4" imgW="88746" imgH="152136" progId="Equation.3">
              <p:embed/>
            </p:oleObj>
          </a:graphicData>
        </a:graphic>
      </p:graphicFrame>
      <p:sp>
        <p:nvSpPr>
          <p:cNvPr id="25672" name="Rectangle 72"/>
          <p:cNvSpPr>
            <a:spLocks noChangeArrowheads="1"/>
          </p:cNvSpPr>
          <p:nvPr/>
        </p:nvSpPr>
        <p:spPr bwMode="auto">
          <a:xfrm>
            <a:off x="44910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5671" name="Object 71"/>
          <p:cNvGraphicFramePr>
            <a:graphicFrameLocks noChangeAspect="1"/>
          </p:cNvGraphicFramePr>
          <p:nvPr/>
        </p:nvGraphicFramePr>
        <p:xfrm>
          <a:off x="6553200" y="1981200"/>
          <a:ext cx="512763" cy="723900"/>
        </p:xfrm>
        <a:graphic>
          <a:graphicData uri="http://schemas.openxmlformats.org/presentationml/2006/ole">
            <p:oleObj spid="_x0000_s25671" r:id="rId5" imgW="165028" imgH="228501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  <a:p>
            <a:r>
              <a:rPr lang="ru-RU">
                <a:latin typeface="Arial" pitchFamily="34" charset="0"/>
                <a:cs typeface="Arial" pitchFamily="34" charset="0"/>
              </a:rPr>
              <a:t>коэффициент автокорреляции первого порядка:</a:t>
            </a:r>
            <a:endParaRPr lang="ru-RU">
              <a:latin typeface="Arial" pitchFamily="34" charset="0"/>
            </a:endParaRPr>
          </a:p>
          <a:p>
            <a:endParaRPr lang="ru-RU">
              <a:latin typeface="Arial" pitchFamily="34" charset="0"/>
            </a:endParaRPr>
          </a:p>
          <a:p>
            <a:endParaRPr lang="ru-RU">
              <a:latin typeface="Arial" pitchFamily="34" charset="0"/>
              <a:cs typeface="Times New Roman" pitchFamily="18" charset="0"/>
            </a:endParaRPr>
          </a:p>
          <a:p>
            <a:r>
              <a:rPr lang="ru-RU">
                <a:latin typeface="Arial" pitchFamily="34" charset="0"/>
                <a:cs typeface="Times New Roman" pitchFamily="18" charset="0"/>
              </a:rPr>
              <a:t>коэффициент автокорреляции второго порядка</a:t>
            </a:r>
            <a:r>
              <a:rPr lang="ru-RU">
                <a:latin typeface="Arial" pitchFamily="34" charset="0"/>
              </a:rPr>
              <a:t> </a:t>
            </a:r>
          </a:p>
          <a:p>
            <a:endParaRPr lang="ru-RU">
              <a:latin typeface="Arial" pitchFamily="34" charset="0"/>
            </a:endParaRPr>
          </a:p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805238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268538" y="1989138"/>
          <a:ext cx="2365375" cy="706437"/>
        </p:xfrm>
        <a:graphic>
          <a:graphicData uri="http://schemas.openxmlformats.org/presentationml/2006/ole">
            <p:oleObj spid="_x0000_s26628" name="Формула" r:id="rId3" imgW="761760" imgH="241200" progId="Equation.3">
              <p:embed/>
            </p:oleObj>
          </a:graphicData>
        </a:graphic>
      </p:graphicFrame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567113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195513" y="4437063"/>
          <a:ext cx="2381250" cy="712787"/>
        </p:xfrm>
        <a:graphic>
          <a:graphicData uri="http://schemas.openxmlformats.org/presentationml/2006/ole">
            <p:oleObj spid="_x0000_s26630" name="Формула" r:id="rId4" imgW="799920" imgH="241200" progId="Equation.3">
              <p:embed/>
            </p:oleObj>
          </a:graphicData>
        </a:graphic>
      </p:graphicFrame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-171450"/>
            <a:ext cx="7772400" cy="1143000"/>
          </a:xfrm>
        </p:spPr>
        <p:txBody>
          <a:bodyPr/>
          <a:lstStyle/>
          <a:p>
            <a:r>
              <a:rPr lang="ru-RU"/>
              <a:t>пример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5403850"/>
          </a:xfrm>
        </p:spPr>
        <p:txBody>
          <a:bodyPr/>
          <a:lstStyle/>
          <a:p>
            <a:r>
              <a:rPr lang="ru-RU" b="1"/>
              <a:t>Коррелограмма временного ряда потребления электроэнергии(по кварталам)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1517650" y="1085850"/>
            <a:ext cx="2565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36036" name="Group 196"/>
          <p:cNvGraphicFramePr>
            <a:graphicFrameLocks noGrp="1"/>
          </p:cNvGraphicFramePr>
          <p:nvPr/>
        </p:nvGraphicFramePr>
        <p:xfrm>
          <a:off x="1116013" y="1844675"/>
          <a:ext cx="6367462" cy="4848225"/>
        </p:xfrm>
        <a:graphic>
          <a:graphicData uri="http://schemas.openxmlformats.org/drawingml/2006/table">
            <a:tbl>
              <a:tblPr/>
              <a:tblGrid>
                <a:gridCol w="887412"/>
                <a:gridCol w="2806700"/>
                <a:gridCol w="267335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Лаг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Коэффициент автокорреляции уровней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Коррелограмма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0,2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0,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******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0,1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0,9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**********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0,1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0,7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*******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0,003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0,97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**********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60575"/>
            <a:ext cx="8686800" cy="4492625"/>
          </a:xfrm>
        </p:spPr>
        <p:txBody>
          <a:bodyPr/>
          <a:lstStyle/>
          <a:p>
            <a:r>
              <a:rPr lang="ru-RU">
                <a:latin typeface="Arial" pitchFamily="34" charset="0"/>
              </a:rPr>
              <a:t>Опр. </a:t>
            </a:r>
            <a:r>
              <a:rPr lang="ru-RU" b="1">
                <a:latin typeface="Arial" pitchFamily="34" charset="0"/>
                <a:cs typeface="Arial" pitchFamily="34" charset="0"/>
              </a:rPr>
              <a:t>Временной ряд</a:t>
            </a:r>
            <a:r>
              <a:rPr lang="ru-RU">
                <a:latin typeface="Arial" pitchFamily="34" charset="0"/>
                <a:cs typeface="Arial" pitchFamily="34" charset="0"/>
              </a:rPr>
              <a:t> – это совокупность значений какого-либо показателя за несколько последовательных моментов или периодов времени. </a:t>
            </a:r>
            <a:endParaRPr lang="ru-RU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>
                <a:latin typeface="Arial" pitchFamily="34" charset="0"/>
                <a:cs typeface="Times New Roman" pitchFamily="18" charset="0"/>
              </a:rPr>
              <a:t>МОДЕЛИРОВАНИЕ ТЕНДЕНЦИИ ВРЕМЕННОГО РЯДА</a:t>
            </a:r>
            <a:r>
              <a:rPr lang="ru-RU" sz="3600">
                <a:latin typeface="Arial" pitchFamily="34" charset="0"/>
                <a:cs typeface="Times New Roman" pitchFamily="18" charset="0"/>
              </a:rPr>
              <a:t/>
            </a:r>
            <a:br>
              <a:rPr lang="ru-RU" sz="3600">
                <a:latin typeface="Arial" pitchFamily="34" charset="0"/>
                <a:cs typeface="Times New Roman" pitchFamily="18" charset="0"/>
              </a:rPr>
            </a:br>
            <a:endParaRPr lang="ru-RU" sz="360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  <a:p>
            <a:r>
              <a:rPr lang="ru-RU">
                <a:latin typeface="Arial" pitchFamily="34" charset="0"/>
                <a:cs typeface="Arial" pitchFamily="34" charset="0"/>
              </a:rPr>
              <a:t>Одним из наиболее распространенных способов моделирования тенденции временного ряда </a:t>
            </a:r>
            <a:r>
              <a:rPr lang="ru-RU" b="1">
                <a:latin typeface="Arial" pitchFamily="34" charset="0"/>
              </a:rPr>
              <a:t>«</a:t>
            </a:r>
            <a:r>
              <a:rPr lang="ru-RU" b="1">
                <a:latin typeface="Arial" pitchFamily="34" charset="0"/>
                <a:cs typeface="Arial" pitchFamily="34" charset="0"/>
              </a:rPr>
              <a:t>аналитическое выравниванием временного </a:t>
            </a:r>
            <a:r>
              <a:rPr lang="ru-RU" b="1" i="1">
                <a:latin typeface="Arial" pitchFamily="34" charset="0"/>
                <a:cs typeface="Arial" pitchFamily="34" charset="0"/>
              </a:rPr>
              <a:t>ряд</a:t>
            </a:r>
            <a:r>
              <a:rPr lang="ru-RU" b="1" i="1">
                <a:latin typeface="Arial" pitchFamily="34" charset="0"/>
              </a:rPr>
              <a:t>а</a:t>
            </a:r>
            <a:r>
              <a:rPr lang="ru-RU" b="1" i="1">
                <a:latin typeface="Arial" pitchFamily="34" charset="0"/>
                <a:cs typeface="Arial" pitchFamily="34" charset="0"/>
              </a:rPr>
              <a:t>».</a:t>
            </a:r>
            <a:endParaRPr lang="ru-RU">
              <a:cs typeface="Times New Roman" pitchFamily="18" charset="0"/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248400"/>
          </a:xfrm>
        </p:spPr>
        <p:txBody>
          <a:bodyPr/>
          <a:lstStyle/>
          <a:p>
            <a:r>
              <a:rPr lang="ru-RU">
                <a:latin typeface="Arial" pitchFamily="34" charset="0"/>
                <a:cs typeface="Arial" pitchFamily="34" charset="0"/>
              </a:rPr>
              <a:t>Для построения трендов чаще всего применяются следующие функции:</a:t>
            </a:r>
            <a:endParaRPr lang="ru-RU">
              <a:cs typeface="Times New Roman" pitchFamily="18" charset="0"/>
            </a:endParaRPr>
          </a:p>
          <a:p>
            <a:r>
              <a:rPr lang="ru-RU">
                <a:latin typeface="Arial" pitchFamily="34" charset="0"/>
                <a:cs typeface="Arial" pitchFamily="34" charset="0"/>
              </a:rPr>
              <a:t>линейный тренд:  </a:t>
            </a:r>
            <a:endParaRPr lang="ru-RU">
              <a:cs typeface="Times New Roman" pitchFamily="18" charset="0"/>
            </a:endParaRPr>
          </a:p>
          <a:p>
            <a:r>
              <a:rPr lang="ru-RU">
                <a:latin typeface="Arial" pitchFamily="34" charset="0"/>
                <a:cs typeface="Arial" pitchFamily="34" charset="0"/>
              </a:rPr>
              <a:t>гипербола:              </a:t>
            </a:r>
            <a:endParaRPr lang="ru-RU">
              <a:cs typeface="Times New Roman" pitchFamily="18" charset="0"/>
            </a:endParaRPr>
          </a:p>
          <a:p>
            <a:r>
              <a:rPr lang="ru-RU">
                <a:latin typeface="Arial" pitchFamily="34" charset="0"/>
                <a:cs typeface="Arial" pitchFamily="34" charset="0"/>
              </a:rPr>
              <a:t>экспоненциальный тренд:</a:t>
            </a:r>
            <a:endParaRPr lang="ru-RU">
              <a:latin typeface="Arial" pitchFamily="34" charset="0"/>
            </a:endParaRPr>
          </a:p>
          <a:p>
            <a:r>
              <a:rPr lang="ru-RU">
                <a:latin typeface="Arial" pitchFamily="34" charset="0"/>
                <a:cs typeface="Arial" pitchFamily="34" charset="0"/>
              </a:rPr>
              <a:t>степенн</a:t>
            </a:r>
            <a:r>
              <a:rPr lang="ru-RU">
                <a:latin typeface="Arial" pitchFamily="34" charset="0"/>
              </a:rPr>
              <a:t>ая</a:t>
            </a:r>
            <a:r>
              <a:rPr lang="ru-RU">
                <a:latin typeface="Arial" pitchFamily="34" charset="0"/>
                <a:cs typeface="Arial" pitchFamily="34" charset="0"/>
              </a:rPr>
              <a:t> функци</a:t>
            </a:r>
            <a:r>
              <a:rPr lang="ru-RU">
                <a:latin typeface="Arial" pitchFamily="34" charset="0"/>
              </a:rPr>
              <a:t>я</a:t>
            </a:r>
            <a:r>
              <a:rPr lang="ru-RU" i="1">
                <a:latin typeface="Arial" pitchFamily="34" charset="0"/>
                <a:cs typeface="Arial" pitchFamily="34" charset="0"/>
              </a:rPr>
              <a:t>,</a:t>
            </a:r>
            <a:endParaRPr lang="ru-RU" i="1">
              <a:latin typeface="Arial" pitchFamily="34" charset="0"/>
            </a:endParaRPr>
          </a:p>
          <a:p>
            <a:r>
              <a:rPr lang="ru-RU">
                <a:latin typeface="Arial" pitchFamily="34" charset="0"/>
              </a:rPr>
              <a:t>полиномиальная функция</a:t>
            </a:r>
            <a:endParaRPr lang="ru-RU"/>
          </a:p>
          <a:p>
            <a:endParaRPr lang="ru-RU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26720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5724525" y="2492375"/>
          <a:ext cx="1484313" cy="663575"/>
        </p:xfrm>
        <a:graphic>
          <a:graphicData uri="http://schemas.openxmlformats.org/presentationml/2006/ole">
            <p:oleObj spid="_x0000_s44036" name="Формула" r:id="rId3" imgW="672840" imgH="304560" progId="Equation.3">
              <p:embed/>
            </p:oleObj>
          </a:graphicData>
        </a:graphic>
      </p:graphicFrame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1767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3078163" y="2057400"/>
          <a:ext cx="1797050" cy="536575"/>
        </p:xfrm>
        <a:graphic>
          <a:graphicData uri="http://schemas.openxmlformats.org/presentationml/2006/ole">
            <p:oleObj spid="_x0000_s44038" name="Формула" r:id="rId4" imgW="761760" imgH="228600" progId="Equation.3">
              <p:embed/>
            </p:oleObj>
          </a:graphicData>
        </a:graphic>
      </p:graphicFrame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42243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4140200" y="1412875"/>
          <a:ext cx="1624013" cy="554038"/>
        </p:xfrm>
        <a:graphic>
          <a:graphicData uri="http://schemas.openxmlformats.org/presentationml/2006/ole">
            <p:oleObj spid="_x0000_s44040" name="Формула" r:id="rId5" imgW="672840" imgH="228600" progId="Equation.3">
              <p:embed/>
            </p:oleObj>
          </a:graphicData>
        </a:graphic>
      </p:graphicFrame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3005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4676775" y="3124200"/>
          <a:ext cx="1171575" cy="538163"/>
        </p:xfrm>
        <a:graphic>
          <a:graphicData uri="http://schemas.openxmlformats.org/presentationml/2006/ole">
            <p:oleObj spid="_x0000_s44042" name="Формула" r:id="rId6" imgW="520560" imgH="241200" progId="Equation.3">
              <p:embed/>
            </p:oleObj>
          </a:graphicData>
        </a:graphic>
      </p:graphicFrame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3871913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1025525" y="4419600"/>
          <a:ext cx="3844925" cy="692150"/>
        </p:xfrm>
        <a:graphic>
          <a:graphicData uri="http://schemas.openxmlformats.org/presentationml/2006/ole">
            <p:oleObj spid="_x0000_s44044" name="Equation" r:id="rId7" imgW="13204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latin typeface="Arial" pitchFamily="34" charset="0"/>
              </a:rPr>
              <a:t>Критерием отбора наилучшей формы тренда является наибольшее значение скорректированного коэффициента детерминации </a:t>
            </a:r>
            <a:r>
              <a:rPr lang="ru-RU" i="1">
                <a:latin typeface="Arial" pitchFamily="34" charset="0"/>
              </a:rPr>
              <a:t>R</a:t>
            </a:r>
            <a:r>
              <a:rPr lang="ru-RU" i="1" baseline="30000">
                <a:latin typeface="Arial" pitchFamily="34" charset="0"/>
              </a:rPr>
              <a:t>2</a:t>
            </a:r>
            <a:r>
              <a:rPr lang="ru-RU" i="1">
                <a:latin typeface="Arial" pitchFamily="34" charset="0"/>
              </a:rPr>
              <a:t> 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534400" cy="6172200"/>
          </a:xfrm>
        </p:spPr>
        <p:txBody>
          <a:bodyPr/>
          <a:lstStyle/>
          <a:p>
            <a:endParaRPr lang="ru-RU"/>
          </a:p>
          <a:p>
            <a:r>
              <a:rPr lang="ru-RU"/>
              <a:t>При построении моделей регрессии по временным рядам используются следующие методы.</a:t>
            </a:r>
          </a:p>
          <a:p>
            <a:endParaRPr lang="ru-RU"/>
          </a:p>
          <a:p>
            <a:r>
              <a:rPr lang="ru-RU"/>
              <a:t>1. Метод отклонения от трендов.</a:t>
            </a:r>
          </a:p>
          <a:p>
            <a:r>
              <a:rPr lang="ru-RU"/>
              <a:t>2. Метод последовательных разностей.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763000" cy="6629400"/>
          </a:xfrm>
        </p:spPr>
        <p:txBody>
          <a:bodyPr/>
          <a:lstStyle/>
          <a:p>
            <a:pPr fontAlgn="b"/>
            <a:r>
              <a:rPr lang="ru-RU" sz="2800" b="1">
                <a:latin typeface="Arial Cyr" charset="-52"/>
              </a:rPr>
              <a:t>Экспорт Австрии и Бельгии за 1961-1995 гг. характеризуется следующими данными</a:t>
            </a:r>
          </a:p>
          <a:p>
            <a:pPr fontAlgn="b"/>
            <a:endParaRPr lang="ru-RU" sz="2800" b="1">
              <a:latin typeface="Arial Cyr" charset="-52"/>
            </a:endParaRPr>
          </a:p>
          <a:p>
            <a:pPr fontAlgn="b"/>
            <a:endParaRPr lang="ru-RU" b="1">
              <a:latin typeface="Arial Cyr" charset="-52"/>
            </a:endParaRPr>
          </a:p>
          <a:p>
            <a:pPr fontAlgn="b"/>
            <a:endParaRPr lang="ru-RU" b="1">
              <a:latin typeface="Arial Cyr" charset="-52"/>
            </a:endParaRPr>
          </a:p>
          <a:p>
            <a:pPr fontAlgn="b"/>
            <a:endParaRPr lang="ru-RU" b="1">
              <a:latin typeface="Arial Cyr" charset="-52"/>
            </a:endParaRPr>
          </a:p>
          <a:p>
            <a:pPr fontAlgn="b"/>
            <a:endParaRPr lang="ru-RU" b="1">
              <a:latin typeface="Arial Cyr" charset="-52"/>
            </a:endParaRPr>
          </a:p>
          <a:p>
            <a:pPr fontAlgn="b"/>
            <a:endParaRPr lang="ru-RU" b="1">
              <a:latin typeface="Arial Cyr" charset="-52"/>
            </a:endParaRPr>
          </a:p>
          <a:p>
            <a:pPr fontAlgn="b"/>
            <a:endParaRPr lang="ru-RU" b="1">
              <a:latin typeface="Arial Cyr" charset="-52"/>
            </a:endParaRPr>
          </a:p>
          <a:p>
            <a:pPr fontAlgn="b"/>
            <a:endParaRPr lang="ru-RU" b="1">
              <a:latin typeface="Arial Cyr" charset="-52"/>
            </a:endParaRPr>
          </a:p>
          <a:p>
            <a:pPr fontAlgn="b"/>
            <a:r>
              <a:rPr lang="ru-RU" sz="2800" b="1">
                <a:latin typeface="Arial Cyr" charset="-52"/>
              </a:rPr>
              <a:t>Построить графики ряда динамики и трендов, выбрать наилучший вид тренда.</a:t>
            </a: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609600" y="1371600"/>
          <a:ext cx="2905125" cy="4191000"/>
        </p:xfrm>
        <a:graphic>
          <a:graphicData uri="http://schemas.openxmlformats.org/presentationml/2006/ole">
            <p:oleObj spid="_x0000_s50179" name="Лист" r:id="rId3" imgW="1914754" imgH="2762707" progId="Excel.Sheet.8">
              <p:embed/>
            </p:oleObj>
          </a:graphicData>
        </a:graphic>
      </p:graphicFrame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4495800" y="1295400"/>
          <a:ext cx="2693988" cy="4343400"/>
        </p:xfrm>
        <a:graphic>
          <a:graphicData uri="http://schemas.openxmlformats.org/presentationml/2006/ole">
            <p:oleObj spid="_x0000_s50180" name="Лист" r:id="rId4" imgW="1914754" imgH="308640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10600" cy="6324600"/>
          </a:xfrm>
        </p:spPr>
        <p:txBody>
          <a:bodyPr/>
          <a:lstStyle/>
          <a:p>
            <a:r>
              <a:rPr lang="ru-RU"/>
              <a:t>Построим график ряда динамики.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381000" y="838200"/>
          <a:ext cx="8458200" cy="4873625"/>
        </p:xfrm>
        <a:graphic>
          <a:graphicData uri="http://schemas.openxmlformats.org/presentationml/2006/ole">
            <p:oleObj spid="_x0000_s51203" name="Диаграмма" r:id="rId3" imgW="4677156" imgH="246735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153400" cy="6172200"/>
          </a:xfrm>
        </p:spPr>
        <p:txBody>
          <a:bodyPr/>
          <a:lstStyle/>
          <a:p>
            <a:r>
              <a:rPr lang="ru-RU"/>
              <a:t>Чтобы добавить линию тренда необходимо:</a:t>
            </a:r>
          </a:p>
          <a:p>
            <a:r>
              <a:rPr lang="ru-RU"/>
              <a:t>1 выделить область построения диаграммы,</a:t>
            </a:r>
          </a:p>
          <a:p>
            <a:r>
              <a:rPr lang="ru-RU"/>
              <a:t>2 в главном меню выбрать </a:t>
            </a:r>
            <a:r>
              <a:rPr lang="ru-RU" b="1"/>
              <a:t>диаграмма </a:t>
            </a:r>
            <a:r>
              <a:rPr lang="en-US" b="1"/>
              <a:t>/</a:t>
            </a:r>
            <a:r>
              <a:rPr lang="ru-RU" b="1"/>
              <a:t> добавить линию тренда</a:t>
            </a:r>
          </a:p>
          <a:p>
            <a:r>
              <a:rPr lang="ru-RU"/>
              <a:t>3 выбрать </a:t>
            </a:r>
            <a:r>
              <a:rPr lang="ru-RU" b="1"/>
              <a:t>вид</a:t>
            </a:r>
            <a:r>
              <a:rPr lang="ru-RU"/>
              <a:t> линии тренда</a:t>
            </a:r>
          </a:p>
          <a:p>
            <a:r>
              <a:rPr lang="ru-RU"/>
              <a:t>4 на закладке параметры установить флажки </a:t>
            </a:r>
            <a:r>
              <a:rPr lang="ru-RU" b="1"/>
              <a:t>показывать уравнение на диаграмме</a:t>
            </a:r>
            <a:r>
              <a:rPr lang="ru-RU"/>
              <a:t>, </a:t>
            </a:r>
            <a:r>
              <a:rPr lang="ru-RU" b="1"/>
              <a:t>поместить на диаграмму </a:t>
            </a:r>
            <a:r>
              <a:rPr lang="en-US" b="1" i="1"/>
              <a:t>R</a:t>
            </a:r>
            <a:r>
              <a:rPr lang="en-US" b="1" i="1" baseline="30000"/>
              <a:t>2</a:t>
            </a:r>
            <a:r>
              <a:rPr lang="ru-RU" b="1"/>
              <a:t>. </a:t>
            </a:r>
          </a:p>
          <a:p>
            <a:r>
              <a:rPr lang="ru-RU"/>
              <a:t>5</a:t>
            </a:r>
            <a:r>
              <a:rPr lang="ru-RU" b="1"/>
              <a:t> 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0" y="457200"/>
          <a:ext cx="9144000" cy="5791200"/>
        </p:xfrm>
        <a:graphic>
          <a:graphicData uri="http://schemas.openxmlformats.org/presentationml/2006/ole">
            <p:oleObj spid="_x0000_s55298" name="Диаграмма" r:id="rId3" imgW="4143756" imgH="2714854" progId="Excel.Char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062912" cy="5903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>
                <a:latin typeface="Arial" pitchFamily="34" charset="0"/>
                <a:cs typeface="Times New Roman" pitchFamily="18" charset="0"/>
              </a:rPr>
              <a:t>Каждый уровень временного ряда формируется под воздействием большого числа факторов, которые условно можно подразделить на три группы</a:t>
            </a:r>
            <a:r>
              <a:rPr lang="en-US">
                <a:latin typeface="Arial" pitchFamily="34" charset="0"/>
                <a:cs typeface="Times New Roman" pitchFamily="18" charset="0"/>
              </a:rPr>
              <a:t>:</a:t>
            </a:r>
            <a:endParaRPr lang="ru-RU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ф</a:t>
            </a:r>
            <a:r>
              <a:rPr lang="ru-RU">
                <a:latin typeface="Arial" pitchFamily="34" charset="0"/>
                <a:cs typeface="Times New Roman" pitchFamily="18" charset="0"/>
              </a:rPr>
              <a:t>акторы, формирующие тенденцию ряда</a:t>
            </a:r>
            <a:r>
              <a:rPr lang="en-US">
                <a:latin typeface="Arial" pitchFamily="34" charset="0"/>
                <a:cs typeface="Times New Roman" pitchFamily="18" charset="0"/>
              </a:rPr>
              <a:t>;</a:t>
            </a:r>
            <a:endParaRPr lang="ru-RU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>
                <a:latin typeface="Arial" pitchFamily="34" charset="0"/>
                <a:cs typeface="Times New Roman" pitchFamily="18" charset="0"/>
              </a:rPr>
              <a:t>факторы, формирующие циклические </a:t>
            </a:r>
            <a:r>
              <a:rPr lang="ru-RU"/>
              <a:t>к</a:t>
            </a:r>
            <a:r>
              <a:rPr lang="ru-RU">
                <a:latin typeface="Arial" pitchFamily="34" charset="0"/>
                <a:cs typeface="Times New Roman" pitchFamily="18" charset="0"/>
              </a:rPr>
              <a:t>олебания ряда</a:t>
            </a:r>
            <a:r>
              <a:rPr lang="en-US">
                <a:latin typeface="Arial" pitchFamily="34" charset="0"/>
                <a:cs typeface="Times New Roman" pitchFamily="18" charset="0"/>
              </a:rPr>
              <a:t>;</a:t>
            </a:r>
            <a:endParaRPr lang="ru-RU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>
                <a:latin typeface="Arial" pitchFamily="34" charset="0"/>
                <a:cs typeface="Times New Roman" pitchFamily="18" charset="0"/>
              </a:rPr>
              <a:t>случайные факторы.</a:t>
            </a:r>
            <a:endParaRPr lang="ru-RU">
              <a:latin typeface="Arial" pitchFamily="34" charset="0"/>
            </a:endParaRP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360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7772400" cy="1143000"/>
          </a:xfrm>
        </p:spPr>
        <p:txBody>
          <a:bodyPr/>
          <a:lstStyle/>
          <a:p>
            <a:r>
              <a:rPr lang="ru-RU" sz="3600" b="1"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3600">
                <a:latin typeface="Arial" pitchFamily="34" charset="0"/>
                <a:cs typeface="Arial" pitchFamily="34" charset="0"/>
              </a:rPr>
              <a:t> </a:t>
            </a:r>
            <a:r>
              <a:rPr lang="ru-RU" sz="3600" i="1">
                <a:latin typeface="Arial" pitchFamily="34" charset="0"/>
                <a:cs typeface="Arial" pitchFamily="34" charset="0"/>
              </a:rPr>
              <a:t>Расчет коэффициентов автокорреляции уровней для временного ряда</a:t>
            </a:r>
            <a:endParaRPr lang="ru-R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971800"/>
            <a:ext cx="8839200" cy="3657600"/>
          </a:xfrm>
        </p:spPr>
        <p:txBody>
          <a:bodyPr/>
          <a:lstStyle/>
          <a:p>
            <a:r>
              <a:rPr lang="ru-RU" b="1"/>
              <a:t>экспорт Бельгии за 1961 – 1989 гг. характеризуются данными, представленными в таблице</a:t>
            </a:r>
            <a:endParaRPr lang="ru-RU" sz="2800" b="1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="1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Расчитать коэф. автокорреляции до 7 порядка, сделать вывод о наличии тенденции</a:t>
            </a:r>
          </a:p>
          <a:p>
            <a:endParaRPr lang="ru-RU" sz="2800" b="1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4443413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ru-RU"/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1979613" y="765175"/>
          <a:ext cx="200025" cy="276225"/>
        </p:xfrm>
        <a:graphic>
          <a:graphicData uri="http://schemas.openxmlformats.org/presentationml/2006/ole">
            <p:oleObj spid="_x0000_s64516" name="Equation" r:id="rId3" imgW="121111" imgH="171296" progId="Equation.DSMT4">
              <p:embed/>
            </p:oleObj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3635375" y="765175"/>
          <a:ext cx="295275" cy="276225"/>
        </p:xfrm>
        <a:graphic>
          <a:graphicData uri="http://schemas.openxmlformats.org/presentationml/2006/ole">
            <p:oleObj spid="_x0000_s64517" name="Equation" r:id="rId4" imgW="266498" imgH="228575" progId="Equation.DSMT4">
              <p:embed/>
            </p:oleObj>
          </a:graphicData>
        </a:graphic>
      </p:graphicFrame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2771775" y="765175"/>
          <a:ext cx="295275" cy="323850"/>
        </p:xfrm>
        <a:graphic>
          <a:graphicData uri="http://schemas.openxmlformats.org/presentationml/2006/ole">
            <p:oleObj spid="_x0000_s64518" name="Equation" r:id="rId5" imgW="241143" imgH="228575" progId="Equation.DSMT4">
              <p:embed/>
            </p:oleObj>
          </a:graphicData>
        </a:graphic>
      </p:graphicFrame>
      <p:graphicFrame>
        <p:nvGraphicFramePr>
          <p:cNvPr id="64519" name="Object 7"/>
          <p:cNvGraphicFramePr>
            <a:graphicFrameLocks noChangeAspect="1"/>
          </p:cNvGraphicFramePr>
          <p:nvPr/>
        </p:nvGraphicFramePr>
        <p:xfrm>
          <a:off x="4427538" y="836613"/>
          <a:ext cx="304800" cy="266700"/>
        </p:xfrm>
        <a:graphic>
          <a:graphicData uri="http://schemas.openxmlformats.org/presentationml/2006/ole">
            <p:oleObj spid="_x0000_s64519" name="Equation" r:id="rId6" imgW="253820" imgH="228575" progId="Equation.DSMT4">
              <p:embed/>
            </p:oleObj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6084888" y="836613"/>
          <a:ext cx="285750" cy="266700"/>
        </p:xfrm>
        <a:graphic>
          <a:graphicData uri="http://schemas.openxmlformats.org/presentationml/2006/ole">
            <p:oleObj spid="_x0000_s64520" name="Equation" r:id="rId7" imgW="253820" imgH="228575" progId="Equation.DSMT4">
              <p:embed/>
            </p:oleObj>
          </a:graphicData>
        </a:graphic>
      </p:graphicFrame>
      <p:graphicFrame>
        <p:nvGraphicFramePr>
          <p:cNvPr id="64521" name="Object 9"/>
          <p:cNvGraphicFramePr>
            <a:graphicFrameLocks noChangeAspect="1"/>
          </p:cNvGraphicFramePr>
          <p:nvPr/>
        </p:nvGraphicFramePr>
        <p:xfrm>
          <a:off x="5292725" y="836613"/>
          <a:ext cx="342900" cy="276225"/>
        </p:xfrm>
        <a:graphic>
          <a:graphicData uri="http://schemas.openxmlformats.org/presentationml/2006/ole">
            <p:oleObj spid="_x0000_s64521" name="Equation" r:id="rId8" imgW="266498" imgH="228575" progId="Equation.DSMT4">
              <p:embed/>
            </p:oleObj>
          </a:graphicData>
        </a:graphic>
      </p:graphicFrame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6877050" y="908050"/>
          <a:ext cx="285750" cy="266700"/>
        </p:xfrm>
        <a:graphic>
          <a:graphicData uri="http://schemas.openxmlformats.org/presentationml/2006/ole">
            <p:oleObj spid="_x0000_s64522" name="Equation" r:id="rId9" imgW="266498" imgH="228575" progId="Equation.DSMT4">
              <p:embed/>
            </p:oleObj>
          </a:graphicData>
        </a:graphic>
      </p:graphicFrame>
      <p:graphicFrame>
        <p:nvGraphicFramePr>
          <p:cNvPr id="64523" name="Object 11"/>
          <p:cNvGraphicFramePr>
            <a:graphicFrameLocks noChangeAspect="1"/>
          </p:cNvGraphicFramePr>
          <p:nvPr/>
        </p:nvGraphicFramePr>
        <p:xfrm>
          <a:off x="7740650" y="908050"/>
          <a:ext cx="285750" cy="266700"/>
        </p:xfrm>
        <a:graphic>
          <a:graphicData uri="http://schemas.openxmlformats.org/presentationml/2006/ole">
            <p:oleObj spid="_x0000_s64523" name="Equation" r:id="rId10" imgW="266498" imgH="228575" progId="Equation.DSMT4">
              <p:embed/>
            </p:oleObj>
          </a:graphicData>
        </a:graphic>
      </p:graphicFrame>
      <p:graphicFrame>
        <p:nvGraphicFramePr>
          <p:cNvPr id="64524" name="Group 12"/>
          <p:cNvGraphicFramePr>
            <a:graphicFrameLocks noGrp="1"/>
          </p:cNvGraphicFramePr>
          <p:nvPr/>
        </p:nvGraphicFramePr>
        <p:xfrm>
          <a:off x="971550" y="333375"/>
          <a:ext cx="7343775" cy="6132513"/>
        </p:xfrm>
        <a:graphic>
          <a:graphicData uri="http://schemas.openxmlformats.org/drawingml/2006/table">
            <a:tbl>
              <a:tblPr/>
              <a:tblGrid>
                <a:gridCol w="771525"/>
                <a:gridCol w="819150"/>
                <a:gridCol w="822325"/>
                <a:gridCol w="822325"/>
                <a:gridCol w="822325"/>
                <a:gridCol w="822325"/>
                <a:gridCol w="819150"/>
                <a:gridCol w="822325"/>
                <a:gridCol w="822325"/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квартала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Экспорт, млрд долл., цены ФОБ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t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1095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487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1095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561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1095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1095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1095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2126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1095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2527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2126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1095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2973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2527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2126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1095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3110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2973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2527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2126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3664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3110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2973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2527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2126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4151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3664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3110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2973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2527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2126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1657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4643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4151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3664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3110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2973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2527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2126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2225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5334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4643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4151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3664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3110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2973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2527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2126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5788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5334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4643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4151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3664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3110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2973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2527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6614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5788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5334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4643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4151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3664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3110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2973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5539" name="Group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1198563"/>
                <a:gridCol w="1316037"/>
                <a:gridCol w="1314450"/>
                <a:gridCol w="1314450"/>
                <a:gridCol w="1314450"/>
                <a:gridCol w="1314450"/>
              </a:tblGrid>
              <a:tr h="514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0,996811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0,995944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0,9958969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0,996482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0,9947407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0,9951159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0,993068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0,995307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0,9932569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0,9934585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0,992466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0,990787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0,99431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0,990767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0,9911819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0,988994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0,9899589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0,9883011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0,9921582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0,9874908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0,9878582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0,98515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0,9854429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0,986642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0,9849417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0,9897795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0,9837886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>
            <p:ph idx="1"/>
          </p:nvPr>
        </p:nvGraphicFramePr>
        <p:xfrm>
          <a:off x="611188" y="1052513"/>
          <a:ext cx="7848600" cy="5194300"/>
        </p:xfrm>
        <a:graphic>
          <a:graphicData uri="http://schemas.openxmlformats.org/presentationml/2006/ole">
            <p:oleObj spid="_x0000_s66563" name="Диаграмма" r:id="rId3" imgW="5886416" imgH="389576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447800"/>
          </a:xfrm>
        </p:spPr>
        <p:txBody>
          <a:bodyPr/>
          <a:lstStyle/>
          <a:p>
            <a:r>
              <a:rPr lang="ru-RU"/>
              <a:t>Автокорреляция в остатках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endParaRPr lang="ru-RU" b="1"/>
          </a:p>
          <a:p>
            <a:r>
              <a:rPr lang="ru-RU" b="1"/>
              <a:t>Опр. автокорреляция в остатках – </a:t>
            </a:r>
            <a:r>
              <a:rPr lang="ru-RU"/>
              <a:t>это корреляционная зависимость между значениями остатков  за текущий и предыдущий моменты времени. 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143000"/>
          </a:xfrm>
        </p:spPr>
        <p:txBody>
          <a:bodyPr/>
          <a:lstStyle/>
          <a:p>
            <a:r>
              <a:rPr lang="ru-RU" sz="2800"/>
              <a:t>Для определения автокорреляции в остатках используют критерий Дарбина-Уотсона:</a:t>
            </a:r>
            <a:br>
              <a:rPr lang="ru-RU" sz="2800"/>
            </a:br>
            <a:endParaRPr lang="ru-RU" sz="4000"/>
          </a:p>
        </p:txBody>
      </p:sp>
      <p:graphicFrame>
        <p:nvGraphicFramePr>
          <p:cNvPr id="69635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3132138" y="5373688"/>
          <a:ext cx="2376487" cy="673100"/>
        </p:xfrm>
        <a:graphic>
          <a:graphicData uri="http://schemas.openxmlformats.org/presentationml/2006/ole">
            <p:oleObj spid="_x0000_s69635" name="Формула" r:id="rId3" imgW="672840" imgH="190440" progId="Equation.3">
              <p:embed/>
            </p:oleObj>
          </a:graphicData>
        </a:graphic>
      </p:graphicFrame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1979613" y="2565400"/>
          <a:ext cx="4464050" cy="1905000"/>
        </p:xfrm>
        <a:graphic>
          <a:graphicData uri="http://schemas.openxmlformats.org/presentationml/2006/ole">
            <p:oleObj spid="_x0000_s69637" name="Формула" r:id="rId4" imgW="1497950" imgH="634725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sz="3600" b="1"/>
              <a:t>Механизм проверки гипотезы о наличии автокорреляции остатков</a:t>
            </a:r>
            <a:endParaRPr lang="ru-RU" sz="3600" b="1"/>
          </a:p>
        </p:txBody>
      </p:sp>
      <p:graphicFrame>
        <p:nvGraphicFramePr>
          <p:cNvPr id="72707" name="Group 3"/>
          <p:cNvGraphicFramePr>
            <a:graphicFrameLocks noGrp="1"/>
          </p:cNvGraphicFramePr>
          <p:nvPr>
            <p:ph idx="1"/>
          </p:nvPr>
        </p:nvGraphicFramePr>
        <p:xfrm>
          <a:off x="179388" y="1981200"/>
          <a:ext cx="8640762" cy="1303338"/>
        </p:xfrm>
        <a:graphic>
          <a:graphicData uri="http://schemas.openxmlformats.org/drawingml/2006/table">
            <a:tbl>
              <a:tblPr/>
              <a:tblGrid>
                <a:gridCol w="2305050"/>
                <a:gridCol w="1150937"/>
                <a:gridCol w="1584325"/>
                <a:gridCol w="1223963"/>
                <a:gridCol w="2376487"/>
              </a:tblGrid>
              <a:tr h="1303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Есть положительная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автокорреляция остатков.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Но отклоняется  с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вероятностью </a:t>
                      </a: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=(1-</a:t>
                      </a: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</a:t>
                      </a: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Зона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неопределе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нности</a:t>
                      </a:r>
                      <a:endParaRPr kumimoji="0" lang="ru-RU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Нет оснований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отклонять </a:t>
                      </a: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H</a:t>
                      </a: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о.</a:t>
                      </a:r>
                      <a:r>
                        <a:rPr kumimoji="0" lang="ru-RU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Автокорреляция </a:t>
                      </a:r>
                      <a:endParaRPr kumimoji="0" lang="ru-RU" altLang="ja-JP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отсутствует</a:t>
                      </a:r>
                      <a:endParaRPr kumimoji="0" lang="ru-RU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Зона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неопределен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ности</a:t>
                      </a:r>
                      <a:endParaRPr kumimoji="0" lang="ru-RU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Есть отрицательная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автокорреляция остатков.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Но отклоняется  с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вероятностью </a:t>
                      </a: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Times New Roman" pitchFamily="18" charset="0"/>
                        </a:rPr>
                        <a:t>p</a:t>
                      </a: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=(1-</a:t>
                      </a: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</a:t>
                      </a:r>
                      <a:r>
                        <a:rPr kumimoji="0" lang="ru-RU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0" y="2805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722" name="Object 18"/>
          <p:cNvGraphicFramePr>
            <a:graphicFrameLocks noChangeAspect="1"/>
          </p:cNvGraphicFramePr>
          <p:nvPr/>
        </p:nvGraphicFramePr>
        <p:xfrm>
          <a:off x="0" y="3357563"/>
          <a:ext cx="295275" cy="431800"/>
        </p:xfrm>
        <a:graphic>
          <a:graphicData uri="http://schemas.openxmlformats.org/presentationml/2006/ole">
            <p:oleObj spid="_x0000_s72722" name="Equation" r:id="rId3" imgW="126725" imgH="177415" progId="Equation.3">
              <p:embed/>
            </p:oleObj>
          </a:graphicData>
        </a:graphic>
      </p:graphicFrame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0" y="2986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724" name="Object 20"/>
          <p:cNvGraphicFramePr>
            <a:graphicFrameLocks noChangeAspect="1"/>
          </p:cNvGraphicFramePr>
          <p:nvPr/>
        </p:nvGraphicFramePr>
        <p:xfrm>
          <a:off x="2195513" y="3357563"/>
          <a:ext cx="420687" cy="504825"/>
        </p:xfrm>
        <a:graphic>
          <a:graphicData uri="http://schemas.openxmlformats.org/presentationml/2006/ole">
            <p:oleObj spid="_x0000_s72724" name="Equation" r:id="rId4" imgW="190500" imgH="228600" progId="Equation.3">
              <p:embed/>
            </p:oleObj>
          </a:graphicData>
        </a:graphic>
      </p:graphicFrame>
      <p:sp>
        <p:nvSpPr>
          <p:cNvPr id="72725" name="Rectangle 2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726" name="Object 22"/>
          <p:cNvGraphicFramePr>
            <a:graphicFrameLocks noChangeAspect="1"/>
          </p:cNvGraphicFramePr>
          <p:nvPr/>
        </p:nvGraphicFramePr>
        <p:xfrm>
          <a:off x="3348038" y="3357563"/>
          <a:ext cx="441325" cy="504825"/>
        </p:xfrm>
        <a:graphic>
          <a:graphicData uri="http://schemas.openxmlformats.org/presentationml/2006/ole">
            <p:oleObj spid="_x0000_s72726" name="Equation" r:id="rId5" imgW="203112" imgH="228501" progId="Equation.3">
              <p:embed/>
            </p:oleObj>
          </a:graphicData>
        </a:graphic>
      </p:graphicFrame>
      <p:sp>
        <p:nvSpPr>
          <p:cNvPr id="72727" name="Rectangle 23"/>
          <p:cNvSpPr>
            <a:spLocks noChangeArrowheads="1"/>
          </p:cNvSpPr>
          <p:nvPr/>
        </p:nvSpPr>
        <p:spPr bwMode="auto">
          <a:xfrm>
            <a:off x="0" y="3443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728" name="Object 24"/>
          <p:cNvGraphicFramePr>
            <a:graphicFrameLocks noChangeAspect="1"/>
          </p:cNvGraphicFramePr>
          <p:nvPr/>
        </p:nvGraphicFramePr>
        <p:xfrm>
          <a:off x="4716463" y="3357563"/>
          <a:ext cx="931862" cy="498475"/>
        </p:xfrm>
        <a:graphic>
          <a:graphicData uri="http://schemas.openxmlformats.org/presentationml/2006/ole">
            <p:oleObj spid="_x0000_s72728" name="Equation" r:id="rId6" imgW="431613" imgH="228501" progId="Equation.3">
              <p:embed/>
            </p:oleObj>
          </a:graphicData>
        </a:graphic>
      </p:graphicFrame>
      <p:graphicFrame>
        <p:nvGraphicFramePr>
          <p:cNvPr id="72729" name="Object 25"/>
          <p:cNvGraphicFramePr>
            <a:graphicFrameLocks noChangeAspect="1"/>
          </p:cNvGraphicFramePr>
          <p:nvPr/>
        </p:nvGraphicFramePr>
        <p:xfrm>
          <a:off x="6084888" y="3357563"/>
          <a:ext cx="996950" cy="522287"/>
        </p:xfrm>
        <a:graphic>
          <a:graphicData uri="http://schemas.openxmlformats.org/presentationml/2006/ole">
            <p:oleObj spid="_x0000_s72729" name="Equation" r:id="rId7" imgW="418918" imgH="215806" progId="Equation.3">
              <p:embed/>
            </p:oleObj>
          </a:graphicData>
        </a:graphic>
      </p:graphicFrame>
      <p:sp>
        <p:nvSpPr>
          <p:cNvPr id="72730" name="Rectangle 26"/>
          <p:cNvSpPr>
            <a:spLocks noChangeArrowheads="1"/>
          </p:cNvSpPr>
          <p:nvPr/>
        </p:nvSpPr>
        <p:spPr bwMode="auto">
          <a:xfrm>
            <a:off x="0" y="3890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731" name="Object 27"/>
          <p:cNvGraphicFramePr>
            <a:graphicFrameLocks noChangeAspect="1"/>
          </p:cNvGraphicFramePr>
          <p:nvPr/>
        </p:nvGraphicFramePr>
        <p:xfrm>
          <a:off x="8542338" y="3357563"/>
          <a:ext cx="330200" cy="431800"/>
        </p:xfrm>
        <a:graphic>
          <a:graphicData uri="http://schemas.openxmlformats.org/presentationml/2006/ole">
            <p:oleObj spid="_x0000_s72731" name="Equation" r:id="rId8" imgW="126780" imgH="164814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791200"/>
          </a:xfrm>
        </p:spPr>
        <p:txBody>
          <a:bodyPr/>
          <a:lstStyle/>
          <a:p>
            <a:r>
              <a:rPr lang="ru-RU"/>
              <a:t>Если значение 4-</a:t>
            </a:r>
            <a:r>
              <a:rPr lang="ru-RU" i="1"/>
              <a:t>d </a:t>
            </a:r>
            <a:r>
              <a:rPr lang="ru-RU"/>
              <a:t>попадает в интервал для  критического значения </a:t>
            </a:r>
            <a:r>
              <a:rPr lang="ru-RU" i="1"/>
              <a:t>d </a:t>
            </a:r>
            <a:r>
              <a:rPr lang="ru-RU"/>
              <a:t>(min ,max), то автокорреляция в остатках отсутствует.</a:t>
            </a:r>
            <a:endParaRPr lang="en-US"/>
          </a:p>
          <a:p>
            <a:endParaRPr lang="en-US"/>
          </a:p>
          <a:p>
            <a:endParaRPr lang="ru-RU"/>
          </a:p>
          <a:p>
            <a:r>
              <a:rPr lang="ru-RU"/>
              <a:t>Если автокорреляция в остатках присутствует, то уравнение регрессии не может быть использовано для прогноза.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6096000"/>
          </a:xfrm>
        </p:spPr>
        <p:txBody>
          <a:bodyPr/>
          <a:lstStyle/>
          <a:p>
            <a:r>
              <a:rPr lang="ru-RU"/>
              <a:t>Коэффициент автокорреляции остатков первого порядка определяется по формуле: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2627313" y="2133600"/>
          <a:ext cx="2743200" cy="2322513"/>
        </p:xfrm>
        <a:graphic>
          <a:graphicData uri="http://schemas.openxmlformats.org/presentationml/2006/ole">
            <p:oleObj spid="_x0000_s71683" r:id="rId3" imgW="990600" imgH="838200" progId="Equation.3">
              <p:embed/>
            </p:oleObj>
          </a:graphicData>
        </a:graphic>
      </p:graphicFrame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3276600" y="5157788"/>
          <a:ext cx="2133600" cy="588962"/>
        </p:xfrm>
        <a:graphic>
          <a:graphicData uri="http://schemas.openxmlformats.org/presentationml/2006/ole">
            <p:oleObj spid="_x0000_s71684" r:id="rId4" imgW="825500" imgH="228600" progId="Equation.3">
              <p:embed/>
            </p:oleObj>
          </a:graphicData>
        </a:graphic>
      </p:graphicFrame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7772400" cy="4114800"/>
          </a:xfrm>
        </p:spPr>
        <p:txBody>
          <a:bodyPr/>
          <a:lstStyle/>
          <a:p>
            <a:endParaRPr lang="ru-RU"/>
          </a:p>
        </p:txBody>
      </p:sp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1476375" y="2565400"/>
            <a:ext cx="4391025" cy="3311525"/>
            <a:chOff x="1701" y="9544"/>
            <a:chExt cx="3060" cy="3060"/>
          </a:xfrm>
        </p:grpSpPr>
        <p:sp>
          <p:nvSpPr>
            <p:cNvPr id="40965" name="Line 5"/>
            <p:cNvSpPr>
              <a:spLocks noChangeShapeType="1"/>
            </p:cNvSpPr>
            <p:nvPr/>
          </p:nvSpPr>
          <p:spPr bwMode="auto">
            <a:xfrm flipV="1">
              <a:off x="1701" y="9544"/>
              <a:ext cx="0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 rot="16200000" flipH="1">
              <a:off x="3231" y="11074"/>
              <a:ext cx="0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auto">
            <a:xfrm flipV="1">
              <a:off x="1701" y="10444"/>
              <a:ext cx="2727" cy="14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900113" y="2420938"/>
          <a:ext cx="458787" cy="649287"/>
        </p:xfrm>
        <a:graphic>
          <a:graphicData uri="http://schemas.openxmlformats.org/presentationml/2006/ole">
            <p:oleObj spid="_x0000_s40968" name="Equation" r:id="rId3" imgW="165028" imgH="228501" progId="Equation.3">
              <p:embed/>
            </p:oleObj>
          </a:graphicData>
        </a:graphic>
      </p:graphicFrame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5435600" y="5949950"/>
          <a:ext cx="285750" cy="504825"/>
        </p:xfrm>
        <a:graphic>
          <a:graphicData uri="http://schemas.openxmlformats.org/presentationml/2006/ole">
            <p:oleObj spid="_x0000_s40970" name="Equation" r:id="rId4" imgW="88746" imgH="15213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Ограничения на применение критерия Дарбина-Уотсона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ja-JP"/>
              <a:t>1. Расчет и использование критерия Дарбина-Уотсона направлен только на выявление автокорреляции остатков первого порядка.</a:t>
            </a:r>
          </a:p>
          <a:p>
            <a:pPr>
              <a:lnSpc>
                <a:spcPct val="90000"/>
              </a:lnSpc>
            </a:pPr>
            <a:endParaRPr lang="ru-RU" altLang="ja-JP"/>
          </a:p>
          <a:p>
            <a:pPr>
              <a:lnSpc>
                <a:spcPct val="90000"/>
              </a:lnSpc>
            </a:pPr>
            <a:r>
              <a:rPr lang="ru-RU" altLang="ja-JP"/>
              <a:t>2. Критерий Дарбина-Уотсона дает достоверные результаты только для больших выборок.  </a:t>
            </a:r>
            <a:endParaRPr 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763000" cy="1295400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514600"/>
            <a:ext cx="8610600" cy="3886200"/>
          </a:xfrm>
        </p:spPr>
        <p:txBody>
          <a:bodyPr/>
          <a:lstStyle/>
          <a:p>
            <a:r>
              <a:rPr lang="ru-RU" altLang="ja-JP" sz="2800">
                <a:latin typeface="Arial" pitchFamily="34" charset="0"/>
                <a:cs typeface="Arial" pitchFamily="34" charset="0"/>
              </a:rPr>
              <a:t>Если критерий Дарбина - Уотсона показал наличие автокорреляции в остатках первого порядка</a:t>
            </a:r>
            <a:r>
              <a:rPr lang="ru-RU" altLang="ja-JP" sz="2800"/>
              <a:t> </a:t>
            </a:r>
            <a:r>
              <a:rPr lang="ru-RU" altLang="ja-JP" sz="2800">
                <a:latin typeface="Arial" pitchFamily="34" charset="0"/>
                <a:cs typeface="Arial" pitchFamily="34" charset="0"/>
              </a:rPr>
              <a:t>то</a:t>
            </a:r>
            <a:r>
              <a:rPr lang="ru-RU" altLang="ja-JP" sz="2800">
                <a:latin typeface="Arial" pitchFamily="34" charset="0"/>
              </a:rPr>
              <a:t>гда</a:t>
            </a:r>
            <a:r>
              <a:rPr lang="ru-RU" altLang="ja-JP" sz="2800">
                <a:latin typeface="Arial" pitchFamily="34" charset="0"/>
                <a:cs typeface="Arial" pitchFamily="34" charset="0"/>
              </a:rPr>
              <a:t> для оценки параметров уравнения используют </a:t>
            </a:r>
            <a:r>
              <a:rPr lang="ru-RU" altLang="ja-JP" sz="2800" b="1">
                <a:latin typeface="Arial" pitchFamily="34" charset="0"/>
                <a:cs typeface="Arial" pitchFamily="34" charset="0"/>
              </a:rPr>
              <a:t>обобщенный МНК</a:t>
            </a:r>
            <a:r>
              <a:rPr lang="ru-RU" altLang="ja-JP" sz="2800">
                <a:latin typeface="Arial" pitchFamily="34" charset="0"/>
                <a:cs typeface="Arial" pitchFamily="34" charset="0"/>
              </a:rPr>
              <a:t>.</a:t>
            </a:r>
            <a:r>
              <a:rPr lang="en-US" altLang="ja-JP" sz="2800">
                <a:latin typeface="Arial" pitchFamily="34" charset="0"/>
                <a:ea typeface="MS PGothic" pitchFamily="34" charset="-128"/>
              </a:rPr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7772400" cy="4114800"/>
          </a:xfrm>
        </p:spPr>
        <p:txBody>
          <a:bodyPr/>
          <a:lstStyle/>
          <a:p>
            <a:endParaRPr lang="ru-RU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763713" y="2205038"/>
            <a:ext cx="5424487" cy="3744912"/>
            <a:chOff x="6021" y="9724"/>
            <a:chExt cx="3780" cy="3060"/>
          </a:xfrm>
        </p:grpSpPr>
        <p:sp>
          <p:nvSpPr>
            <p:cNvPr id="41989" name="Line 5"/>
            <p:cNvSpPr>
              <a:spLocks noChangeShapeType="1"/>
            </p:cNvSpPr>
            <p:nvPr/>
          </p:nvSpPr>
          <p:spPr bwMode="auto">
            <a:xfrm flipV="1">
              <a:off x="6021" y="9724"/>
              <a:ext cx="0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 rot="16200000" flipH="1">
              <a:off x="7911" y="10894"/>
              <a:ext cx="0" cy="3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1" name="Line 7"/>
            <p:cNvSpPr>
              <a:spLocks noChangeShapeType="1"/>
            </p:cNvSpPr>
            <p:nvPr/>
          </p:nvSpPr>
          <p:spPr bwMode="auto">
            <a:xfrm flipV="1">
              <a:off x="6021" y="11344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2" name="Line 8"/>
            <p:cNvSpPr>
              <a:spLocks noChangeShapeType="1"/>
            </p:cNvSpPr>
            <p:nvPr/>
          </p:nvSpPr>
          <p:spPr bwMode="auto">
            <a:xfrm flipV="1">
              <a:off x="6561" y="10444"/>
              <a:ext cx="36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6921" y="10444"/>
              <a:ext cx="36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4" name="Line 10"/>
            <p:cNvSpPr>
              <a:spLocks noChangeShapeType="1"/>
            </p:cNvSpPr>
            <p:nvPr/>
          </p:nvSpPr>
          <p:spPr bwMode="auto">
            <a:xfrm flipV="1">
              <a:off x="7281" y="11524"/>
              <a:ext cx="1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>
              <a:off x="7461" y="1152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6" name="Line 12"/>
            <p:cNvSpPr>
              <a:spLocks noChangeShapeType="1"/>
            </p:cNvSpPr>
            <p:nvPr/>
          </p:nvSpPr>
          <p:spPr bwMode="auto">
            <a:xfrm flipV="1">
              <a:off x="7821" y="10624"/>
              <a:ext cx="36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>
              <a:off x="8181" y="10624"/>
              <a:ext cx="18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 flipV="1">
              <a:off x="8361" y="11524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9" name="Line 15"/>
            <p:cNvSpPr>
              <a:spLocks noChangeShapeType="1"/>
            </p:cNvSpPr>
            <p:nvPr/>
          </p:nvSpPr>
          <p:spPr bwMode="auto">
            <a:xfrm flipV="1">
              <a:off x="8721" y="10624"/>
              <a:ext cx="36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0" name="Line 16"/>
            <p:cNvSpPr>
              <a:spLocks noChangeShapeType="1"/>
            </p:cNvSpPr>
            <p:nvPr/>
          </p:nvSpPr>
          <p:spPr bwMode="auto">
            <a:xfrm>
              <a:off x="9081" y="10624"/>
              <a:ext cx="36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2001" name="Object 17"/>
          <p:cNvGraphicFramePr>
            <a:graphicFrameLocks noChangeAspect="1"/>
          </p:cNvGraphicFramePr>
          <p:nvPr/>
        </p:nvGraphicFramePr>
        <p:xfrm>
          <a:off x="6588125" y="6021388"/>
          <a:ext cx="323850" cy="576262"/>
        </p:xfrm>
        <a:graphic>
          <a:graphicData uri="http://schemas.openxmlformats.org/presentationml/2006/ole">
            <p:oleObj spid="_x0000_s42001" name="Equation" r:id="rId3" imgW="88746" imgH="152136" progId="Equation.3">
              <p:embed/>
            </p:oleObj>
          </a:graphicData>
        </a:graphic>
      </p:graphicFrame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2003" name="Object 19"/>
          <p:cNvGraphicFramePr>
            <a:graphicFrameLocks noChangeAspect="1"/>
          </p:cNvGraphicFramePr>
          <p:nvPr/>
        </p:nvGraphicFramePr>
        <p:xfrm>
          <a:off x="1258888" y="1989138"/>
          <a:ext cx="460375" cy="649287"/>
        </p:xfrm>
        <a:graphic>
          <a:graphicData uri="http://schemas.openxmlformats.org/presentationml/2006/ole">
            <p:oleObj spid="_x0000_s42003" name="Equation" r:id="rId4" imgW="165028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43021" name="Group 13"/>
          <p:cNvGrpSpPr>
            <a:grpSpLocks/>
          </p:cNvGrpSpPr>
          <p:nvPr/>
        </p:nvGrpSpPr>
        <p:grpSpPr bwMode="auto">
          <a:xfrm>
            <a:off x="827088" y="2492375"/>
            <a:ext cx="7561262" cy="3816350"/>
            <a:chOff x="521" y="1570"/>
            <a:chExt cx="4763" cy="2404"/>
          </a:xfrm>
        </p:grpSpPr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 flipV="1">
              <a:off x="521" y="1570"/>
              <a:ext cx="0" cy="2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 rot="16200000" flipH="1">
              <a:off x="2897" y="1360"/>
              <a:ext cx="12" cy="4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15" name="Freeform 7"/>
            <p:cNvSpPr>
              <a:spLocks/>
            </p:cNvSpPr>
            <p:nvPr/>
          </p:nvSpPr>
          <p:spPr bwMode="auto">
            <a:xfrm>
              <a:off x="524" y="2570"/>
              <a:ext cx="1572" cy="1306"/>
            </a:xfrm>
            <a:custGeom>
              <a:avLst/>
              <a:gdLst/>
              <a:ahLst/>
              <a:cxnLst>
                <a:cxn ang="0">
                  <a:pos x="0" y="195"/>
                </a:cxn>
                <a:cxn ang="0">
                  <a:pos x="240" y="900"/>
                </a:cxn>
                <a:cxn ang="0">
                  <a:pos x="540" y="1200"/>
                </a:cxn>
                <a:cxn ang="0">
                  <a:pos x="810" y="0"/>
                </a:cxn>
                <a:cxn ang="0">
                  <a:pos x="1155" y="330"/>
                </a:cxn>
                <a:cxn ang="0">
                  <a:pos x="1545" y="45"/>
                </a:cxn>
                <a:cxn ang="0">
                  <a:pos x="1935" y="735"/>
                </a:cxn>
                <a:cxn ang="0">
                  <a:pos x="2145" y="1845"/>
                </a:cxn>
                <a:cxn ang="0">
                  <a:pos x="2490" y="1365"/>
                </a:cxn>
              </a:cxnLst>
              <a:rect l="0" t="0" r="r" b="b"/>
              <a:pathLst>
                <a:path w="2490" h="1845">
                  <a:moveTo>
                    <a:pt x="0" y="195"/>
                  </a:moveTo>
                  <a:lnTo>
                    <a:pt x="240" y="900"/>
                  </a:lnTo>
                  <a:lnTo>
                    <a:pt x="540" y="1200"/>
                  </a:lnTo>
                  <a:lnTo>
                    <a:pt x="810" y="0"/>
                  </a:lnTo>
                  <a:lnTo>
                    <a:pt x="1155" y="330"/>
                  </a:lnTo>
                  <a:lnTo>
                    <a:pt x="1545" y="45"/>
                  </a:lnTo>
                  <a:lnTo>
                    <a:pt x="1935" y="735"/>
                  </a:lnTo>
                  <a:lnTo>
                    <a:pt x="2145" y="1845"/>
                  </a:lnTo>
                  <a:lnTo>
                    <a:pt x="2490" y="136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16" name="Freeform 8"/>
            <p:cNvSpPr>
              <a:spLocks/>
            </p:cNvSpPr>
            <p:nvPr/>
          </p:nvSpPr>
          <p:spPr bwMode="auto">
            <a:xfrm>
              <a:off x="2111" y="3040"/>
              <a:ext cx="2989" cy="934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459" y="930"/>
                </a:cxn>
                <a:cxn ang="0">
                  <a:pos x="684" y="1320"/>
                </a:cxn>
                <a:cxn ang="0">
                  <a:pos x="1239" y="810"/>
                </a:cxn>
                <a:cxn ang="0">
                  <a:pos x="1779" y="960"/>
                </a:cxn>
                <a:cxn ang="0">
                  <a:pos x="2109" y="690"/>
                </a:cxn>
                <a:cxn ang="0">
                  <a:pos x="2334" y="900"/>
                </a:cxn>
                <a:cxn ang="0">
                  <a:pos x="2619" y="960"/>
                </a:cxn>
                <a:cxn ang="0">
                  <a:pos x="3039" y="0"/>
                </a:cxn>
                <a:cxn ang="0">
                  <a:pos x="3144" y="645"/>
                </a:cxn>
                <a:cxn ang="0">
                  <a:pos x="3414" y="720"/>
                </a:cxn>
                <a:cxn ang="0">
                  <a:pos x="3639" y="510"/>
                </a:cxn>
                <a:cxn ang="0">
                  <a:pos x="3834" y="720"/>
                </a:cxn>
                <a:cxn ang="0">
                  <a:pos x="4299" y="600"/>
                </a:cxn>
                <a:cxn ang="0">
                  <a:pos x="4734" y="195"/>
                </a:cxn>
              </a:cxnLst>
              <a:rect l="0" t="0" r="r" b="b"/>
              <a:pathLst>
                <a:path w="4734" h="1320">
                  <a:moveTo>
                    <a:pt x="0" y="709"/>
                  </a:moveTo>
                  <a:lnTo>
                    <a:pt x="459" y="930"/>
                  </a:lnTo>
                  <a:lnTo>
                    <a:pt x="684" y="1320"/>
                  </a:lnTo>
                  <a:lnTo>
                    <a:pt x="1239" y="810"/>
                  </a:lnTo>
                  <a:lnTo>
                    <a:pt x="1779" y="960"/>
                  </a:lnTo>
                  <a:lnTo>
                    <a:pt x="2109" y="690"/>
                  </a:lnTo>
                  <a:lnTo>
                    <a:pt x="2334" y="900"/>
                  </a:lnTo>
                  <a:lnTo>
                    <a:pt x="2619" y="960"/>
                  </a:lnTo>
                  <a:lnTo>
                    <a:pt x="3039" y="0"/>
                  </a:lnTo>
                  <a:lnTo>
                    <a:pt x="3144" y="645"/>
                  </a:lnTo>
                  <a:lnTo>
                    <a:pt x="3414" y="720"/>
                  </a:lnTo>
                  <a:lnTo>
                    <a:pt x="3639" y="510"/>
                  </a:lnTo>
                  <a:lnTo>
                    <a:pt x="3834" y="720"/>
                  </a:lnTo>
                  <a:lnTo>
                    <a:pt x="4299" y="600"/>
                  </a:lnTo>
                  <a:lnTo>
                    <a:pt x="4734" y="19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7956550" y="6021388"/>
          <a:ext cx="274638" cy="400050"/>
        </p:xfrm>
        <a:graphic>
          <a:graphicData uri="http://schemas.openxmlformats.org/presentationml/2006/ole">
            <p:oleObj spid="_x0000_s43017" name="Equation" r:id="rId3" imgW="88560" imgH="152280" progId="Equation.3">
              <p:embed/>
            </p:oleObj>
          </a:graphicData>
        </a:graphic>
      </p:graphicFrame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250825" y="2133600"/>
          <a:ext cx="460375" cy="647700"/>
        </p:xfrm>
        <a:graphic>
          <a:graphicData uri="http://schemas.openxmlformats.org/presentationml/2006/ole">
            <p:oleObj spid="_x0000_s43019" name="Equation" r:id="rId4" imgW="165028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686800" cy="4703762"/>
          </a:xfrm>
        </p:spPr>
        <p:txBody>
          <a:bodyPr/>
          <a:lstStyle/>
          <a:p>
            <a:r>
              <a:rPr lang="ru-RU"/>
              <a:t>Опр. Модель, в которой временной ряд представлен как сумма перечисленных компонент, называется </a:t>
            </a:r>
            <a:r>
              <a:rPr lang="ru-RU" b="1"/>
              <a:t>аддитивной </a:t>
            </a:r>
            <a:r>
              <a:rPr lang="ru-RU"/>
              <a:t>моделью временного ряда. </a:t>
            </a:r>
          </a:p>
          <a:p>
            <a:endParaRPr lang="ru-RU"/>
          </a:p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Опр. Модель, в которой временной ряд представлен как произведение перечисленных компонент, называется </a:t>
            </a:r>
            <a:r>
              <a:rPr lang="ru-RU" b="1"/>
              <a:t>мультипликативной </a:t>
            </a:r>
            <a:r>
              <a:rPr lang="ru-RU"/>
              <a:t>моделью временного ряда. 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r>
              <a:rPr lang="ru-RU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</a:t>
            </a:r>
            <a:r>
              <a:rPr lang="ru-RU" b="1">
                <a:solidFill>
                  <a:schemeClr val="bg1"/>
                </a:solidFill>
                <a:latin typeface="Arial" pitchFamily="34" charset="0"/>
              </a:rPr>
              <a:t>ые</a:t>
            </a:r>
            <a:r>
              <a:rPr lang="ru-RU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задач</a:t>
            </a:r>
            <a:r>
              <a:rPr lang="ru-RU" b="1">
                <a:solidFill>
                  <a:schemeClr val="bg1"/>
                </a:solidFill>
                <a:latin typeface="Arial" pitchFamily="34" charset="0"/>
              </a:rPr>
              <a:t>и</a:t>
            </a:r>
            <a:r>
              <a:rPr lang="ru-RU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эконометрического исследования  отдельного временного ряда</a:t>
            </a:r>
            <a:r>
              <a:rPr lang="ru-RU">
                <a:solidFill>
                  <a:schemeClr val="bg1"/>
                </a:solidFill>
                <a:latin typeface="Arial" pitchFamily="34" charset="0"/>
              </a:rPr>
              <a:t>:</a:t>
            </a:r>
          </a:p>
          <a:p>
            <a:endParaRPr lang="ru-RU">
              <a:solidFill>
                <a:schemeClr val="bg1"/>
              </a:solidFill>
              <a:latin typeface="Arial" pitchFamily="34" charset="0"/>
            </a:endParaRPr>
          </a:p>
          <a:p>
            <a:r>
              <a:rPr lang="ru-RU" sz="2800">
                <a:solidFill>
                  <a:schemeClr val="bg1"/>
                </a:solidFill>
              </a:rPr>
              <a:t>выявление и количественное описание каждой компоненты;</a:t>
            </a:r>
          </a:p>
          <a:p>
            <a:r>
              <a:rPr lang="ru-RU" sz="2800">
                <a:solidFill>
                  <a:schemeClr val="bg1"/>
                </a:solidFill>
              </a:rPr>
              <a:t>прогнозирование будущих значений ряда;</a:t>
            </a:r>
          </a:p>
          <a:p>
            <a:r>
              <a:rPr lang="ru-RU" sz="2800">
                <a:solidFill>
                  <a:schemeClr val="bg1"/>
                </a:solidFill>
              </a:rPr>
              <a:t>построение моделей взаимосвязи двух или более временных рядов.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99FF66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CAFFB8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808080"/>
    </a:dk1>
    <a:lt1>
      <a:srgbClr val="FFFFFF"/>
    </a:lt1>
    <a:dk2>
      <a:srgbClr val="000000"/>
    </a:dk2>
    <a:lt2>
      <a:srgbClr val="000000"/>
    </a:lt2>
    <a:accent1>
      <a:srgbClr val="00CC99"/>
    </a:accent1>
    <a:accent2>
      <a:srgbClr val="3333CC"/>
    </a:accent2>
    <a:accent3>
      <a:srgbClr val="AAAAAA"/>
    </a:accent3>
    <a:accent4>
      <a:srgbClr val="DADADA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1015</Words>
  <Application>Microsoft PowerPoint</Application>
  <PresentationFormat>Экран (4:3)</PresentationFormat>
  <Paragraphs>429</Paragraphs>
  <Slides>41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5</vt:i4>
      </vt:variant>
      <vt:variant>
        <vt:lpstr>Заголовки слайдов</vt:lpstr>
      </vt:variant>
      <vt:variant>
        <vt:i4>41</vt:i4>
      </vt:variant>
    </vt:vector>
  </HeadingPairs>
  <TitlesOfParts>
    <vt:vector size="51" baseType="lpstr">
      <vt:lpstr>Times New Roman</vt:lpstr>
      <vt:lpstr>Arial</vt:lpstr>
      <vt:lpstr>Arial Cyr</vt:lpstr>
      <vt:lpstr>MS PGothic</vt:lpstr>
      <vt:lpstr>Оформление по умолчанию</vt:lpstr>
      <vt:lpstr>Microsoft Equation 3.0</vt:lpstr>
      <vt:lpstr>Лист Microsoft Excel</vt:lpstr>
      <vt:lpstr>Диаграмма Microsoft Excel</vt:lpstr>
      <vt:lpstr>MathType 4.0 Equation</vt:lpstr>
      <vt:lpstr>Диаграмма Microsoft Office Excel</vt:lpstr>
      <vt:lpstr>Лекция № 8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Автокорреляция элементов временного ряда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пример</vt:lpstr>
      <vt:lpstr>МОДЕЛИРОВАНИЕ ТЕНДЕНЦИИ ВРЕМЕННОГО РЯДА 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Пример. Расчет коэффициентов автокорреляции уровней для временного ряда</vt:lpstr>
      <vt:lpstr>Слайд 32</vt:lpstr>
      <vt:lpstr>Слайд 33</vt:lpstr>
      <vt:lpstr>Слайд 34</vt:lpstr>
      <vt:lpstr>Автокорреляция в остатках</vt:lpstr>
      <vt:lpstr>Для определения автокорреляции в остатках используют критерий Дарбина-Уотсона: </vt:lpstr>
      <vt:lpstr>Механизм проверки гипотезы о наличии автокорреляции остатков</vt:lpstr>
      <vt:lpstr>Слайд 38</vt:lpstr>
      <vt:lpstr>Слайд 39</vt:lpstr>
      <vt:lpstr>Ограничения на применение критерия Дарбина-Уотсона</vt:lpstr>
      <vt:lpstr>Слайд 41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12. 1.Пример использования метода Гольдфельда — Квандта</dc:title>
  <dc:creator>Kiselevskie</dc:creator>
  <cp:lastModifiedBy>DIS</cp:lastModifiedBy>
  <cp:revision>29</cp:revision>
  <dcterms:created xsi:type="dcterms:W3CDTF">2003-12-02T00:32:44Z</dcterms:created>
  <dcterms:modified xsi:type="dcterms:W3CDTF">2013-04-23T09:50:23Z</dcterms:modified>
</cp:coreProperties>
</file>