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4" r:id="rId2"/>
    <p:sldId id="298" r:id="rId3"/>
    <p:sldId id="316" r:id="rId4"/>
    <p:sldId id="317" r:id="rId5"/>
    <p:sldId id="299" r:id="rId6"/>
    <p:sldId id="300" r:id="rId7"/>
    <p:sldId id="318" r:id="rId8"/>
    <p:sldId id="303" r:id="rId9"/>
    <p:sldId id="302" r:id="rId10"/>
    <p:sldId id="304" r:id="rId11"/>
    <p:sldId id="307" r:id="rId12"/>
    <p:sldId id="305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287" r:id="rId21"/>
    <p:sldId id="296" r:id="rId22"/>
    <p:sldId id="289" r:id="rId23"/>
    <p:sldId id="290" r:id="rId24"/>
    <p:sldId id="291" r:id="rId25"/>
    <p:sldId id="292" r:id="rId26"/>
    <p:sldId id="293" r:id="rId27"/>
    <p:sldId id="297" r:id="rId28"/>
    <p:sldId id="294" r:id="rId29"/>
    <p:sldId id="295" r:id="rId30"/>
    <p:sldId id="319" r:id="rId31"/>
    <p:sldId id="320" r:id="rId32"/>
    <p:sldId id="285" r:id="rId33"/>
    <p:sldId id="315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32"/>
    <p:penClr>
      <a:srgbClr val="FF0000"/>
    </p:penClr>
  </p:showPr>
  <p:clrMru>
    <a:srgbClr val="FFFFFF"/>
    <a:srgbClr val="99FF99"/>
    <a:srgbClr val="FFFF66"/>
    <a:srgbClr val="FFCCCC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52" autoAdjust="0"/>
    <p:restoredTop sz="94646" autoAdjust="0"/>
  </p:normalViewPr>
  <p:slideViewPr>
    <p:cSldViewPr>
      <p:cViewPr varScale="1">
        <p:scale>
          <a:sx n="77" d="100"/>
          <a:sy n="77" d="100"/>
        </p:scale>
        <p:origin x="-18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 b="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 b="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  <a:cs typeface="+mn-cs"/>
                </a:endParaRPr>
              </a:p>
            </p:txBody>
          </p:sp>
        </p:grpSp>
      </p:grpSp>
      <p:graphicFrame>
        <p:nvGraphicFramePr>
          <p:cNvPr id="18" name="Object 1024"/>
          <p:cNvGraphicFramePr>
            <a:graphicFrameLocks noChangeAspect="1"/>
          </p:cNvGraphicFramePr>
          <p:nvPr/>
        </p:nvGraphicFramePr>
        <p:xfrm>
          <a:off x="73025" y="76200"/>
          <a:ext cx="285750" cy="609600"/>
        </p:xfrm>
        <a:graphic>
          <a:graphicData uri="http://schemas.openxmlformats.org/presentationml/2006/ole">
            <p:oleObj spid="_x0000_s287745" name="Фотография Photo Editor" r:id="rId3" imgW="790476" imgH="1685714" progId="">
              <p:embed/>
            </p:oleObj>
          </a:graphicData>
        </a:graphic>
      </p:graphicFrame>
      <p:sp>
        <p:nvSpPr>
          <p:cNvPr id="286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5848350" cy="5794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6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267200"/>
            <a:ext cx="8135938" cy="457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1DD24-38F1-401F-AC64-F37393D718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AAF97-823C-4C98-B9DB-9EC422E194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CEF80-639A-45D9-921F-953421CD0F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15CE4-4061-4B0B-A8A4-34880DCE5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0A523-4F41-4811-9708-5793304FBE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E6C2E6-BB43-4703-8B31-35D866D778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AED76-492F-471A-849E-822C07E4FC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B3DA7-55C3-479D-8FD7-3EC0A56531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55A8A-3067-4FA6-A5D6-95C87D98B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53979-57A0-4997-B6AC-748442E6C0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3733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3733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520F3-3FBB-4DF4-95B4-E18A24DDA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794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8229600" cy="1028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162300"/>
            <a:ext cx="8229600" cy="1028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FD88D-2885-4DE9-B885-CD7D015BC2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ffectLst/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047D8212-F97A-4CCE-A394-465400DC3D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 b="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 b="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5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5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 b="0">
                <a:latin typeface="Times New Roman" pitchFamily="18" charset="0"/>
                <a:cs typeface="+mn-cs"/>
              </a:endParaRPr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2766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ffectLst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graphicFrame>
        <p:nvGraphicFramePr>
          <p:cNvPr id="1026" name="Object 1024"/>
          <p:cNvGraphicFramePr>
            <a:graphicFrameLocks noChangeAspect="1"/>
          </p:cNvGraphicFramePr>
          <p:nvPr/>
        </p:nvGraphicFramePr>
        <p:xfrm>
          <a:off x="8748713" y="76200"/>
          <a:ext cx="285750" cy="609600"/>
        </p:xfrm>
        <a:graphic>
          <a:graphicData uri="http://schemas.openxmlformats.org/presentationml/2006/ole">
            <p:oleObj spid="_x0000_s1026" name="Фотография Photo Editor" r:id="rId15" imgW="790476" imgH="1685714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6" r:id="rId3"/>
    <p:sldLayoutId id="2147483665" r:id="rId4"/>
    <p:sldLayoutId id="2147483664" r:id="rId5"/>
    <p:sldLayoutId id="2147483663" r:id="rId6"/>
    <p:sldLayoutId id="2147483662" r:id="rId7"/>
    <p:sldLayoutId id="2147483661" r:id="rId8"/>
    <p:sldLayoutId id="2147483660" r:id="rId9"/>
    <p:sldLayoutId id="2147483659" r:id="rId10"/>
    <p:sldLayoutId id="2147483658" r:id="rId11"/>
    <p:sldLayoutId id="214748365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2pPr>
      <a:lvl3pPr marL="11430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just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400">
          <a:solidFill>
            <a:schemeClr val="tx1"/>
          </a:solidFill>
          <a:latin typeface="+mn-lt"/>
        </a:defRPr>
      </a:lvl4pPr>
      <a:lvl5pPr marL="2057400" indent="-228600" algn="just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5pPr>
      <a:lvl6pPr marL="25146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6pPr>
      <a:lvl7pPr marL="29718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7pPr>
      <a:lvl8pPr marL="34290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8pPr>
      <a:lvl9pPr marL="3886200" indent="-228600" algn="just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289425"/>
            <a:ext cx="8228012" cy="17843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Институт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Кафедра теории и истории российского и зарубежного права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Тригуб Георгий Яковлевич, канд. ист. наук, доцент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2200" dirty="0" smtClean="0"/>
              <a:t>Илларионов Алексей Анатольевич, канд. ист. наук, доцент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3132138" y="990600"/>
            <a:ext cx="57610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Дисциплина: «История» (№ 17252)</a:t>
            </a: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2411413" y="1962150"/>
            <a:ext cx="64643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ru-RU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Тема 4.</a:t>
            </a:r>
            <a:br>
              <a:rPr lang="ru-RU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Русь в конце </a:t>
            </a:r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IX – XV</a:t>
            </a:r>
            <a:r>
              <a:rPr lang="ru-RU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веках в </a:t>
            </a:r>
            <a:br>
              <a:rPr lang="ru-RU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контексте развития европейской </a:t>
            </a:r>
            <a:br>
              <a:rPr lang="ru-RU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цивилизации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Основные пути преодоления феодальной раздробленности</a:t>
            </a:r>
          </a:p>
        </p:txBody>
      </p:sp>
      <p:sp>
        <p:nvSpPr>
          <p:cNvPr id="2416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32321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b="1" smtClean="0"/>
              <a:t>	В своём развитии политическая система Средне-вековья знает два основных направления: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образование централизованного государства в фор-ме сословно-представительной монархии и усиление королевской (великокняжеской) власти;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упрочение регионального суверенитета, создание независимых княжеств или городов-республик.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Основные пути преодоления феодальной раздробленности</a:t>
            </a:r>
          </a:p>
        </p:txBody>
      </p:sp>
      <p:sp>
        <p:nvSpPr>
          <p:cNvPr id="2426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3375"/>
            <a:ext cx="8229600" cy="3670300"/>
          </a:xfrm>
        </p:spPr>
        <p:txBody>
          <a:bodyPr/>
          <a:lstStyle/>
          <a:p>
            <a:pPr algn="l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b="1" smtClean="0"/>
              <a:t>	Решающие факторы, определявшие первый (объединительный) вариант развития:</a:t>
            </a:r>
          </a:p>
          <a:p>
            <a:pPr eaLnBrk="1" hangingPunct="1"/>
            <a:r>
              <a:rPr lang="ru-RU" smtClean="0"/>
              <a:t>эволюция феодальной системы (развитие городов и товарно-денежных отношений, формирование бюр-герства);</a:t>
            </a:r>
          </a:p>
          <a:p>
            <a:pPr eaLnBrk="1" hangingPunct="1"/>
            <a:r>
              <a:rPr lang="ru-RU" smtClean="0"/>
              <a:t>королевская власть имела опору среди рыцарства – мелких и средних феодалов;</a:t>
            </a:r>
          </a:p>
          <a:p>
            <a:pPr eaLnBrk="1" hangingPunct="1"/>
            <a:r>
              <a:rPr lang="ru-RU" smtClean="0"/>
              <a:t>борьба с внешней опасностью или освободительная борьба с иноземным игом. </a:t>
            </a:r>
          </a:p>
        </p:txBody>
      </p:sp>
      <p:sp>
        <p:nvSpPr>
          <p:cNvPr id="242691" name="Rectangle 4"/>
          <p:cNvSpPr>
            <a:spLocks noChangeArrowheads="1"/>
          </p:cNvSpPr>
          <p:nvPr/>
        </p:nvSpPr>
        <p:spPr bwMode="auto">
          <a:xfrm>
            <a:off x="366713" y="5341938"/>
            <a:ext cx="82296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lang="ru-RU" sz="2400" b="0">
                <a:solidFill>
                  <a:srgbClr val="000066"/>
                </a:solidFill>
              </a:rPr>
              <a:t>	Значительно ускоряло объединительный процесс на-личие единого экономического и политического центра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Основные пути преодоления феодальной раздробленности</a:t>
            </a:r>
          </a:p>
        </p:txBody>
      </p:sp>
      <p:sp>
        <p:nvSpPr>
          <p:cNvPr id="2437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3375"/>
            <a:ext cx="8229600" cy="3962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b="1" smtClean="0"/>
              <a:t>	Примером второго варианта развития, когда не сложилось централизованное государство, явля-ются Италия и Германия</a:t>
            </a:r>
            <a:r>
              <a:rPr lang="ru-RU" smtClean="0"/>
              <a:t> </a:t>
            </a:r>
            <a:r>
              <a:rPr lang="ru-RU" b="1" smtClean="0"/>
              <a:t>:</a:t>
            </a:r>
          </a:p>
          <a:p>
            <a:pPr eaLnBrk="1" hangingPunct="1"/>
            <a:r>
              <a:rPr lang="ru-RU" smtClean="0"/>
              <a:t>города этих стран более тяготели к внешней тор-говле и не были кровно заинтересованы в создании внутреннего рынка;</a:t>
            </a:r>
          </a:p>
          <a:p>
            <a:pPr eaLnBrk="1" hangingPunct="1"/>
            <a:r>
              <a:rPr lang="ru-RU" smtClean="0"/>
              <a:t>не стало союзником центральной власти и мелкое рыцарство;</a:t>
            </a:r>
          </a:p>
          <a:p>
            <a:pPr eaLnBrk="1" hangingPunct="1"/>
            <a:r>
              <a:rPr lang="ru-RU" smtClean="0"/>
              <a:t>полицентризм исключил возможность централизации на общегосударственном уровне.   </a:t>
            </a:r>
          </a:p>
        </p:txBody>
      </p:sp>
      <p:sp>
        <p:nvSpPr>
          <p:cNvPr id="243715" name="Rectangle 4"/>
          <p:cNvSpPr>
            <a:spLocks noChangeArrowheads="1"/>
          </p:cNvSpPr>
          <p:nvPr/>
        </p:nvSpPr>
        <p:spPr bwMode="auto">
          <a:xfrm>
            <a:off x="455613" y="5734050"/>
            <a:ext cx="8229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lang="ru-RU" sz="2400" b="0">
                <a:solidFill>
                  <a:srgbClr val="000066"/>
                </a:solidFill>
              </a:rPr>
              <a:t>	На Руси подобные тенденции проявились в Новго-родской и Псковской землях.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Основные пути преодоления феодальной раздробленности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3779838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В условиях централизации зарождается новая </a:t>
            </a:r>
            <a:r>
              <a:rPr lang="ru-RU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форма феодальной монархии с органами сословного представительства</a:t>
            </a:r>
            <a:r>
              <a:rPr lang="ru-RU" smtClean="0"/>
              <a:t>:</a:t>
            </a:r>
          </a:p>
          <a:p>
            <a:pPr eaLnBrk="1" hangingPunct="1">
              <a:lnSpc>
                <a:spcPct val="12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/>
              <a:t>на общегосударственном и/или местном уровне;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  <a:defRPr/>
            </a:pPr>
            <a:r>
              <a:rPr lang="ru-RU" smtClean="0"/>
              <a:t>в органах самоуправления.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Политическая мысль подкрепляла право сословий на участие в политическом управлении: «Что касается всех, должно быть одобрено всеми».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Образование Российского централизованного государства</a:t>
            </a:r>
          </a:p>
        </p:txBody>
      </p:sp>
      <p:sp>
        <p:nvSpPr>
          <p:cNvPr id="2457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3375"/>
            <a:ext cx="8229600" cy="4911725"/>
          </a:xfrm>
        </p:spPr>
        <p:txBody>
          <a:bodyPr/>
          <a:lstStyle/>
          <a:p>
            <a:pPr eaLnBrk="1" hangingPunct="1"/>
            <a:r>
              <a:rPr lang="ru-RU" smtClean="0"/>
              <a:t>Ядром Российского централизованного государства стала территория Северо-Восточной Руси.</a:t>
            </a:r>
          </a:p>
          <a:p>
            <a:pPr eaLnBrk="1" hangingPunct="1"/>
            <a:r>
              <a:rPr lang="ru-RU" b="1" smtClean="0"/>
              <a:t>Преодолению феодальной раздробленности в XIV – </a:t>
            </a:r>
            <a:r>
              <a:rPr lang="en-US" b="1" smtClean="0"/>
              <a:t>XV</a:t>
            </a:r>
            <a:r>
              <a:rPr lang="ru-RU" b="1" smtClean="0"/>
              <a:t> вв. способствовали: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экономический подъём </a:t>
            </a:r>
            <a:r>
              <a:rPr lang="en-US" smtClean="0"/>
              <a:t>XIV</a:t>
            </a:r>
            <a:r>
              <a:rPr lang="ru-RU" smtClean="0"/>
              <a:t> в. и развитие ремесла и торговли;</a:t>
            </a:r>
          </a:p>
          <a:p>
            <a:pPr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развитие феодального землевладения;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общность культуры, веры, права;</a:t>
            </a:r>
          </a:p>
          <a:p>
            <a:pPr eaLnBrk="1" hangingPunct="1"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формирование великорусской народности;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поддержка идеи единства русской православной церковью;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необходимость борьбы с иноземным владычеством.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Образование Российского централизованного государства</a:t>
            </a:r>
          </a:p>
        </p:txBody>
      </p:sp>
      <p:sp>
        <p:nvSpPr>
          <p:cNvPr id="2467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3375"/>
            <a:ext cx="8229600" cy="2428875"/>
          </a:xfrm>
        </p:spPr>
        <p:txBody>
          <a:bodyPr/>
          <a:lstStyle/>
          <a:p>
            <a:pPr eaLnBrk="1" hangingPunct="1"/>
            <a:r>
              <a:rPr lang="ru-RU" b="1" smtClean="0"/>
              <a:t>Стратегия объединения</a:t>
            </a:r>
            <a:r>
              <a:rPr lang="ru-RU" smtClean="0"/>
              <a:t> закладывалась при князе Александре Ярославиче Невском (1220 – 1263):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временный союз с монголами, чтобы отразить экс-пансию с Запада, угрожавшую окатоличиванием Руси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mtClean="0"/>
              <a:t>использование опыта двух великих империй – Визан-тийской и Монгольской.</a:t>
            </a:r>
          </a:p>
        </p:txBody>
      </p:sp>
      <p:sp>
        <p:nvSpPr>
          <p:cNvPr id="246788" name="Rectangle 3"/>
          <p:cNvSpPr>
            <a:spLocks noChangeArrowheads="1"/>
          </p:cNvSpPr>
          <p:nvPr/>
        </p:nvSpPr>
        <p:spPr bwMode="auto">
          <a:xfrm>
            <a:off x="455613" y="4132263"/>
            <a:ext cx="8229600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Основные принципы русской централизаторской политической идеи: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 b="0"/>
              <a:t>приверженность православию;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 b="0"/>
              <a:t>противодействие экспансии Запада (что не исключа-ло интенсивных торговых отношений);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 b="0"/>
              <a:t>приверженность идее единовластия.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Образование Российского централизованного государства</a:t>
            </a:r>
          </a:p>
        </p:txBody>
      </p:sp>
      <p:sp>
        <p:nvSpPr>
          <p:cNvPr id="248834" name="Rectangle 4"/>
          <p:cNvSpPr>
            <a:spLocks noChangeArrowheads="1"/>
          </p:cNvSpPr>
          <p:nvPr/>
        </p:nvSpPr>
        <p:spPr bwMode="auto">
          <a:xfrm>
            <a:off x="468313" y="2997200"/>
            <a:ext cx="82296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0"/>
              <a:t>Родоначальник московской княжеской династии –  младший сын Александра Невского Даниил, получив-ший Москву в удел в </a:t>
            </a:r>
            <a:r>
              <a:rPr lang="ru-RU" sz="2400"/>
              <a:t>1276 г.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0"/>
              <a:t>Даниловичи шаг за шагом созидали Московское царство. При этом Москве приходилось вести борьбу на 4-х направлениях: Орда, Литва, Тверь, Рязань.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0"/>
              <a:t>Основными соперниками Московского княжества в борьбе за главенство в Северо-Восточной Руси были Великое княжество Литовское и Тверское княжество.  </a:t>
            </a:r>
          </a:p>
        </p:txBody>
      </p:sp>
      <p:pic>
        <p:nvPicPr>
          <p:cNvPr id="248835" name="Picture 8" descr="герб Москв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700213"/>
            <a:ext cx="960438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8836" name="Text Box 9"/>
          <p:cNvSpPr txBox="1">
            <a:spLocks noChangeArrowheads="1"/>
          </p:cNvSpPr>
          <p:nvPr/>
        </p:nvSpPr>
        <p:spPr bwMode="auto">
          <a:xfrm>
            <a:off x="1835150" y="1628775"/>
            <a:ext cx="68405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b="0"/>
              <a:t>Среди князей Северо-Восточной Руси идею централизации наиболее последовательно реализовывали московские князья.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Образование Российского централизованного государства</a:t>
            </a:r>
          </a:p>
        </p:txBody>
      </p:sp>
      <p:sp>
        <p:nvSpPr>
          <p:cNvPr id="249858" name="Rectangle 3"/>
          <p:cNvSpPr>
            <a:spLocks noChangeArrowheads="1"/>
          </p:cNvSpPr>
          <p:nvPr/>
        </p:nvSpPr>
        <p:spPr bwMode="auto">
          <a:xfrm>
            <a:off x="455613" y="1593850"/>
            <a:ext cx="8229600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/>
              <a:t>Возвышению Московского княжества </a:t>
            </a:r>
            <a:br>
              <a:rPr lang="ru-RU" sz="2400"/>
            </a:br>
            <a:r>
              <a:rPr lang="ru-RU" sz="2400"/>
              <a:t>в </a:t>
            </a:r>
            <a:r>
              <a:rPr lang="en-US" sz="2400"/>
              <a:t>XIV – XV </a:t>
            </a:r>
            <a:r>
              <a:rPr lang="ru-RU" sz="2400"/>
              <a:t>вв. способствовали: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 b="0"/>
              <a:t>выгодное географическое положение;</a:t>
            </a:r>
          </a:p>
          <a:p>
            <a:pPr marL="342900" indent="-342900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 b="0"/>
              <a:t>прагматичная политика сотрудничества с Ордой (была временной);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 b="0"/>
              <a:t>союз с Русской православной церковью;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 b="0"/>
              <a:t>психологический фактор;</a:t>
            </a:r>
          </a:p>
          <a:p>
            <a:pPr marL="342900" indent="-342900" algn="just">
              <a:spcBef>
                <a:spcPct val="20000"/>
              </a:spcBef>
              <a:buClr>
                <a:srgbClr val="000066"/>
              </a:buClr>
              <a:buSzPct val="90000"/>
              <a:buFont typeface="Wingdings" pitchFamily="2" charset="2"/>
              <a:buChar char="Ø"/>
            </a:pPr>
            <a:r>
              <a:rPr lang="ru-RU" sz="2400" b="0"/>
              <a:t>отказ от традиционного наследственного права.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Княжение </a:t>
            </a:r>
            <a:br>
              <a:rPr lang="ru-RU" smtClean="0"/>
            </a:br>
            <a:r>
              <a:rPr lang="ru-RU" smtClean="0"/>
              <a:t>Даниила Московского (1276 – 1303) </a:t>
            </a:r>
          </a:p>
        </p:txBody>
      </p:sp>
      <p:sp>
        <p:nvSpPr>
          <p:cNvPr id="2508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2063750"/>
          </a:xfrm>
        </p:spPr>
        <p:txBody>
          <a:bodyPr/>
          <a:lstStyle/>
          <a:p>
            <a:pPr eaLnBrk="1" hangingPunct="1"/>
            <a:r>
              <a:rPr lang="ru-RU" smtClean="0"/>
              <a:t>Укрепил Московское княжество.</a:t>
            </a:r>
          </a:p>
          <a:p>
            <a:pPr eaLnBrk="1" hangingPunct="1"/>
            <a:r>
              <a:rPr lang="ru-RU" smtClean="0"/>
              <a:t>Присоединил Переяславль (</a:t>
            </a:r>
            <a:r>
              <a:rPr lang="ru-RU" b="1" smtClean="0"/>
              <a:t>1302 г.</a:t>
            </a:r>
            <a:r>
              <a:rPr lang="ru-RU" smtClean="0"/>
              <a:t>).</a:t>
            </a:r>
          </a:p>
          <a:p>
            <a:pPr eaLnBrk="1" hangingPunct="1"/>
            <a:r>
              <a:rPr lang="ru-RU" smtClean="0"/>
              <a:t>Успехи Даниила Александровича позволили его пре-емникам начать борьбу за Владимирское великое княжение.</a:t>
            </a: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457200" y="36576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Княжение </a:t>
            </a:r>
            <a:br>
              <a:rPr lang="ru-RU" sz="320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</a:br>
            <a:r>
              <a:rPr lang="ru-RU" sz="320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Юрия Даниловича (1303 – 1325) </a:t>
            </a:r>
          </a:p>
        </p:txBody>
      </p:sp>
      <p:sp>
        <p:nvSpPr>
          <p:cNvPr id="250884" name="Rectangle 5"/>
          <p:cNvSpPr>
            <a:spLocks noChangeArrowheads="1"/>
          </p:cNvSpPr>
          <p:nvPr/>
        </p:nvSpPr>
        <p:spPr bwMode="auto">
          <a:xfrm>
            <a:off x="457200" y="4827588"/>
            <a:ext cx="82296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0"/>
              <a:t>Захватил Коломну (</a:t>
            </a:r>
            <a:r>
              <a:rPr lang="ru-RU" sz="2400"/>
              <a:t>1303 г.</a:t>
            </a:r>
            <a:r>
              <a:rPr lang="ru-RU" sz="2400" b="0"/>
              <a:t>) и Можайск (</a:t>
            </a:r>
            <a:r>
              <a:rPr lang="ru-RU" sz="2400"/>
              <a:t>1305 г.</a:t>
            </a:r>
            <a:r>
              <a:rPr lang="ru-RU" sz="2400" b="0"/>
              <a:t>).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</a:pPr>
            <a:r>
              <a:rPr lang="ru-RU" sz="2400" b="0"/>
              <a:t>Вёл борьбу с Тверским княжеством за Владимирское великое княжение, используя покровительство Золо-той Орды.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Успехи политики </a:t>
            </a:r>
            <a:br>
              <a:rPr lang="ru-RU" smtClean="0"/>
            </a:br>
            <a:r>
              <a:rPr lang="ru-RU" smtClean="0"/>
              <a:t>Ивана Калиты (1325 – 1340) </a:t>
            </a:r>
          </a:p>
        </p:txBody>
      </p:sp>
      <p:sp>
        <p:nvSpPr>
          <p:cNvPr id="251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4327525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Установлен тесный союз с русской православной церковью. Москва стала религиозным центром Северо-Восточной Руси (</a:t>
            </a:r>
            <a:r>
              <a:rPr lang="ru-RU" b="1" smtClean="0"/>
              <a:t>1325 г.</a:t>
            </a:r>
            <a:r>
              <a:rPr lang="ru-RU" smtClean="0"/>
              <a:t>).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С помощью Орды было разорено и ослаблено Тверское княжество (</a:t>
            </a:r>
            <a:r>
              <a:rPr lang="ru-RU" b="1" smtClean="0"/>
              <a:t>1327 г.</a:t>
            </a:r>
            <a:r>
              <a:rPr lang="ru-RU" smtClean="0"/>
              <a:t>).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За московскими князьями закрепляется ярлык на Владимирское великое княжение (</a:t>
            </a:r>
            <a:r>
              <a:rPr lang="ru-RU" b="1" smtClean="0"/>
              <a:t>1327 г.</a:t>
            </a:r>
            <a:r>
              <a:rPr lang="ru-RU" smtClean="0"/>
              <a:t>).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За московскими князьями закрепляется право соби-рать для Орды дань с русских земель (</a:t>
            </a:r>
            <a:r>
              <a:rPr lang="ru-RU" b="1" smtClean="0"/>
              <a:t>начало 30-х годов </a:t>
            </a:r>
            <a:r>
              <a:rPr lang="en-US" b="1" smtClean="0"/>
              <a:t>XIII</a:t>
            </a:r>
            <a:r>
              <a:rPr lang="ru-RU" b="1" smtClean="0"/>
              <a:t> в.</a:t>
            </a:r>
            <a:r>
              <a:rPr lang="ru-RU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Успехи политики </a:t>
            </a:r>
            <a:br>
              <a:rPr lang="ru-RU" smtClean="0"/>
            </a:br>
            <a:r>
              <a:rPr lang="ru-RU" smtClean="0"/>
              <a:t>Дмитрия Донского (1359 – 1389) </a:t>
            </a:r>
          </a:p>
        </p:txBody>
      </p:sp>
      <p:sp>
        <p:nvSpPr>
          <p:cNvPr id="2529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3451225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Удалось сохранить за Москвой Владимирское вели-кое княжение и укрепить позиции Московского кня-жества в борьбе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с суздальским князем Дмитрием Константиновичем (в </a:t>
            </a:r>
            <a:r>
              <a:rPr lang="ru-RU" b="1" smtClean="0"/>
              <a:t>1359 – 1365 гг.</a:t>
            </a:r>
            <a:r>
              <a:rPr lang="ru-RU" smtClean="0"/>
              <a:t>),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с тверским князем Михаилом Александровичем, дей-ствовавшим в союзе с Великим княжеством Литов-ским (в </a:t>
            </a:r>
            <a:r>
              <a:rPr lang="ru-RU" b="1" smtClean="0"/>
              <a:t>1367 – 1375 гг.</a:t>
            </a:r>
            <a:r>
              <a:rPr lang="ru-RU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Успехи политики </a:t>
            </a:r>
            <a:br>
              <a:rPr lang="ru-RU" smtClean="0"/>
            </a:br>
            <a:r>
              <a:rPr lang="ru-RU" smtClean="0"/>
              <a:t>Дмитрия Донского (1359 – 1389) </a:t>
            </a:r>
          </a:p>
        </p:txBody>
      </p:sp>
      <p:sp>
        <p:nvSpPr>
          <p:cNvPr id="2539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308610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Одержана победа в Куликовской битве (</a:t>
            </a:r>
            <a:r>
              <a:rPr lang="ru-RU" b="1" smtClean="0"/>
              <a:t>1380 г.</a:t>
            </a:r>
            <a:r>
              <a:rPr lang="ru-RU" smtClean="0"/>
              <a:t>):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ослабление монгольского владычества;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усиление процессов централизации;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утверждению Москвы как центра объединения Руси.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За московскими князьями закрепляется право пере-давать Владимирское великое княжение как вотчину, без ярлыка (</a:t>
            </a:r>
            <a:r>
              <a:rPr lang="ru-RU" b="1" smtClean="0"/>
              <a:t>1389 г.</a:t>
            </a:r>
            <a:r>
              <a:rPr lang="ru-RU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Успехи политики </a:t>
            </a:r>
            <a:br>
              <a:rPr lang="ru-RU" smtClean="0"/>
            </a:br>
            <a:r>
              <a:rPr lang="ru-RU" smtClean="0"/>
              <a:t>Василия </a:t>
            </a:r>
            <a:r>
              <a:rPr lang="en-US" smtClean="0"/>
              <a:t>I</a:t>
            </a:r>
            <a:r>
              <a:rPr lang="ru-RU" smtClean="0"/>
              <a:t> (13</a:t>
            </a:r>
            <a:r>
              <a:rPr lang="en-US" smtClean="0"/>
              <a:t>8</a:t>
            </a:r>
            <a:r>
              <a:rPr lang="ru-RU" smtClean="0"/>
              <a:t>9 – 14</a:t>
            </a:r>
            <a:r>
              <a:rPr lang="en-US" smtClean="0"/>
              <a:t>25</a:t>
            </a:r>
            <a:r>
              <a:rPr lang="ru-RU" smtClean="0"/>
              <a:t>) </a:t>
            </a:r>
          </a:p>
        </p:txBody>
      </p:sp>
      <p:sp>
        <p:nvSpPr>
          <p:cNvPr id="2549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27940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За московскими князьями закрепляется право вести дипломатические отношения с Ордой и Литвой от имени всей Северо-Восточной Руси.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Большинство князей Северо-Восточной Руси стало союзниками или вассалами великого князя москов-ского и владимирского.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Успехи политики </a:t>
            </a:r>
            <a:br>
              <a:rPr lang="ru-RU" smtClean="0"/>
            </a:br>
            <a:r>
              <a:rPr lang="ru-RU" smtClean="0"/>
              <a:t>Василия </a:t>
            </a:r>
            <a:r>
              <a:rPr lang="en-US" smtClean="0"/>
              <a:t>II</a:t>
            </a:r>
            <a:r>
              <a:rPr lang="ru-RU" smtClean="0"/>
              <a:t> (1425 – 1462) 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323215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Удалось преодолеть политический кризис второй четверти </a:t>
            </a:r>
            <a:r>
              <a:rPr lang="en-US" smtClean="0"/>
              <a:t>XV</a:t>
            </a:r>
            <a:r>
              <a:rPr lang="ru-RU" smtClean="0"/>
              <a:t> века, получивший название </a:t>
            </a:r>
            <a:r>
              <a:rPr lang="ru-RU" i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феодальной войны</a:t>
            </a:r>
            <a:r>
              <a:rPr lang="ru-RU" smtClean="0"/>
              <a:t>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mtClean="0"/>
              <a:t>Усилилось влияние московских князей на выбор кандидатуры митрополита всея Руси в результате объявления автокефалии Русской православной церковью (</a:t>
            </a:r>
            <a:r>
              <a:rPr lang="ru-RU" b="1" smtClean="0"/>
              <a:t>1448</a:t>
            </a:r>
            <a:r>
              <a:rPr lang="ru-RU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Правление </a:t>
            </a:r>
            <a:br>
              <a:rPr lang="ru-RU" smtClean="0"/>
            </a:br>
            <a:r>
              <a:rPr lang="ru-RU" smtClean="0"/>
              <a:t>Ивана </a:t>
            </a:r>
            <a:r>
              <a:rPr lang="en-US" smtClean="0"/>
              <a:t>III</a:t>
            </a:r>
            <a:r>
              <a:rPr lang="ru-RU" smtClean="0"/>
              <a:t> (1462 – 1505) </a:t>
            </a:r>
          </a:p>
        </p:txBody>
      </p:sp>
      <p:sp>
        <p:nvSpPr>
          <p:cNvPr id="2570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3487738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Ограничивался суверенитет удельных князей и происходило «обояривание» великих князей, земли которых присоединялись к Московскому княжеству.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За великим князем московским были закреплены следующие прерогативы: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чеканить монету;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вести сношения с иноземными государствами;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наследовать вотчины бессыновьих удельных князей.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Правление </a:t>
            </a:r>
            <a:br>
              <a:rPr lang="ru-RU" smtClean="0"/>
            </a:br>
            <a:r>
              <a:rPr lang="ru-RU" smtClean="0"/>
              <a:t>Ивана </a:t>
            </a:r>
            <a:r>
              <a:rPr lang="en-US" smtClean="0"/>
              <a:t>III</a:t>
            </a:r>
            <a:r>
              <a:rPr lang="ru-RU" smtClean="0"/>
              <a:t> (1462 – 1505) </a:t>
            </a:r>
          </a:p>
        </p:txBody>
      </p:sp>
      <p:sp>
        <p:nvSpPr>
          <p:cNvPr id="2580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27940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Укрепление авторитета великокняжеской власти и развитие торговых и дипломатических связей с Западом через брак Ивана III с Зоей Палеолог (</a:t>
            </a:r>
            <a:r>
              <a:rPr lang="ru-RU" b="1" smtClean="0"/>
              <a:t>1472</a:t>
            </a:r>
            <a:r>
              <a:rPr lang="ru-RU" smtClean="0"/>
              <a:t>), племянницей последнего византийского императора.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Появились новые государственные символы </a:t>
            </a:r>
            <a:r>
              <a:rPr lang="ru-RU" b="1" smtClean="0"/>
              <a:t>–</a:t>
            </a:r>
            <a:r>
              <a:rPr lang="ru-RU" smtClean="0"/>
              <a:t> герб в виде двуглавого орла и венец («шапка Мономаха») .</a:t>
            </a:r>
          </a:p>
        </p:txBody>
      </p:sp>
      <p:pic>
        <p:nvPicPr>
          <p:cNvPr id="258051" name="Picture 6" descr="шапка Мономах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4652963"/>
            <a:ext cx="1809750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8052" name="Picture 9" descr="герб России_Иван II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4652963"/>
            <a:ext cx="1706562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Правление </a:t>
            </a:r>
            <a:br>
              <a:rPr lang="ru-RU" smtClean="0"/>
            </a:br>
            <a:r>
              <a:rPr lang="ru-RU" smtClean="0"/>
              <a:t>Ивана </a:t>
            </a:r>
            <a:r>
              <a:rPr lang="en-US" smtClean="0"/>
              <a:t>III</a:t>
            </a:r>
            <a:r>
              <a:rPr lang="ru-RU" smtClean="0"/>
              <a:t> (1462 – 1505) </a:t>
            </a:r>
          </a:p>
        </p:txBody>
      </p:sp>
      <p:sp>
        <p:nvSpPr>
          <p:cNvPr id="259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381635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Крупным успехом в деле собирания русских земель стало присоединение Новгородской земли (</a:t>
            </a:r>
            <a:r>
              <a:rPr lang="ru-RU" b="1" smtClean="0"/>
              <a:t>1477</a:t>
            </a:r>
            <a:r>
              <a:rPr lang="ru-RU" smtClean="0"/>
              <a:t>) и Тверского княжества (</a:t>
            </a:r>
            <a:r>
              <a:rPr lang="ru-RU" b="1" smtClean="0"/>
              <a:t>1485</a:t>
            </a:r>
            <a:r>
              <a:rPr lang="ru-RU" smtClean="0"/>
              <a:t>).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Принятие нового титула – «государь всея Руси» (</a:t>
            </a:r>
            <a:r>
              <a:rPr lang="ru-RU" b="1" smtClean="0"/>
              <a:t>1478</a:t>
            </a:r>
            <a:r>
              <a:rPr lang="ru-RU" smtClean="0"/>
              <a:t>).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Обретение независимости от Орды (</a:t>
            </a:r>
            <a:r>
              <a:rPr lang="ru-RU" b="1" smtClean="0"/>
              <a:t>1480</a:t>
            </a:r>
            <a:r>
              <a:rPr lang="ru-RU" smtClean="0"/>
              <a:t>).</a:t>
            </a:r>
          </a:p>
          <a:p>
            <a:pPr eaLnBrk="1" hangingPunct="1">
              <a:lnSpc>
                <a:spcPct val="120000"/>
              </a:lnSpc>
            </a:pPr>
            <a:r>
              <a:rPr lang="ru-RU" smtClean="0"/>
              <a:t>Законодательное оформление централизации и при-нятие свода законов – Судебника (</a:t>
            </a:r>
            <a:r>
              <a:rPr lang="ru-RU" b="1" smtClean="0"/>
              <a:t>1497</a:t>
            </a:r>
            <a:r>
              <a:rPr lang="ru-RU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Правление </a:t>
            </a:r>
            <a:br>
              <a:rPr lang="ru-RU" smtClean="0"/>
            </a:br>
            <a:r>
              <a:rPr lang="ru-RU" smtClean="0"/>
              <a:t>Ивана </a:t>
            </a:r>
            <a:r>
              <a:rPr lang="en-US" smtClean="0"/>
              <a:t>III</a:t>
            </a:r>
            <a:r>
              <a:rPr lang="ru-RU" smtClean="0"/>
              <a:t> (1462 – 1505) </a:t>
            </a:r>
          </a:p>
        </p:txBody>
      </p:sp>
      <p:sp>
        <p:nvSpPr>
          <p:cNvPr id="260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3743325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mtClean="0"/>
              <a:t>Росту авторитета Московской Руси способствовали победы: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в Порубежных войнах с Великим княжеством Литов-ским (</a:t>
            </a:r>
            <a:r>
              <a:rPr lang="ru-RU" b="1" smtClean="0"/>
              <a:t>1487 – 1494</a:t>
            </a:r>
            <a:r>
              <a:rPr lang="ru-RU" smtClean="0"/>
              <a:t> и </a:t>
            </a:r>
            <a:r>
              <a:rPr lang="ru-RU" b="1" smtClean="0"/>
              <a:t>1500 – 1503</a:t>
            </a:r>
            <a:r>
              <a:rPr lang="ru-RU" smtClean="0"/>
              <a:t>), уступившим Вер-ховские княжества, Чернигов, Новгород-Северский, Стародуб, Брянск и ряд других городов;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ru-RU" smtClean="0"/>
              <a:t>над Ливонским орденом (</a:t>
            </a:r>
            <a:r>
              <a:rPr lang="ru-RU" b="1" smtClean="0"/>
              <a:t>1501 – 1503</a:t>
            </a:r>
            <a:r>
              <a:rPr lang="ru-RU" smtClean="0"/>
              <a:t>), обязавшимся платить дань за г. Юрьев (</a:t>
            </a:r>
            <a:r>
              <a:rPr lang="ru-RU" smtClean="0">
                <a:hlinkClick r:id="rId2" action="ppaction://hlinksldjump"/>
              </a:rPr>
              <a:t>примечание</a:t>
            </a:r>
            <a:r>
              <a:rPr lang="ru-RU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Line 2"/>
          <p:cNvSpPr>
            <a:spLocks noChangeShapeType="1"/>
          </p:cNvSpPr>
          <p:nvPr/>
        </p:nvSpPr>
        <p:spPr bwMode="auto">
          <a:xfrm flipH="1">
            <a:off x="4537075" y="2924175"/>
            <a:ext cx="3095625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76803" name="Line 3"/>
          <p:cNvSpPr>
            <a:spLocks noChangeShapeType="1"/>
          </p:cNvSpPr>
          <p:nvPr/>
        </p:nvSpPr>
        <p:spPr bwMode="auto">
          <a:xfrm>
            <a:off x="1476375" y="2924175"/>
            <a:ext cx="1079500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468313" y="1438275"/>
          <a:ext cx="8207375" cy="2422525"/>
        </p:xfrm>
        <a:graphic>
          <a:graphicData uri="http://schemas.openxmlformats.org/presentationml/2006/ole">
            <p:oleObj spid="_x0000_s3074" name="MS Org Chart" r:id="rId3" imgW="7391160" imgH="2184120" progId="">
              <p:embed followColorScheme="full"/>
            </p:oleObj>
          </a:graphicData>
        </a:graphic>
      </p:graphicFrame>
      <p:sp>
        <p:nvSpPr>
          <p:cNvPr id="76805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60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Аппарат управления в Московском государстве к началу </a:t>
            </a:r>
            <a:r>
              <a:rPr lang="en-US" sz="2800" smtClean="0"/>
              <a:t>XVI</a:t>
            </a:r>
            <a:r>
              <a:rPr lang="ru-RU" sz="2800" smtClean="0"/>
              <a:t> в.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468313" y="4076700"/>
            <a:ext cx="820737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>
                <a:solidFill>
                  <a:srgbClr val="000066"/>
                </a:solidFill>
              </a:rPr>
              <a:t>Государь всея Руси</a:t>
            </a:r>
          </a:p>
          <a:p>
            <a:pPr algn="just">
              <a:spcBef>
                <a:spcPct val="50000"/>
              </a:spcBef>
            </a:pPr>
            <a:r>
              <a:rPr lang="ru-RU" sz="2400" b="0">
                <a:solidFill>
                  <a:srgbClr val="000066"/>
                </a:solidFill>
              </a:rPr>
              <a:t>обладал верховной законодательной, исполнительной и судебной властью </a:t>
            </a:r>
          </a:p>
          <a:p>
            <a:pPr algn="just">
              <a:spcBef>
                <a:spcPct val="50000"/>
              </a:spcBef>
            </a:pPr>
            <a:r>
              <a:rPr lang="ru-RU" sz="2400" b="0">
                <a:solidFill>
                  <a:srgbClr val="000066"/>
                </a:solidFill>
              </a:rPr>
              <a:t>его власть не была абсолютной, ограничивалась Бояр-ской думой и традициями местничества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Line 2"/>
          <p:cNvSpPr>
            <a:spLocks noChangeShapeType="1"/>
          </p:cNvSpPr>
          <p:nvPr/>
        </p:nvSpPr>
        <p:spPr bwMode="auto">
          <a:xfrm flipH="1">
            <a:off x="4537075" y="2924175"/>
            <a:ext cx="3095625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86019" name="Line 3"/>
          <p:cNvSpPr>
            <a:spLocks noChangeShapeType="1"/>
          </p:cNvSpPr>
          <p:nvPr/>
        </p:nvSpPr>
        <p:spPr bwMode="auto">
          <a:xfrm>
            <a:off x="1476375" y="2924175"/>
            <a:ext cx="1079500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468313" y="1438275"/>
          <a:ext cx="8207375" cy="2422525"/>
        </p:xfrm>
        <a:graphic>
          <a:graphicData uri="http://schemas.openxmlformats.org/presentationml/2006/ole">
            <p:oleObj spid="_x0000_s4098" name="MS Org Chart" r:id="rId3" imgW="7391160" imgH="2184120" progId="">
              <p:embed followColorScheme="full"/>
            </p:oleObj>
          </a:graphicData>
        </a:graphic>
      </p:graphicFrame>
      <p:sp>
        <p:nvSpPr>
          <p:cNvPr id="8602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60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Аппарат управления в Московском государстве к началу </a:t>
            </a:r>
            <a:r>
              <a:rPr lang="en-US" sz="2800" smtClean="0"/>
              <a:t>XVI</a:t>
            </a:r>
            <a:r>
              <a:rPr lang="ru-RU" sz="2800" smtClean="0"/>
              <a:t> в.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3968750"/>
            <a:ext cx="8229600" cy="24352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200" b="1" i="1" smtClean="0"/>
              <a:t>Боярская дума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законосовещательный сословно-представительный орган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санкционировала монаршие указы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обладала правом законотворческой инициативы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вершила суд от имени и по поручению государя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ведала назначением воевод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Line 2"/>
          <p:cNvSpPr>
            <a:spLocks noChangeShapeType="1"/>
          </p:cNvSpPr>
          <p:nvPr/>
        </p:nvSpPr>
        <p:spPr bwMode="auto">
          <a:xfrm flipH="1">
            <a:off x="4537075" y="2924175"/>
            <a:ext cx="3095625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78851" name="Line 3"/>
          <p:cNvSpPr>
            <a:spLocks noChangeShapeType="1"/>
          </p:cNvSpPr>
          <p:nvPr/>
        </p:nvSpPr>
        <p:spPr bwMode="auto">
          <a:xfrm>
            <a:off x="1476375" y="2924175"/>
            <a:ext cx="1079500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468313" y="1438275"/>
          <a:ext cx="8207375" cy="2422525"/>
        </p:xfrm>
        <a:graphic>
          <a:graphicData uri="http://schemas.openxmlformats.org/presentationml/2006/ole">
            <p:oleObj spid="_x0000_s5122" name="MS Org Chart" r:id="rId3" imgW="7391160" imgH="2184120" progId="">
              <p:embed followColorScheme="full"/>
            </p:oleObj>
          </a:graphicData>
        </a:graphic>
      </p:graphicFrame>
      <p:sp>
        <p:nvSpPr>
          <p:cNvPr id="788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60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Аппарат управления в Московском государстве к началу </a:t>
            </a:r>
            <a:r>
              <a:rPr lang="en-US" sz="2800" smtClean="0"/>
              <a:t>XVI</a:t>
            </a:r>
            <a:r>
              <a:rPr lang="ru-RU" sz="2800" smtClean="0"/>
              <a:t> в.</a:t>
            </a:r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468313" y="4076700"/>
            <a:ext cx="820737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50000"/>
              </a:spcBef>
              <a:defRPr/>
            </a:pPr>
            <a:r>
              <a:rPr lang="ru-RU" sz="2400" i="1">
                <a:solidFill>
                  <a:srgbClr val="000066"/>
                </a:solidFill>
                <a:cs typeface="+mn-cs"/>
              </a:rPr>
              <a:t>Местничество</a:t>
            </a:r>
            <a:r>
              <a:rPr lang="ru-RU" sz="2400" b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 b="0">
                <a:solidFill>
                  <a:srgbClr val="000066"/>
                </a:solidFill>
                <a:cs typeface="+mn-cs"/>
              </a:rPr>
              <a:t>–</a:t>
            </a:r>
            <a:r>
              <a:rPr lang="ru-RU" sz="2400" b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 b="0">
                <a:solidFill>
                  <a:srgbClr val="000066"/>
                </a:solidFill>
                <a:cs typeface="+mn-cs"/>
              </a:rPr>
              <a:t>система назначения членов Госуда-рева двора на службу, а также порядок их размещения за государевым столом и на других придворных светских и церковных церемониях.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Line 2"/>
          <p:cNvSpPr>
            <a:spLocks noChangeShapeType="1"/>
          </p:cNvSpPr>
          <p:nvPr/>
        </p:nvSpPr>
        <p:spPr bwMode="auto">
          <a:xfrm flipH="1">
            <a:off x="4537075" y="2924175"/>
            <a:ext cx="3095625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79875" name="Line 3"/>
          <p:cNvSpPr>
            <a:spLocks noChangeShapeType="1"/>
          </p:cNvSpPr>
          <p:nvPr/>
        </p:nvSpPr>
        <p:spPr bwMode="auto">
          <a:xfrm>
            <a:off x="1476375" y="2924175"/>
            <a:ext cx="1079500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468313" y="1438275"/>
          <a:ext cx="8207375" cy="2422525"/>
        </p:xfrm>
        <a:graphic>
          <a:graphicData uri="http://schemas.openxmlformats.org/presentationml/2006/ole">
            <p:oleObj spid="_x0000_s6146" name="MS Org Chart" r:id="rId3" imgW="7391160" imgH="2184120" progId="">
              <p:embed followColorScheme="full"/>
            </p:oleObj>
          </a:graphicData>
        </a:graphic>
      </p:graphicFrame>
      <p:sp>
        <p:nvSpPr>
          <p:cNvPr id="7987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60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Аппарат управления в Московском государстве к началу </a:t>
            </a:r>
            <a:r>
              <a:rPr lang="en-US" sz="2800" smtClean="0"/>
              <a:t>XVI</a:t>
            </a:r>
            <a:r>
              <a:rPr lang="ru-RU" sz="2800" smtClean="0"/>
              <a:t> в.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3968750"/>
            <a:ext cx="8229600" cy="1397000"/>
          </a:xfrm>
        </p:spPr>
        <p:txBody>
          <a:bodyPr/>
          <a:lstStyle/>
          <a:p>
            <a:pPr algn="ctr"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ru-RU" sz="2200" b="1" i="1" smtClean="0"/>
              <a:t>Большой дворец</a:t>
            </a:r>
          </a:p>
          <a:p>
            <a:pPr eaLnBrk="1" hangingPunct="1">
              <a:lnSpc>
                <a:spcPct val="12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ведал личными землями государя</a:t>
            </a:r>
          </a:p>
          <a:p>
            <a:pPr eaLnBrk="1" hangingPunct="1"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ведал большинством городов с уездами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Line 2"/>
          <p:cNvSpPr>
            <a:spLocks noChangeShapeType="1"/>
          </p:cNvSpPr>
          <p:nvPr/>
        </p:nvSpPr>
        <p:spPr bwMode="auto">
          <a:xfrm flipH="1">
            <a:off x="4537075" y="2924175"/>
            <a:ext cx="3095625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80899" name="Line 3"/>
          <p:cNvSpPr>
            <a:spLocks noChangeShapeType="1"/>
          </p:cNvSpPr>
          <p:nvPr/>
        </p:nvSpPr>
        <p:spPr bwMode="auto">
          <a:xfrm>
            <a:off x="1476375" y="2924175"/>
            <a:ext cx="1079500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468313" y="1438275"/>
          <a:ext cx="8207375" cy="2422525"/>
        </p:xfrm>
        <a:graphic>
          <a:graphicData uri="http://schemas.openxmlformats.org/presentationml/2006/ole">
            <p:oleObj spid="_x0000_s7170" name="MS Org Chart" r:id="rId3" imgW="7391160" imgH="2184120" progId="">
              <p:embed followColorScheme="full"/>
            </p:oleObj>
          </a:graphicData>
        </a:graphic>
      </p:graphicFrame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60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Аппарат управления в Московском государстве к началу </a:t>
            </a:r>
            <a:r>
              <a:rPr lang="en-US" sz="2800" smtClean="0"/>
              <a:t>XVI</a:t>
            </a:r>
            <a:r>
              <a:rPr lang="ru-RU" sz="2800" smtClean="0"/>
              <a:t> в.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3968750"/>
            <a:ext cx="8229600" cy="256857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200" b="1" i="1" smtClean="0"/>
              <a:t>областные Дворцы</a:t>
            </a:r>
          </a:p>
          <a:p>
            <a:pPr eaLnBrk="1" hangingPunct="1">
              <a:lnSpc>
                <a:spcPct val="12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надзирали за выдачей тарханов и общегосударственными поземельными отношениями феодалов </a:t>
            </a:r>
          </a:p>
          <a:p>
            <a:pPr eaLnBrk="1" hangingPunct="1">
              <a:lnSpc>
                <a:spcPct val="12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контролировали деятельность местных властей и выпол-нение общегосударственных натуральных повинностей тяглого населения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Line 3"/>
          <p:cNvSpPr>
            <a:spLocks noChangeShapeType="1"/>
          </p:cNvSpPr>
          <p:nvPr/>
        </p:nvSpPr>
        <p:spPr bwMode="auto">
          <a:xfrm>
            <a:off x="1476375" y="2924175"/>
            <a:ext cx="1079500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81922" name="Line 2"/>
          <p:cNvSpPr>
            <a:spLocks noChangeShapeType="1"/>
          </p:cNvSpPr>
          <p:nvPr/>
        </p:nvSpPr>
        <p:spPr bwMode="auto">
          <a:xfrm flipH="1">
            <a:off x="4537075" y="2924175"/>
            <a:ext cx="3095625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aphicFrame>
        <p:nvGraphicFramePr>
          <p:cNvPr id="8194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468313" y="1438275"/>
          <a:ext cx="8207375" cy="2422525"/>
        </p:xfrm>
        <a:graphic>
          <a:graphicData uri="http://schemas.openxmlformats.org/presentationml/2006/ole">
            <p:oleObj spid="_x0000_s8194" name="MS Org Chart" r:id="rId3" imgW="7391160" imgH="2184120" progId="">
              <p:embed followColorScheme="full"/>
            </p:oleObj>
          </a:graphicData>
        </a:graphic>
      </p:graphicFrame>
      <p:sp>
        <p:nvSpPr>
          <p:cNvPr id="8192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60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Аппарат управления в Московском государстве к началу </a:t>
            </a:r>
            <a:r>
              <a:rPr lang="en-US" sz="2800" smtClean="0"/>
              <a:t>XVI</a:t>
            </a:r>
            <a:r>
              <a:rPr lang="ru-RU" sz="2800" smtClean="0"/>
              <a:t> в.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23850" y="3968750"/>
            <a:ext cx="8496300" cy="2435225"/>
          </a:xfrm>
        </p:spPr>
        <p:txBody>
          <a:bodyPr lIns="0" rIns="0"/>
          <a:lstStyle/>
          <a:p>
            <a:pPr marL="381000" indent="-381000" algn="ctr" eaLnBrk="1" hangingPunct="1">
              <a:buFont typeface="Wingdings" pitchFamily="2" charset="2"/>
              <a:buNone/>
            </a:pPr>
            <a:r>
              <a:rPr lang="ru-RU" sz="2200" b="1" i="1" smtClean="0"/>
              <a:t>Казна</a:t>
            </a:r>
          </a:p>
          <a:p>
            <a:pPr marL="381000" indent="-381000"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контролировала взимание налогов, таможенных сборов</a:t>
            </a:r>
          </a:p>
          <a:p>
            <a:pPr marL="381000" indent="-381000"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была хранилищем государственных ценностей</a:t>
            </a:r>
          </a:p>
          <a:p>
            <a:pPr marL="381000" indent="-381000"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активно участвовала в организации посольского дела</a:t>
            </a:r>
          </a:p>
          <a:p>
            <a:pPr marL="381000" indent="-381000"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контролировала несение службы пушкарями, пищальниками</a:t>
            </a:r>
          </a:p>
          <a:p>
            <a:pPr marL="381000" indent="-381000" eaLnBrk="1" hangingPunct="1"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являлась канцелярией государя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Line 2"/>
          <p:cNvSpPr>
            <a:spLocks noChangeShapeType="1"/>
          </p:cNvSpPr>
          <p:nvPr/>
        </p:nvSpPr>
        <p:spPr bwMode="auto">
          <a:xfrm flipH="1">
            <a:off x="4537075" y="2924175"/>
            <a:ext cx="3095625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82947" name="Line 3"/>
          <p:cNvSpPr>
            <a:spLocks noChangeShapeType="1"/>
          </p:cNvSpPr>
          <p:nvPr/>
        </p:nvSpPr>
        <p:spPr bwMode="auto">
          <a:xfrm>
            <a:off x="1476375" y="2924175"/>
            <a:ext cx="1079500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468313" y="1438275"/>
          <a:ext cx="8207375" cy="2422525"/>
        </p:xfrm>
        <a:graphic>
          <a:graphicData uri="http://schemas.openxmlformats.org/presentationml/2006/ole">
            <p:oleObj spid="_x0000_s9218" name="MS Org Chart" r:id="rId3" imgW="7391160" imgH="2184120" progId="">
              <p:embed followColorScheme="full"/>
            </p:oleObj>
          </a:graphicData>
        </a:graphic>
      </p:graphicFrame>
      <p:sp>
        <p:nvSpPr>
          <p:cNvPr id="829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60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Аппарат управления в Московском государстве к началу </a:t>
            </a:r>
            <a:r>
              <a:rPr lang="en-US" sz="2800" smtClean="0"/>
              <a:t>XVI</a:t>
            </a:r>
            <a:r>
              <a:rPr lang="ru-RU" sz="2800" smtClean="0"/>
              <a:t> в.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3968750"/>
            <a:ext cx="8229600" cy="256857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200" b="1" i="1" smtClean="0"/>
              <a:t>наместничества и волостельства</a:t>
            </a:r>
          </a:p>
          <a:p>
            <a:pPr eaLnBrk="1" hangingPunct="1">
              <a:lnSpc>
                <a:spcPct val="12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в круг местного управления входили земли, не приписан-ные к великокняжескому двору, бывшие в частном владе-нии и чёрные</a:t>
            </a:r>
          </a:p>
          <a:p>
            <a:pPr eaLnBrk="1" hangingPunct="1">
              <a:lnSpc>
                <a:spcPct val="12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главной целью местного управления было максимальное извлечение доходов из управляемой территории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Line 2"/>
          <p:cNvSpPr>
            <a:spLocks noChangeShapeType="1"/>
          </p:cNvSpPr>
          <p:nvPr/>
        </p:nvSpPr>
        <p:spPr bwMode="auto">
          <a:xfrm flipH="1">
            <a:off x="4537075" y="2924175"/>
            <a:ext cx="3095625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87043" name="Line 3"/>
          <p:cNvSpPr>
            <a:spLocks noChangeShapeType="1"/>
          </p:cNvSpPr>
          <p:nvPr/>
        </p:nvSpPr>
        <p:spPr bwMode="auto">
          <a:xfrm>
            <a:off x="1476375" y="2924175"/>
            <a:ext cx="1079500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468313" y="1438275"/>
          <a:ext cx="8207375" cy="2422525"/>
        </p:xfrm>
        <a:graphic>
          <a:graphicData uri="http://schemas.openxmlformats.org/presentationml/2006/ole">
            <p:oleObj spid="_x0000_s10242" name="MS Org Chart" r:id="rId3" imgW="7391160" imgH="2184120" progId="">
              <p:embed followColorScheme="full"/>
            </p:oleObj>
          </a:graphicData>
        </a:graphic>
      </p:graphicFrame>
      <p:sp>
        <p:nvSpPr>
          <p:cNvPr id="87045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60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Аппарат управления в Московском государстве к началу </a:t>
            </a:r>
            <a:r>
              <a:rPr lang="en-US" sz="2800" smtClean="0"/>
              <a:t>XVI</a:t>
            </a:r>
            <a:r>
              <a:rPr lang="ru-RU" sz="2800" smtClean="0"/>
              <a:t> в.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3968750"/>
            <a:ext cx="8229600" cy="129698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200" b="1" i="1" smtClean="0"/>
              <a:t>наместничества и волостельства</a:t>
            </a:r>
          </a:p>
          <a:p>
            <a:pPr eaLnBrk="1" hangingPunct="1">
              <a:lnSpc>
                <a:spcPct val="120000"/>
              </a:lnSpc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200" smtClean="0"/>
              <a:t>система местного управления основывалась на системе кормлений и ослаблялась практикой раздачи тарханов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Line 2"/>
          <p:cNvSpPr>
            <a:spLocks noChangeShapeType="1"/>
          </p:cNvSpPr>
          <p:nvPr/>
        </p:nvSpPr>
        <p:spPr bwMode="auto">
          <a:xfrm flipH="1">
            <a:off x="4537075" y="2924175"/>
            <a:ext cx="3095625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83971" name="Line 3"/>
          <p:cNvSpPr>
            <a:spLocks noChangeShapeType="1"/>
          </p:cNvSpPr>
          <p:nvPr/>
        </p:nvSpPr>
        <p:spPr bwMode="auto">
          <a:xfrm>
            <a:off x="1476375" y="2924175"/>
            <a:ext cx="1079500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468313" y="1438275"/>
          <a:ext cx="8207375" cy="2422525"/>
        </p:xfrm>
        <a:graphic>
          <a:graphicData uri="http://schemas.openxmlformats.org/presentationml/2006/ole">
            <p:oleObj spid="_x0000_s11266" name="MS Org Chart" r:id="rId3" imgW="7391160" imgH="2184120" progId="">
              <p:embed followColorScheme="full"/>
            </p:oleObj>
          </a:graphicData>
        </a:graphic>
      </p:graphicFrame>
      <p:sp>
        <p:nvSpPr>
          <p:cNvPr id="839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60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Аппарат управления в Московском государстве к началу </a:t>
            </a:r>
            <a:r>
              <a:rPr lang="en-US" sz="2800" smtClean="0"/>
              <a:t>XVI</a:t>
            </a:r>
            <a:r>
              <a:rPr lang="ru-RU" sz="2800" smtClean="0"/>
              <a:t> в.</a:t>
            </a: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468313" y="4076700"/>
            <a:ext cx="8207375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defRPr/>
            </a:pPr>
            <a:r>
              <a:rPr lang="ru-RU" sz="2400" i="1">
                <a:solidFill>
                  <a:srgbClr val="000066"/>
                </a:solidFill>
                <a:cs typeface="+mn-cs"/>
              </a:rPr>
              <a:t>Кормление</a:t>
            </a:r>
            <a:r>
              <a:rPr lang="ru-RU" sz="2400" b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 b="0">
                <a:solidFill>
                  <a:srgbClr val="000066"/>
                </a:solidFill>
                <a:cs typeface="+mn-cs"/>
              </a:rPr>
              <a:t>–</a:t>
            </a:r>
            <a:r>
              <a:rPr lang="ru-RU" sz="2400" b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 b="0">
                <a:solidFill>
                  <a:srgbClr val="000066"/>
                </a:solidFill>
                <a:cs typeface="+mn-cs"/>
              </a:rPr>
              <a:t>вид пожалования должностных лиц государём, по которому администрация содержалась за счёт местного населения в течение всего периода службы.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Line 2"/>
          <p:cNvSpPr>
            <a:spLocks noChangeShapeType="1"/>
          </p:cNvSpPr>
          <p:nvPr/>
        </p:nvSpPr>
        <p:spPr bwMode="auto">
          <a:xfrm flipH="1">
            <a:off x="4537075" y="2924175"/>
            <a:ext cx="3095625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84995" name="Line 3"/>
          <p:cNvSpPr>
            <a:spLocks noChangeShapeType="1"/>
          </p:cNvSpPr>
          <p:nvPr/>
        </p:nvSpPr>
        <p:spPr bwMode="auto">
          <a:xfrm>
            <a:off x="1476375" y="2924175"/>
            <a:ext cx="1079500" cy="57626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aphicFrame>
        <p:nvGraphicFramePr>
          <p:cNvPr id="12290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468313" y="1438275"/>
          <a:ext cx="8207375" cy="2422525"/>
        </p:xfrm>
        <a:graphic>
          <a:graphicData uri="http://schemas.openxmlformats.org/presentationml/2006/ole">
            <p:oleObj spid="_x0000_s12290" name="MS Org Chart" r:id="rId3" imgW="7391160" imgH="2184120" progId="">
              <p:embed followColorScheme="full"/>
            </p:oleObj>
          </a:graphicData>
        </a:graphic>
      </p:graphicFrame>
      <p:sp>
        <p:nvSpPr>
          <p:cNvPr id="849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60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Аппарат управления в Московском государстве к началу </a:t>
            </a:r>
            <a:r>
              <a:rPr lang="en-US" sz="2800" smtClean="0"/>
              <a:t>XVI</a:t>
            </a:r>
            <a:r>
              <a:rPr lang="ru-RU" sz="2800" smtClean="0"/>
              <a:t> в.</a:t>
            </a:r>
          </a:p>
        </p:txBody>
      </p:sp>
      <p:sp>
        <p:nvSpPr>
          <p:cNvPr id="84998" name="Text Box 6"/>
          <p:cNvSpPr txBox="1">
            <a:spLocks noChangeArrowheads="1"/>
          </p:cNvSpPr>
          <p:nvPr/>
        </p:nvSpPr>
        <p:spPr bwMode="auto">
          <a:xfrm>
            <a:off x="468313" y="4076700"/>
            <a:ext cx="820737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50000"/>
              </a:spcBef>
              <a:defRPr/>
            </a:pPr>
            <a:r>
              <a:rPr lang="ru-RU" sz="2400" i="1">
                <a:solidFill>
                  <a:srgbClr val="000066"/>
                </a:solidFill>
                <a:cs typeface="+mn-cs"/>
              </a:rPr>
              <a:t>Тархан</a:t>
            </a:r>
            <a:r>
              <a:rPr lang="ru-RU" sz="2400" b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 b="0">
                <a:solidFill>
                  <a:srgbClr val="000066"/>
                </a:solidFill>
                <a:cs typeface="+mn-cs"/>
              </a:rPr>
              <a:t>–</a:t>
            </a:r>
            <a:r>
              <a:rPr lang="ru-RU" sz="2400" b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 b="0">
                <a:solidFill>
                  <a:srgbClr val="000066"/>
                </a:solidFill>
                <a:cs typeface="+mn-cs"/>
              </a:rPr>
              <a:t>особая грамота, выдававшаяся государём духовным и светским феодалам и освобождавшая от повинностей в пользу верховной власти и от суда назначенных ею чиновников.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Идеология Российского </a:t>
            </a:r>
            <a:br>
              <a:rPr lang="ru-RU" smtClean="0"/>
            </a:br>
            <a:r>
              <a:rPr lang="ru-RU" smtClean="0"/>
              <a:t>централизованного государства </a:t>
            </a:r>
          </a:p>
        </p:txBody>
      </p:sp>
      <p:sp>
        <p:nvSpPr>
          <p:cNvPr id="2713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060575"/>
            <a:ext cx="8229600" cy="1196975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sz="2200" smtClean="0"/>
              <a:t>Применил теорию теократического абсолютизма (заим-ствованную из Византии) для обоснования божествен-ного происхождения власти московского государя.</a:t>
            </a:r>
          </a:p>
        </p:txBody>
      </p:sp>
      <p:sp>
        <p:nvSpPr>
          <p:cNvPr id="271363" name="Text Box 4"/>
          <p:cNvSpPr txBox="1">
            <a:spLocks noChangeArrowheads="1"/>
          </p:cNvSpPr>
          <p:nvPr/>
        </p:nvSpPr>
        <p:spPr bwMode="auto">
          <a:xfrm>
            <a:off x="468313" y="1593850"/>
            <a:ext cx="82073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200" i="1">
                <a:solidFill>
                  <a:srgbClr val="000066"/>
                </a:solidFill>
              </a:rPr>
              <a:t>игумен Иосиф Волоцкий</a:t>
            </a:r>
          </a:p>
        </p:txBody>
      </p:sp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455613" y="3824288"/>
            <a:ext cx="82296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200" b="0">
                <a:solidFill>
                  <a:srgbClr val="000066"/>
                </a:solidFill>
                <a:cs typeface="+mn-cs"/>
              </a:rPr>
              <a:t>Тезис о богоизбранности Московского царства.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200" b="0">
                <a:solidFill>
                  <a:srgbClr val="000066"/>
                </a:solidFill>
                <a:cs typeface="+mn-cs"/>
              </a:rPr>
              <a:t>Обоснование мирового значения Русского государства и исключительного значения Русской церкви.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/>
            </a:pPr>
            <a:r>
              <a:rPr lang="ru-RU" sz="2200" b="0">
                <a:solidFill>
                  <a:srgbClr val="000066"/>
                </a:solidFill>
                <a:cs typeface="+mn-cs"/>
              </a:rPr>
              <a:t>Московская Русь рассматривалась как преемник двух великих империй – Римской и Византийской.</a:t>
            </a: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ru-RU" sz="2200" b="0">
                <a:solidFill>
                  <a:srgbClr val="000066"/>
                </a:solidFill>
                <a:cs typeface="+mn-cs"/>
              </a:rPr>
              <a:t>	Теория получила название </a:t>
            </a:r>
            <a:r>
              <a:rPr lang="ru-RU" sz="2200" b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«Москва – третий Рим»</a:t>
            </a:r>
            <a:r>
              <a:rPr lang="ru-RU" sz="2200" b="0">
                <a:cs typeface="+mn-cs"/>
              </a:rPr>
              <a:t>.</a:t>
            </a:r>
          </a:p>
        </p:txBody>
      </p:sp>
      <p:sp>
        <p:nvSpPr>
          <p:cNvPr id="271365" name="Text Box 6"/>
          <p:cNvSpPr txBox="1">
            <a:spLocks noChangeArrowheads="1"/>
          </p:cNvSpPr>
          <p:nvPr/>
        </p:nvSpPr>
        <p:spPr bwMode="auto">
          <a:xfrm>
            <a:off x="455613" y="3362325"/>
            <a:ext cx="82073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200" i="1">
                <a:solidFill>
                  <a:srgbClr val="000066"/>
                </a:solidFill>
              </a:rPr>
              <a:t>монах Филофей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Особенности централизации </a:t>
            </a:r>
            <a:br>
              <a:rPr lang="ru-RU" smtClean="0"/>
            </a:br>
            <a:r>
              <a:rPr lang="ru-RU" smtClean="0"/>
              <a:t>на Руси в </a:t>
            </a:r>
            <a:r>
              <a:rPr lang="en-US" smtClean="0"/>
              <a:t>XIV – XV </a:t>
            </a:r>
            <a:r>
              <a:rPr lang="ru-RU" smtClean="0"/>
              <a:t>вв.</a:t>
            </a:r>
          </a:p>
        </p:txBody>
      </p:sp>
      <p:sp>
        <p:nvSpPr>
          <p:cNvPr id="2723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3375"/>
            <a:ext cx="8229600" cy="3049588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Незрелость социально-экономических предпосылок объединения.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Опережающее развитие процесса политического объединения земель по сравнению с процессом экономической централизации. 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Формирование слабых сословно-представительных институтов и авторитарной монаршей власти.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09" name="Text Box 2"/>
          <p:cNvSpPr txBox="1">
            <a:spLocks noChangeArrowheads="1"/>
          </p:cNvSpPr>
          <p:nvPr/>
        </p:nvSpPr>
        <p:spPr bwMode="auto">
          <a:xfrm>
            <a:off x="381000" y="4316413"/>
            <a:ext cx="83820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0" rIns="36000" bIns="0">
            <a:spAutoFit/>
          </a:bodyPr>
          <a:lstStyle/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 b="0"/>
              <a:t>Использование данной презентации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1200" b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200" b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19113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Примечание </a:t>
            </a:r>
          </a:p>
        </p:txBody>
      </p:sp>
      <p:sp>
        <p:nvSpPr>
          <p:cNvPr id="274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17588"/>
            <a:ext cx="8229600" cy="4656137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smtClean="0"/>
              <a:t>Город Юрьев основан в </a:t>
            </a:r>
            <a:r>
              <a:rPr lang="ru-RU" b="1" smtClean="0"/>
              <a:t>1030 г.</a:t>
            </a:r>
            <a:r>
              <a:rPr lang="ru-RU" smtClean="0"/>
              <a:t> князем Ярославом Мудрым (христ. имя Юрий) как форпост Руси в земле эстов. В </a:t>
            </a:r>
            <a:r>
              <a:rPr lang="ru-RU" b="1" smtClean="0"/>
              <a:t>1224 г.</a:t>
            </a:r>
            <a:r>
              <a:rPr lang="ru-RU" smtClean="0"/>
              <a:t> был захвачен крестоносцами.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После возникновения Ливонского ордена (в </a:t>
            </a:r>
            <a:r>
              <a:rPr lang="ru-RU" b="1" smtClean="0"/>
              <a:t>1237 г.</a:t>
            </a:r>
            <a:r>
              <a:rPr lang="ru-RU" smtClean="0"/>
              <a:t>)</a:t>
            </a:r>
            <a:br>
              <a:rPr lang="ru-RU" smtClean="0"/>
            </a:br>
            <a:r>
              <a:rPr lang="ru-RU" smtClean="0"/>
              <a:t>г. Юрьев, переименованный в Дерпт, входил в его владения.</a:t>
            </a:r>
          </a:p>
          <a:p>
            <a:pPr eaLnBrk="1" hangingPunct="1">
              <a:lnSpc>
                <a:spcPct val="110000"/>
              </a:lnSpc>
            </a:pPr>
            <a:r>
              <a:rPr lang="ru-RU" smtClean="0"/>
              <a:t>При Иване </a:t>
            </a:r>
            <a:r>
              <a:rPr lang="en-US" smtClean="0"/>
              <a:t>III</a:t>
            </a:r>
            <a:r>
              <a:rPr lang="ru-RU" smtClean="0"/>
              <a:t> Ливонский орден признал г. Юрьев вот-чиной великих князей московских и владимирских (как преемников великих князей киевских) и обязался платить дань за пользование этим городом – так называемую «Юрьевскую дань».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">
      <a:dk1>
        <a:srgbClr val="000066"/>
      </a:dk1>
      <a:lt1>
        <a:srgbClr val="FFFFCC"/>
      </a:lt1>
      <a:dk2>
        <a:srgbClr val="A50021"/>
      </a:dk2>
      <a:lt2>
        <a:srgbClr val="CC3300"/>
      </a:lt2>
      <a:accent1>
        <a:srgbClr val="FFCC00"/>
      </a:accent1>
      <a:accent2>
        <a:srgbClr val="CC6600"/>
      </a:accent2>
      <a:accent3>
        <a:srgbClr val="FFFFE2"/>
      </a:accent3>
      <a:accent4>
        <a:srgbClr val="000056"/>
      </a:accent4>
      <a:accent5>
        <a:srgbClr val="FFE2AA"/>
      </a:accent5>
      <a:accent6>
        <a:srgbClr val="B95C00"/>
      </a:accent6>
      <a:hlink>
        <a:srgbClr val="663300"/>
      </a:hlink>
      <a:folHlink>
        <a:srgbClr val="CC9900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1119</TotalTime>
  <Words>1437</Words>
  <Application>Microsoft Office PowerPoint</Application>
  <PresentationFormat>Экран (4:3)</PresentationFormat>
  <Paragraphs>162</Paragraphs>
  <Slides>33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33</vt:i4>
      </vt:variant>
    </vt:vector>
  </HeadingPairs>
  <TitlesOfParts>
    <vt:vector size="43" baseType="lpstr">
      <vt:lpstr>Arial</vt:lpstr>
      <vt:lpstr>Wingdings</vt:lpstr>
      <vt:lpstr>Calibri</vt:lpstr>
      <vt:lpstr>Arial Black</vt:lpstr>
      <vt:lpstr>Times New Roman</vt:lpstr>
      <vt:lpstr>Symbol</vt:lpstr>
      <vt:lpstr>Пиксел</vt:lpstr>
      <vt:lpstr>Пиксел</vt:lpstr>
      <vt:lpstr>Фотография Photo Editor</vt:lpstr>
      <vt:lpstr>MS Org Chart</vt:lpstr>
      <vt:lpstr>Слайд 1</vt:lpstr>
      <vt:lpstr>Основные пути преодоления феодальной раздробленности</vt:lpstr>
      <vt:lpstr>Основные пути преодоления феодальной раздробленности</vt:lpstr>
      <vt:lpstr>Основные пути преодоления феодальной раздробленности</vt:lpstr>
      <vt:lpstr>Основные пути преодоления феодальной раздробленности</vt:lpstr>
      <vt:lpstr>Образование Российского централизованного государства</vt:lpstr>
      <vt:lpstr>Образование Российского централизованного государства</vt:lpstr>
      <vt:lpstr>Образование Российского централизованного государства</vt:lpstr>
      <vt:lpstr>Образование Российского централизованного государства</vt:lpstr>
      <vt:lpstr>Княжение  Даниила Московского (1276 – 1303) </vt:lpstr>
      <vt:lpstr>Успехи политики  Ивана Калиты (1325 – 1340) </vt:lpstr>
      <vt:lpstr>Успехи политики  Дмитрия Донского (1359 – 1389) </vt:lpstr>
      <vt:lpstr>Успехи политики  Дмитрия Донского (1359 – 1389) </vt:lpstr>
      <vt:lpstr>Успехи политики  Василия I (1389 – 1425) </vt:lpstr>
      <vt:lpstr>Успехи политики  Василия II (1425 – 1462) </vt:lpstr>
      <vt:lpstr>Правление  Ивана III (1462 – 1505) </vt:lpstr>
      <vt:lpstr>Правление  Ивана III (1462 – 1505) </vt:lpstr>
      <vt:lpstr>Правление  Ивана III (1462 – 1505) </vt:lpstr>
      <vt:lpstr>Правление  Ивана III (1462 – 1505) </vt:lpstr>
      <vt:lpstr>Аппарат управления в Московском государстве к началу XVI в.</vt:lpstr>
      <vt:lpstr>Аппарат управления в Московском государстве к началу XVI в.</vt:lpstr>
      <vt:lpstr>Аппарат управления в Московском государстве к началу XVI в.</vt:lpstr>
      <vt:lpstr>Аппарат управления в Московском государстве к началу XVI в.</vt:lpstr>
      <vt:lpstr>Аппарат управления в Московском государстве к началу XVI в.</vt:lpstr>
      <vt:lpstr>Аппарат управления в Московском государстве к началу XVI в.</vt:lpstr>
      <vt:lpstr>Аппарат управления в Московском государстве к началу XVI в.</vt:lpstr>
      <vt:lpstr>Аппарат управления в Московском государстве к началу XVI в.</vt:lpstr>
      <vt:lpstr>Аппарат управления в Московском государстве к началу XVI в.</vt:lpstr>
      <vt:lpstr>Аппарат управления в Московском государстве к началу XVI в.</vt:lpstr>
      <vt:lpstr>Идеология Российского  централизованного государства </vt:lpstr>
      <vt:lpstr>Особенности централизации  на Руси в XIV – XV вв.</vt:lpstr>
      <vt:lpstr>Слайд 32</vt:lpstr>
      <vt:lpstr>Примечание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XIX в. (реформы и контрреформы)</dc:title>
  <dc:creator>Тригуб</dc:creator>
  <cp:lastModifiedBy>Home</cp:lastModifiedBy>
  <cp:revision>61</cp:revision>
  <dcterms:created xsi:type="dcterms:W3CDTF">2007-01-04T06:45:40Z</dcterms:created>
  <dcterms:modified xsi:type="dcterms:W3CDTF">2021-06-16T11:05:30Z</dcterms:modified>
</cp:coreProperties>
</file>