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76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2467"/>
    <a:srgbClr val="110B5B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474AB-93F6-40E7-95D3-E71D41789673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71AE8-64EC-4C7F-B7D0-DA6DD285E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763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71AE8-64EC-4C7F-B7D0-DA6DD285E96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14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151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41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32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476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912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2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1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64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25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54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20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862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12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698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524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087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94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AC18ADF-B518-444D-ACAA-1C39D81BBE11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2FA4CD4-70F1-4F66-8A0C-7BD5DC68A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8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9859" y="187287"/>
            <a:ext cx="7685181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dirty="0" smtClean="0"/>
              <a:t>Институт права ВГУЭС</a:t>
            </a:r>
            <a:br>
              <a:rPr lang="ru-RU" sz="2400" dirty="0" smtClean="0"/>
            </a:br>
            <a:r>
              <a:rPr lang="ru-RU" sz="2000" dirty="0" smtClean="0"/>
              <a:t>Кафедра международных отношений и права</a:t>
            </a:r>
            <a:br>
              <a:rPr lang="ru-RU" sz="2000" dirty="0" smtClean="0"/>
            </a:br>
            <a:endParaRPr lang="ru-RU" sz="2000" dirty="0" smtClean="0"/>
          </a:p>
          <a:p>
            <a:pPr algn="r"/>
            <a:endParaRPr lang="ru-RU" sz="2000" dirty="0"/>
          </a:p>
          <a:p>
            <a:pPr algn="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dirty="0" smtClean="0"/>
              <a:t>Презентация лекции по курсу «Дипломатическая и консульская служба»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159560" y="3272009"/>
            <a:ext cx="6612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Представительства при международных организациях. </a:t>
            </a:r>
          </a:p>
          <a:p>
            <a:pPr algn="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Специальные миссии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9298236" y="6312665"/>
            <a:ext cx="2661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Сост. Абашева Е. А., 2020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3463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3037" y="426395"/>
            <a:ext cx="89041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Зарубежные органы внешних сношений государств подразделяются на две группы: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постоянные и временные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К первой группе относятся: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/>
              <a:t>-</a:t>
            </a:r>
            <a:r>
              <a:rPr lang="ru-RU" dirty="0" smtClean="0"/>
              <a:t> дипломатические представительства государств, аккредитованные в странах, с которыми поддерживаются дипломатические отношения (посольства и миссии);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/>
              <a:t>к</a:t>
            </a:r>
            <a:r>
              <a:rPr lang="ru-RU" dirty="0" smtClean="0"/>
              <a:t>онсульские представительства,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торговые представительства;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постоянные представительства государств при международных организациях.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249307" y="3899681"/>
            <a:ext cx="71058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 временным зарубежным органам внешних сношений относятся: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− различные специальные миссии, направляемые в другие государства для участия в церемониальных мероприятиях, ведения переговоров и др.;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− делегации и группы наблюдателей на международных конференциях;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− делегации для участия в работе сессий международных организаций и их органов и т.д.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729" y="3709255"/>
            <a:ext cx="2966174" cy="2966174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64031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580" y="1741433"/>
            <a:ext cx="41753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 smtClean="0"/>
              <a:t>Их правовое положение определяется прежде всего: 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положениями устава этой организации,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нормами Венской конвенций о представительстве государств в их отношениях с международными организациями универсального характера 1975 г.,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соглашениями о привилегиях и иммунитетах организации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 другими документами.</a:t>
            </a:r>
          </a:p>
          <a:p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636006" y="740985"/>
            <a:ext cx="10410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В международной организации Государство может быть представлено </a:t>
            </a:r>
          </a:p>
          <a:p>
            <a:pPr algn="r"/>
            <a:r>
              <a:rPr lang="ru-RU" b="1" dirty="0" smtClean="0"/>
              <a:t>постоянным представительством и миссией наблюдателей</a:t>
            </a:r>
            <a:r>
              <a:rPr lang="ru-RU" dirty="0" smtClean="0"/>
              <a:t>. </a:t>
            </a:r>
          </a:p>
          <a:p>
            <a:pPr algn="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476" y="2523927"/>
            <a:ext cx="4636862" cy="2916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044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2188" y="528810"/>
            <a:ext cx="988212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Представительство государства в международной организации включает в себя: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главу представительства,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членов дипломатического персонала,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административно-технического персонала 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обслуживающего персонала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Полномочия главы представительства выдаются от имени:</a:t>
            </a: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главы государства,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главы правительства,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министра иностранных дел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иного компетентного органа. 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Аккредитующее государство уведомляет организацию:</a:t>
            </a: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о назначении, должности, звании сотрудников представительства,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о прибытии и убытии персонала и членов их семей;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о местонахождении помещений представительства и частных резиденций сотрудников и т.д.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2883" y="1707614"/>
            <a:ext cx="2965783" cy="434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3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1843" y="143218"/>
            <a:ext cx="892366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Функции постоянных представительств состоят, в частности, в: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обеспечении представительства посылающего государства при организации;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поддержании связи между посылающим государством и организацией;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ведении переговоров с организацией и в ее рамках;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выяснении осуществляемой в организации деятельности и сообщении о ней правительству посылающего государства;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обеспечении участия посылающего государства в деятельности организации;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защите интересов посылающего государства по отношению к организации;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содействии осуществлению целей и принципов организации путем сотрудничества с организацией в ее рамках.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Функции постоянной миссии наблюдателей несколько уже, чем у представительств. В их числе: 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обеспечение представительства посылающего государства и охрана его интересов по отношению к организации, поддержание связи с пей;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выяснение осуществляемой в организации деятельности и сообщение о ней правительству посылающего государства;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содействие сотрудничеству с организацией и ведение с ней переговоров.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908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8148" y="170475"/>
            <a:ext cx="95778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Работа в международных организациях составляет важнейшую часть функционирования всего дипломатического механизма, поскольку они являются </a:t>
            </a:r>
            <a:r>
              <a:rPr lang="ru-RU" b="1" dirty="0" smtClean="0"/>
              <a:t>высшей формой многосторонней дипломатии</a:t>
            </a:r>
            <a:r>
              <a:rPr lang="ru-RU" dirty="0" smtClean="0"/>
              <a:t>. </a:t>
            </a:r>
          </a:p>
          <a:p>
            <a:endParaRPr lang="ru-RU" dirty="0"/>
          </a:p>
          <a:p>
            <a:r>
              <a:rPr lang="ru-RU" dirty="0" smtClean="0"/>
              <a:t>Каждая из них имеет свой устав, бюджет, штаб-квартиру, секретариат, который обеспечивает их регулярную жизнедеятельность.</a:t>
            </a:r>
          </a:p>
          <a:p>
            <a:endParaRPr lang="ru-RU" dirty="0" smtClean="0"/>
          </a:p>
          <a:p>
            <a:r>
              <a:rPr lang="ru-RU" dirty="0" smtClean="0"/>
              <a:t>Создаваемые государствами на основе заключенных между ними многосторонних договоров и в соответствии с нормами международного права эти международные организации (межгосударственные, межправительственные, межпарламентские) различаются по характеру вопросов, которыми они призваны заниматься, по составу участников (универсальные, и прежде всего, системы ООН, региональные и субрегиональные), по объему полномочий и другим признакам.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73892" y="4073114"/>
            <a:ext cx="48328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Статус таких организаций определяется соответствующими уставными</a:t>
            </a:r>
          </a:p>
          <a:p>
            <a:r>
              <a:rPr lang="ru-RU" dirty="0" smtClean="0"/>
              <a:t>положениями. </a:t>
            </a:r>
          </a:p>
          <a:p>
            <a:r>
              <a:rPr lang="ru-RU" dirty="0" smtClean="0"/>
              <a:t>Государство, участвующее в работе международной организации, осуществляет с ней взаимодействие через аккредитованное при этой организации дипломатическое представительство, возглавляемое постоянным представителем.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56" y="4073114"/>
            <a:ext cx="4501972" cy="249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4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617" y="2203373"/>
            <a:ext cx="3119456" cy="44091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96598" y="149190"/>
            <a:ext cx="654401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Однако процесс быстрого роста числа международных организаций предопределили необходимость унификации деятельности представительств, регламентации функций постоянного представителя и наблюдателя, определения их правового статуса, иммунитетов, привилегий и других вопросов.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1B2467"/>
                </a:solidFill>
              </a:rPr>
              <a:t>В этой связи 14 марта 1975 года в Вене была подписана </a:t>
            </a:r>
            <a:r>
              <a:rPr lang="ru-RU" b="1" dirty="0" smtClean="0">
                <a:solidFill>
                  <a:srgbClr val="1B2467"/>
                </a:solidFill>
              </a:rPr>
              <a:t>«Конвенция о представительстве государств в их отношениях с международными организациями универсального характера».</a:t>
            </a:r>
            <a:r>
              <a:rPr lang="ru-RU" dirty="0" smtClean="0">
                <a:solidFill>
                  <a:srgbClr val="1B2467"/>
                </a:solidFill>
              </a:rPr>
              <a:t> </a:t>
            </a:r>
          </a:p>
          <a:p>
            <a:endParaRPr lang="ru-RU" dirty="0">
              <a:solidFill>
                <a:srgbClr val="000066"/>
              </a:solidFill>
            </a:endParaRPr>
          </a:p>
          <a:p>
            <a:r>
              <a:rPr lang="ru-RU" dirty="0" smtClean="0"/>
              <a:t>В соответствии с Конвенцией постоянным представителям, наблюдателям, оперативному составу постпредств предоставляются иммунитеты и привилегии, аналогичные дипломатическим: </a:t>
            </a:r>
            <a:r>
              <a:rPr lang="ru-RU" dirty="0"/>
              <a:t>неприкосновенность помещений, неприкосновенность архивов и документов, освобождение от налогов и сборов и т.д.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Участником Конвенции является и Россия как государство-преемник Союза ССР, который подписал Конвенцию 10 октября 1975 г. и ратифицировал ее 14 июля 1978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74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6598" y="2212500"/>
            <a:ext cx="69846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Постоянное представительство РФ при ООН является государственным органом внешних сношений и входит в систему МИД России. </a:t>
            </a:r>
          </a:p>
          <a:p>
            <a:endParaRPr lang="ru-RU" sz="1600" dirty="0" smtClean="0"/>
          </a:p>
          <a:p>
            <a:r>
              <a:rPr lang="ru-RU" sz="1600" dirty="0" smtClean="0"/>
              <a:t>Постпредство обеспечивает проведение единой политической линии страны в ООН и в этих целях осуществляет защиту национальных интересов, реализация внешнеполитического курса России в рамках ООН</a:t>
            </a:r>
            <a:r>
              <a:rPr lang="ru-RU" sz="1600" dirty="0"/>
              <a:t> </a:t>
            </a:r>
            <a:r>
              <a:rPr lang="ru-RU" sz="1600" dirty="0" smtClean="0"/>
              <a:t>обеспечивает:</a:t>
            </a:r>
          </a:p>
          <a:p>
            <a:endParaRPr lang="ru-RU" sz="1600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sz="1600" dirty="0" smtClean="0"/>
              <a:t>участие РФ в деятельности ООН;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sz="1600" dirty="0" smtClean="0"/>
              <a:t>анализирует деятельность ООН,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sz="1600" dirty="0" smtClean="0"/>
              <a:t>организует сотрудничество в ее рамках с государствами-членами ООН;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sz="1600" dirty="0" smtClean="0"/>
              <a:t>информирует федеральные органы государственной власти по вопросам деятельности ООН;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sz="1600" dirty="0" smtClean="0"/>
              <a:t>ведет переговоры с ООН и в ее рамках, участвует в разработке проектов международных договоров, конвенций, резолюций и других документов;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sz="1600" dirty="0" smtClean="0"/>
              <a:t>обеспечивает широкое освещение российской внешней и внутренней политики, разъясняет позиции РФ при голосовании в Совете Безопасности ООН.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2" r="21606" b="1489"/>
          <a:stretch/>
        </p:blipFill>
        <p:spPr>
          <a:xfrm>
            <a:off x="8848391" y="3305060"/>
            <a:ext cx="3130250" cy="3081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6598" y="394693"/>
            <a:ext cx="101024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Постоянные представительства Российской Федерации при международных организациях системы ООН</a:t>
            </a:r>
          </a:p>
          <a:p>
            <a:endParaRPr lang="ru-RU" b="1" dirty="0" smtClean="0"/>
          </a:p>
          <a:p>
            <a:r>
              <a:rPr lang="ru-RU" sz="1600" dirty="0" smtClean="0"/>
              <a:t>Дипломатическая деятельность РФ в Организации Объединенных Наций осуществляется большим и сложным механизмом постоянных представительств России при ООН и ее специализированных учреждениях. Главным звеном этого механизма является Постоянное представительство России при ООН в Нью-Йорке.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0711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5375" y="1325357"/>
            <a:ext cx="58558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Далее следуют: </a:t>
            </a:r>
          </a:p>
          <a:p>
            <a:endParaRPr lang="ru-RU" dirty="0"/>
          </a:p>
          <a:p>
            <a:r>
              <a:rPr lang="ru-RU" dirty="0" smtClean="0"/>
              <a:t>Первый заместитель (как правило, в ранге Посла) </a:t>
            </a:r>
            <a:endParaRPr lang="ru-RU" dirty="0"/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Заместители постпреда в ранге</a:t>
            </a:r>
          </a:p>
          <a:p>
            <a:r>
              <a:rPr lang="ru-RU" dirty="0" smtClean="0"/>
              <a:t>Чрезвычайных и Полномочных Посланников I и II классов, курирующие политическое, экономическое, социально-правовое и административно-кадровое направления деятельности российского представительства.</a:t>
            </a:r>
          </a:p>
          <a:p>
            <a:r>
              <a:rPr lang="ru-RU" dirty="0" smtClean="0"/>
              <a:t>Все эти должностные лица составляют </a:t>
            </a:r>
            <a:r>
              <a:rPr lang="ru-RU" b="1" dirty="0" smtClean="0"/>
              <a:t>руководство российского представительства. </a:t>
            </a:r>
          </a:p>
          <a:p>
            <a:endParaRPr lang="ru-RU" dirty="0" smtClean="0"/>
          </a:p>
          <a:p>
            <a:r>
              <a:rPr lang="ru-RU" dirty="0" smtClean="0"/>
              <a:t>Остальной персонал задействован в </a:t>
            </a:r>
            <a:r>
              <a:rPr lang="ru-RU" b="1" dirty="0" smtClean="0"/>
              <a:t>группах и </a:t>
            </a:r>
            <a:r>
              <a:rPr lang="ru-RU" b="1" dirty="0" err="1" smtClean="0"/>
              <a:t>референтурах</a:t>
            </a:r>
            <a:r>
              <a:rPr lang="ru-RU" dirty="0" smtClean="0"/>
              <a:t> согласно возложенных на них полномочий – политических, экономических, социально-правовых, финансово-бюджетных, кадровых, информационно - аналитических , административно-хозяйственных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83" y="3723701"/>
            <a:ext cx="4441798" cy="2956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55375" y="140881"/>
            <a:ext cx="9879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настоящее время организационная структура Постпредства РФ при ООН выглядит следующим </a:t>
            </a:r>
            <a:r>
              <a:rPr lang="ru-RU" dirty="0" smtClean="0"/>
              <a:t>образом: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71602" y="787212"/>
            <a:ext cx="1082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Во главе учреждения стоит </a:t>
            </a:r>
            <a:r>
              <a:rPr lang="ru-RU" dirty="0" smtClean="0"/>
              <a:t> </a:t>
            </a:r>
            <a:r>
              <a:rPr lang="ru-RU" b="1" dirty="0" smtClean="0"/>
              <a:t>Постоянный </a:t>
            </a:r>
            <a:r>
              <a:rPr lang="ru-RU" b="1" dirty="0"/>
              <a:t>представитель в ранге Чрезвычайного и Полномочного Посла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124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1345" y="198303"/>
            <a:ext cx="105761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Постоянный представитель России при ООН </a:t>
            </a:r>
            <a:r>
              <a:rPr lang="ru-RU" dirty="0" smtClean="0"/>
              <a:t>назначается Президентом России на неопределенный срок по предложению Министра иностранных дел и после консультаций с соответствующими комитетами и комиссиями палат Федерального Собрания Российской Федерации и отзывается с этого поста решением Президента. </a:t>
            </a:r>
          </a:p>
          <a:p>
            <a:r>
              <a:rPr lang="ru-RU" dirty="0" smtClean="0"/>
              <a:t>Постоянный представитель занимает высшую должность федерального государственного служащего и обладает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большими полномочиями</a:t>
            </a:r>
            <a:r>
              <a:rPr lang="ru-RU" dirty="0" smtClean="0"/>
              <a:t>: 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2000"/>
              <a:buFont typeface="Wingdings" panose="05000000000000000000" pitchFamily="2" charset="2"/>
              <a:buChar char="§"/>
            </a:pPr>
            <a:r>
              <a:rPr lang="ru-RU" dirty="0"/>
              <a:t>р</a:t>
            </a:r>
            <a:r>
              <a:rPr lang="ru-RU" dirty="0" smtClean="0"/>
              <a:t>уководит деятельностью представительства,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2000"/>
              <a:buFont typeface="Wingdings" panose="05000000000000000000" pitchFamily="2" charset="2"/>
              <a:buChar char="§"/>
            </a:pPr>
            <a:r>
              <a:rPr lang="ru-RU" dirty="0" smtClean="0"/>
              <a:t>является членом делегации России на сессии Генеральной Ассамблеи,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2000"/>
              <a:buFont typeface="Wingdings" panose="05000000000000000000" pitchFamily="2" charset="2"/>
              <a:buChar char="§"/>
            </a:pPr>
            <a:r>
              <a:rPr lang="ru-RU" dirty="0" smtClean="0"/>
              <a:t>представляет Правительство в Совете Безопасности и Экономическом и социальном совете,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2000"/>
              <a:buFont typeface="Wingdings" panose="05000000000000000000" pitchFamily="2" charset="2"/>
              <a:buChar char="§"/>
            </a:pPr>
            <a:r>
              <a:rPr lang="ru-RU" dirty="0" smtClean="0"/>
              <a:t>участвует в обсуждении самых сложных и особенно интересующих Российскую Федерацию вопросов. На него возлагается произнесение наиболее ответственных заявлений от имени российского Правительства.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2000"/>
              <a:buFont typeface="Wingdings" panose="05000000000000000000" pitchFamily="2" charset="2"/>
              <a:buChar char="§"/>
            </a:pPr>
            <a:endParaRPr lang="ru-RU" dirty="0" smtClean="0"/>
          </a:p>
          <a:p>
            <a:r>
              <a:rPr lang="ru-RU" sz="16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Почти все представители СССР и России при ООН были кадровыми дипломатами.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16088" y="4566806"/>
            <a:ext cx="98270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Первый заместитель и заместители Постоянного представители являются непосредственными помощниками главы российского представительства.</a:t>
            </a:r>
          </a:p>
          <a:p>
            <a:r>
              <a:rPr lang="ru-RU" dirty="0" smtClean="0"/>
              <a:t> По статусу в системе федеральной государственной службы замещают главные должности федеральной государственной службы, назначаются Министром иностранных дел по рекомендации Коллегии Министерства иностранных дел.</a:t>
            </a:r>
          </a:p>
          <a:p>
            <a:r>
              <a:rPr lang="ru-RU" dirty="0" smtClean="0"/>
              <a:t>Заместители возглавляют оперативно-дипломатическую деятельность Постпредства, несут основную ответственность за ведение переговоров и участие в прениях в главных органах ООН.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83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8795" y="148471"/>
            <a:ext cx="9496541" cy="6370975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Подразделения Постоянного представительства России при ООН</a:t>
            </a:r>
          </a:p>
          <a:p>
            <a:endParaRPr lang="ru-RU" sz="1600" dirty="0" smtClean="0"/>
          </a:p>
          <a:p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Самое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большое по составу и весьма ответственное по своему статусу подразделением Постоянного представительства является </a:t>
            </a: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политическая </a:t>
            </a:r>
            <a:r>
              <a:rPr lang="ru-RU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референтура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Она отвечает за работу Первого (политического) комитета Генеральной Ассамблеи ООН (ГА ООН), Совета Безопасности и охватывает проблематику международной безопасности, разоружения, операций по поддержанию мира и др. Возглавляет </a:t>
            </a:r>
            <a:r>
              <a:rPr lang="ru-RU" sz="1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референтуру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старший советник, как правило, в ранге Чрезвычайного и Полномочного Посланника.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ее состав входят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несколько старших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дипломатов – советников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первых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секретарей, каждый из которых курирует конкретное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направление дипломатической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деятельности.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них в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подчинении находятся один-два сотрудника среднего и младшего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звена. Младшие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средние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дипломатические должности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подавляющем большинстве замещаются из числа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сотрудников Департамента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международных отношений (ДМО) Центрального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аппарата МИДа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России.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2.Экономическая </a:t>
            </a:r>
            <a:r>
              <a:rPr lang="ru-RU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референтура</a:t>
            </a: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курирует деятельность </a:t>
            </a:r>
            <a:r>
              <a:rPr lang="ru-RU" sz="1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ЭКОСОСа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Второго (экономического) комитета Генеральной Ассамблеи, специализированных учреждений ООН соответствующего профиля. По своему численному составу это структурное подразделение в последнее время расширяется и практически стало сопоставимым с политическим. Руководит </a:t>
            </a:r>
            <a:r>
              <a:rPr lang="ru-RU" sz="1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референтурой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старший советник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Социально-правовая </a:t>
            </a:r>
            <a:r>
              <a:rPr lang="ru-RU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референтура</a:t>
            </a:r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занимается социальными проблемами и гуманитарного сотрудничества (Третий комитет) и вопросами международного права (Шестой комитет ГА ООН). Возглавляет старший  советник, направляемый Правовым департаментом (ДП) МИД.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образованию в обязательном</a:t>
            </a: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порядке юрист-международник. Комплектуется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референтура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как правило,</a:t>
            </a: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кадрами из Правового департамента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Департамента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гуманитарному сотрудничества и правам человека.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4750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6593" y="407624"/>
            <a:ext cx="9331287" cy="6093976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/>
              <a:t>Подразделения Постоянного представительства России при ООН</a:t>
            </a:r>
          </a:p>
          <a:p>
            <a:endParaRPr lang="ru-RU" dirty="0" smtClean="0"/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Бюджетно-кадровая </a:t>
            </a:r>
            <a:r>
              <a:rPr lang="ru-RU" sz="1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референтура</a:t>
            </a:r>
            <a:r>
              <a:rPr lang="ru-RU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координирует взаимодействие  представительства России с Пятым (бюджетным) комитетом ГА и осуществляет  контакты с властями страны пребывания и мэрией Нью-Йорка.  Руководит ею старший советник. В ее составе заняты дипломатические служащие, имеющие достаточный опыт работы в департаментах международных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отношений либо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Северной Америки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Деятельности </a:t>
            </a:r>
            <a:r>
              <a:rPr lang="ru-RU" sz="1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референтуры</a:t>
            </a:r>
            <a:r>
              <a:rPr lang="ru-RU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информации и связи с общественностью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придается огромное значение в рамках общих задач, стоящих перед нашим Постоянным представительством при ООН. Во главу угла функционирования данного подразделения поставлены задача максимально широкого информирования ООН, представительств других стран о внешней и внутренней политике нашего государства или акциях нашего Правительства на мировой арене. Сотрудники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референтуры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поддерживают связи с международными неправительственными организациями, аккредитованными в Нью-Йорке, проводят необходимую работу с представителями всех средств массовой информации, освещающих деятельность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ООН, устраивая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них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пресс-конференции 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встречи с руководителями нашей делегации во время работы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Генеральной Ассамблеи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ООН. Данное подразделение делает все для того, чтобы обеспечить выгодное для России представление о российской политике Руководит им старший советник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Административно-хозяйственная </a:t>
            </a:r>
            <a:r>
              <a:rPr lang="ru-RU" sz="1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референтура</a:t>
            </a:r>
            <a:r>
              <a:rPr lang="ru-RU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возглавляется старшим советником. Занимается вопросами протокола, бюджета и финансирования, связи, документации и другими аспектами общей администрации постпредства.</a:t>
            </a:r>
          </a:p>
        </p:txBody>
      </p:sp>
    </p:spTree>
    <p:extLst>
      <p:ext uri="{BB962C8B-B14F-4D97-AF65-F5344CB8AC3E}">
        <p14:creationId xmlns:p14="http://schemas.microsoft.com/office/powerpoint/2010/main" val="2702799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6087" y="107992"/>
            <a:ext cx="10175913" cy="6247864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endParaRPr lang="ru-RU" sz="1600" dirty="0" smtClean="0"/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Среди других постоянных представительств РФ, занимающихся работой ООН и ее специализированных учреждений, следует выделить </a:t>
            </a: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Представительство России при Отделении ООН и других международных организациях в Женеве,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где часто проводятся заседания различных органов ООН по экономическим и социальным проблемам, таких, например, как Экономический и социальный совет (ЭКОСОС), по вопросам торговли, науки, техники и др.</a:t>
            </a: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Постпредство обеспечивает работу российских делегаций на Конференции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по разоружению, Конференции ООН по торговле и развитию, в Совете ООН 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правам человека, Европейской экономической комиссии, Детском фонде, 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Институте ООН по проблемам разоружения, осуществляет взаимодействие с 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Управлением Верховного комиссара ООН по делам беженцев.</a:t>
            </a: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Специфика работы нашего Представительства при Отделении ООН в Женеве 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заключается в том, что ему приходится решать самый широкий круг вопросов – 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 универсальных до сугубо специальных, что в известной мере предопределяет и его структуру, которая включает функциональные </a:t>
            </a:r>
            <a:r>
              <a:rPr lang="ru-RU" sz="1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референтуры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или группы, курирующие каждое направление своей деятельности или ту или иную организацию. Так, помимо политической и социально-экономической, здесь есть, например, </a:t>
            </a:r>
            <a:r>
              <a:rPr lang="ru-RU" sz="1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референтуры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по правам человека, научно-техническая, по вопросам международной организации труда и др.</a:t>
            </a: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Большой диапазон задач предъявляют высокие требования к дипломатическому персоналу представительства, его профессиональному уровню. Кадры рекрутируются не только из Министерства иностранных дел, но из числа наиболее подготовленных специалистов отраслевых министерств, институтов Академии наук и </a:t>
            </a:r>
            <a:r>
              <a:rPr lang="ru-RU" sz="1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учреждениий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по профилю работы международных организаций</a:t>
            </a:r>
            <a:r>
              <a:rPr lang="ru-RU" sz="1600" dirty="0" smtClean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71" y="1608979"/>
            <a:ext cx="2313542" cy="231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839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9287219" y="88134"/>
            <a:ext cx="1770431" cy="66291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806769" y="253995"/>
            <a:ext cx="699571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Кроме того, Россия имеет отдельные Постоянные представительства: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при Международной организации гражданской авиации (ИКАО) в Монреале,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при Организации Объединенных Наций по вопросам образования, науки и культуры (ЮНЕСКО) в Париже 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при международных организациях в Вене (Международном агентстве по атомной энергии (МАГАТЭ), Организации Объединенных Наций по промышленному развитию (ЮНИДО), Венском отделении ООН, Постоянном комитете Организации по выполнению Договора о всеобъемлющем запрещении ядерных испытаний (ПК ОДВЗЯИ).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r>
              <a:rPr lang="ru-RU" dirty="0" smtClean="0"/>
              <a:t>Таков механизм функционирования Постоянных представительств России при организациях системы Организации Объединенных Наций. Постпредство – мощный и гибкий аппарат, построенный и функционирующий таким образом, чтобы быстро оценивать реакцию стран-членов, уведомлять Правительство РФ о необходимость занять ту или иную позицию по рассматриваемым в ООН вопросам, совмещать методы и приемы парламентской борьбы и «традиционной» дипломатии для обеспечения решений в национальных интересах Российской Федерации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584" y="5592142"/>
            <a:ext cx="1681356" cy="10331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294" y="217208"/>
            <a:ext cx="1563748" cy="12865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294" y="1619480"/>
            <a:ext cx="1594576" cy="11389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294" y="2874197"/>
            <a:ext cx="1594576" cy="14488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294" y="4438821"/>
            <a:ext cx="1649646" cy="103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80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0153" y="275423"/>
            <a:ext cx="9551625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Постоянные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представительства Российской Федерации при региональных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организациях</a:t>
            </a: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Российская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Федерация в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качестве полноправного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члена,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наблюдателя (или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имея специальный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статус)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участвует в работе ряда крупных международных региональных организаций: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европейских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ОБСЕ, Совет Европы, ЕС;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евразийских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СНГ, ШОС, ОДКБ,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трансатлантической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НАТО;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американской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ОАГ.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endParaRPr lang="ru-RU" dirty="0" smtClean="0"/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соответствии с договором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 учреждении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организации или на основе ее Устава Российская Федерация назначает своего постоянного представителя при этой организации и открывает</a:t>
            </a:r>
          </a:p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постоянное представительство. Его задачи, структура и организация деятельности регламентируются Положением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 постоянном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представительстве Российской Федерации при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международной организации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Представительство является государственным органом внешних сношений Российской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Федерации и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входит в систему МИД России.</a:t>
            </a:r>
          </a:p>
          <a:p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Работа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Постпредства строится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основе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квартальных планов, составляемых с учетом указаний МИД. В Постпредстве могут создаваться отделы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или группы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 направлениям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деятельности, такие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как политический, экономический, правовой, межпарламентских связей и т.д. Штатное расписание утверждается в установленном порядке.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Что касается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задач и функций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постпредств при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региональных организациях,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 они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основном совпадают задачами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 функциями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Постоянного представительства Российской Федерации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 ООН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13305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8974" y="117692"/>
            <a:ext cx="6367749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Специальные </a:t>
            </a:r>
            <a:r>
              <a:rPr lang="ru-RU" sz="2000" b="1" dirty="0" smtClean="0"/>
              <a:t>миссии Российской Федерации</a:t>
            </a:r>
          </a:p>
          <a:p>
            <a:endParaRPr lang="ru-RU" dirty="0"/>
          </a:p>
          <a:p>
            <a:r>
              <a:rPr lang="ru-RU" dirty="0"/>
              <a:t>В практике дипломатического взаимодействия, помимо </a:t>
            </a:r>
            <a:r>
              <a:rPr lang="ru-RU" dirty="0" smtClean="0"/>
              <a:t>дипломатических представительств</a:t>
            </a:r>
            <a:r>
              <a:rPr lang="ru-RU" dirty="0"/>
              <a:t>, действующих на постоянной основе, для решения конкретных задач используется и такой институт, как специальные миссии. </a:t>
            </a:r>
            <a:endParaRPr lang="ru-RU" dirty="0" smtClean="0"/>
          </a:p>
          <a:p>
            <a:endParaRPr lang="ru-RU" dirty="0"/>
          </a:p>
          <a:p>
            <a:r>
              <a:rPr lang="ru-RU" b="1" dirty="0" smtClean="0"/>
              <a:t>Венская конвенция </a:t>
            </a:r>
            <a:r>
              <a:rPr lang="ru-RU" b="1" dirty="0"/>
              <a:t>ООН 1969 года о специальных миссиях</a:t>
            </a:r>
            <a:r>
              <a:rPr lang="ru-RU" dirty="0"/>
              <a:t>, вступившая в силу </a:t>
            </a:r>
            <a:r>
              <a:rPr lang="ru-RU" dirty="0" smtClean="0"/>
              <a:t>21 июня </a:t>
            </a:r>
            <a:r>
              <a:rPr lang="ru-RU" dirty="0"/>
              <a:t>1985 г., определяет </a:t>
            </a:r>
            <a:r>
              <a:rPr lang="ru-RU" dirty="0" smtClean="0"/>
              <a:t>специальную миссию </a:t>
            </a:r>
            <a:r>
              <a:rPr lang="ru-RU" dirty="0"/>
              <a:t>как </a:t>
            </a:r>
            <a:r>
              <a:rPr lang="ru-RU" b="1" dirty="0"/>
              <a:t>дипломатическую структуру, имеющую представительный характер и посылаемую одним </a:t>
            </a:r>
            <a:r>
              <a:rPr lang="ru-RU" b="1" dirty="0" smtClean="0"/>
              <a:t>государством в </a:t>
            </a:r>
            <a:r>
              <a:rPr lang="ru-RU" b="1" dirty="0"/>
              <a:t>другое для рассмотрения определенных вопросов или для выполнения </a:t>
            </a:r>
            <a:r>
              <a:rPr lang="ru-RU" b="1" dirty="0" smtClean="0"/>
              <a:t>в этом </a:t>
            </a:r>
            <a:r>
              <a:rPr lang="ru-RU" b="1" dirty="0"/>
              <a:t>государстве определенной задачи</a:t>
            </a:r>
            <a:r>
              <a:rPr lang="ru-RU" b="1" dirty="0" smtClean="0"/>
              <a:t>.</a:t>
            </a:r>
          </a:p>
          <a:p>
            <a:endParaRPr lang="ru-RU" b="1" dirty="0"/>
          </a:p>
          <a:p>
            <a:r>
              <a:rPr lang="ru-RU" dirty="0"/>
              <a:t>Функции миссий определяются </a:t>
            </a:r>
            <a:r>
              <a:rPr lang="ru-RU" dirty="0" smtClean="0"/>
              <a:t>по взаимному </a:t>
            </a:r>
            <a:r>
              <a:rPr lang="ru-RU" dirty="0"/>
              <a:t>согласию принимающего </a:t>
            </a:r>
            <a:r>
              <a:rPr lang="ru-RU" dirty="0" smtClean="0"/>
              <a:t>и направляющего </a:t>
            </a:r>
            <a:r>
              <a:rPr lang="ru-RU" dirty="0"/>
              <a:t>государства, </a:t>
            </a:r>
            <a:r>
              <a:rPr lang="ru-RU" dirty="0" smtClean="0"/>
              <a:t>причем независимо </a:t>
            </a:r>
            <a:r>
              <a:rPr lang="ru-RU" dirty="0"/>
              <a:t>от того, имеются или </a:t>
            </a:r>
            <a:r>
              <a:rPr lang="ru-RU" dirty="0" smtClean="0"/>
              <a:t>нет между </a:t>
            </a:r>
            <a:r>
              <a:rPr lang="ru-RU" dirty="0"/>
              <a:t>государствами </a:t>
            </a:r>
            <a:r>
              <a:rPr lang="ru-RU" dirty="0" smtClean="0"/>
              <a:t>дипломатические или </a:t>
            </a:r>
            <a:r>
              <a:rPr lang="ru-RU" dirty="0"/>
              <a:t>консульские отношения. Глава</a:t>
            </a:r>
          </a:p>
          <a:p>
            <a:r>
              <a:rPr lang="ru-RU" dirty="0"/>
              <a:t>дипломатической миссии и ее </a:t>
            </a:r>
            <a:r>
              <a:rPr lang="ru-RU" dirty="0" err="1"/>
              <a:t>дипперсонал</a:t>
            </a:r>
            <a:r>
              <a:rPr lang="ru-RU" dirty="0"/>
              <a:t> пользуются </a:t>
            </a:r>
            <a:r>
              <a:rPr lang="ru-RU" dirty="0" smtClean="0"/>
              <a:t>дипломатическими привилегиями </a:t>
            </a:r>
            <a:r>
              <a:rPr lang="ru-RU" dirty="0"/>
              <a:t>и иммунитетом, сходными с предоставляемыми </a:t>
            </a:r>
            <a:r>
              <a:rPr lang="ru-RU" dirty="0" smtClean="0"/>
              <a:t>постоянным дипломатическим </a:t>
            </a:r>
            <a:r>
              <a:rPr lang="ru-RU" dirty="0"/>
              <a:t>представительствам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13503" y="245175"/>
            <a:ext cx="4560982" cy="6494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Специальная миссия – разновидность </a:t>
            </a:r>
            <a:r>
              <a:rPr lang="ru-RU" sz="1600" i="1" dirty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временных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зарубежных органов внешних сношений, которые направляются в другое государство для выполнения конкретных заданий, определенных в соглашении между этими государствами. Ранее эта форма внешних сношений называлась дипломатией (миссией)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ad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hoc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– временно создаваемые в каждом конкретном случае и по определенному поводу дипломатические органы за рубежом. Дипломатия в современном понимании развилась именно из дипломатии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ad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hoc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Вестфальский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мир 1648 г. привел к становлению системы международных отношений, которая базировалась уже на довольно стойких международно-правовых связях государств. При этом вся дипломатическая деятельность реализовывалась посредством временных специальных посольств, которые направлялись в другие государства, как правило, непосредственно для выполнения конкретных задач и не имели целью поддержание постоянных дипломатических отношений между государствами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353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9649" y="506775"/>
            <a:ext cx="981602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Специальные миссии отвечают трем основным критериям: </a:t>
            </a:r>
            <a:endParaRPr lang="ru-RU" dirty="0" smtClean="0"/>
          </a:p>
          <a:p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имеют </a:t>
            </a:r>
            <a:r>
              <a:rPr lang="ru-RU" dirty="0"/>
              <a:t>представительский характер; 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временный </a:t>
            </a:r>
            <a:r>
              <a:rPr lang="ru-RU" dirty="0"/>
              <a:t>характер; 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конкретно-целевой </a:t>
            </a:r>
            <a:r>
              <a:rPr lang="ru-RU" dirty="0"/>
              <a:t>характер</a:t>
            </a:r>
            <a:r>
              <a:rPr lang="ru-RU" dirty="0" smtClean="0"/>
              <a:t>.</a:t>
            </a:r>
          </a:p>
          <a:p>
            <a:pPr marL="342900" indent="-342900">
              <a:buAutoNum type="arabicParenR"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Деятельность специальных миссий всегда определяется сроком, необходимым для выполнения миссии. При этом встречаются случаи, когда миссии действуют на протяжении нескольких лет.</a:t>
            </a:r>
          </a:p>
          <a:p>
            <a:endParaRPr lang="ru-RU" dirty="0"/>
          </a:p>
          <a:p>
            <a:r>
              <a:rPr lang="ru-RU" dirty="0"/>
              <a:t>Функции миссии регулируются соглашением между посылающим и принимающим государствами. Наличие дипломатических или консульских отношений не является необходимым для направления или принятия миссии.</a:t>
            </a:r>
          </a:p>
          <a:p>
            <a:endParaRPr lang="ru-RU" dirty="0"/>
          </a:p>
          <a:p>
            <a:r>
              <a:rPr lang="ru-RU" dirty="0"/>
              <a:t>Количественный состав миссии определяется посылающим государством по согласованию с принимающим. В свою очередь, принимающее государство вправе отказать в принятии ненадлежащего с его точки зрения количества представителей миссии или же относительно какого-либо конкретного лица из состава миссии. Миссия может состоять из одного человека или нескольких десятков. В составе миссии может быть дипломатический, административно-технический и обслуживающий персонал.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893" y="506775"/>
            <a:ext cx="250507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21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002" y="165253"/>
            <a:ext cx="9882131" cy="6309420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Глава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специальной миссии и члены дипломатического персонала должны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быть гражданами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направляющего государства.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случае, если специальная миссия возглавляется главой государства, главой правительства, министром иностранных дел или другим лицом высокого ранга, или если такие лица принимают участие в специальной миссии, они пользуются привилегиями и иммунитетами, которые признаются за ними международным правом.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Привилегии и иммунитеты дипломатических представительств и их персонала, которые определены Венской конвенцией о дипломатических сношениях 1961 г., распространяются на специальные миссии и их персонал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отдельных случаях миссии могут направляться: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одна и та же миссии в два и более государства с их согласия в каждом конкретном случае;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двумя и более государствами одной общей специальной миссии в другое государство на тех же условиях (ст. 5 Конвенции 1969 г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.).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соответствии со ст. 11 Конвенции 1969 г. принимающая сторона оповещается: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о составе специальных миссий и о каких-либо последующих изменениях;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прибытии и окончательном отъезде членов миссии и о прекращении их функций в миссии;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прибытии и окончательном отъезде какого-либо лица, сопровождающего члена миссии;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назначении главы специальной миссии;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местонахождении помещений, где расположена специальная миссия, а также личных помещений, которые пользуются неприкосновенностью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5024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2867" y="859316"/>
            <a:ext cx="82956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Функции </a:t>
            </a:r>
            <a:r>
              <a:rPr lang="ru-RU" dirty="0"/>
              <a:t>специальной миссии начинаются с установления ею официальных контактов с министерством иностранных дел или с другим органом государства пребывания, относительно которого имеется предварительная договоренность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Функции специальной миссии прекращают свое существование:</a:t>
            </a:r>
          </a:p>
          <a:p>
            <a:endParaRPr lang="ru-RU" dirty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/>
              <a:t>– с согласия заинтересованных государств;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/>
              <a:t>– после выполнения заданий специальной миссии;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/>
              <a:t>– после окончания срока, установленного для специальной миссии, если он дополнительно не продлен;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/>
              <a:t>– после уведомления государства, которое направляет миссию, о том, что оно прекращает или отзывает специальную миссию;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/>
              <a:t>– после уведомления принимающего государства о том, что оно считает деятельность специальной миссии прекращенной.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538" y="5585552"/>
            <a:ext cx="5144879" cy="114024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19259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9139" y="583894"/>
            <a:ext cx="852705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российской </a:t>
            </a:r>
            <a:r>
              <a:rPr lang="ru-RU" dirty="0" smtClean="0"/>
              <a:t>дипломатической практике </a:t>
            </a:r>
            <a:r>
              <a:rPr lang="ru-RU" dirty="0"/>
              <a:t>осуществлять специальную</a:t>
            </a:r>
          </a:p>
          <a:p>
            <a:r>
              <a:rPr lang="ru-RU" dirty="0"/>
              <a:t>миссию единолично или </a:t>
            </a:r>
            <a:r>
              <a:rPr lang="ru-RU" dirty="0" smtClean="0"/>
              <a:t>возглавлять делегацию-миссию </a:t>
            </a:r>
            <a:r>
              <a:rPr lang="ru-RU" dirty="0"/>
              <a:t>в формате двустороннего сотрудничества может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9000"/>
              <a:buFont typeface="Wingdings" panose="05000000000000000000" pitchFamily="2" charset="2"/>
              <a:buChar char="§"/>
            </a:pPr>
            <a:r>
              <a:rPr lang="ru-RU" dirty="0" smtClean="0"/>
              <a:t>- глава </a:t>
            </a:r>
            <a:r>
              <a:rPr lang="ru-RU" dirty="0"/>
              <a:t>государства или правительства,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9000"/>
              <a:buFont typeface="Wingdings" panose="05000000000000000000" pitchFamily="2" charset="2"/>
              <a:buChar char="§"/>
            </a:pPr>
            <a:r>
              <a:rPr lang="ru-RU" dirty="0" smtClean="0"/>
              <a:t>- министр иностранных </a:t>
            </a:r>
            <a:r>
              <a:rPr lang="ru-RU" dirty="0"/>
              <a:t>дел, член </a:t>
            </a:r>
            <a:r>
              <a:rPr lang="ru-RU" dirty="0" smtClean="0"/>
              <a:t>Федерального Собрания </a:t>
            </a:r>
            <a:r>
              <a:rPr lang="ru-RU" dirty="0"/>
              <a:t>или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9000"/>
              <a:buFont typeface="Wingdings" panose="05000000000000000000" pitchFamily="2" charset="2"/>
              <a:buChar char="§"/>
            </a:pPr>
            <a:r>
              <a:rPr lang="ru-RU" dirty="0" smtClean="0"/>
              <a:t>- иное </a:t>
            </a:r>
            <a:r>
              <a:rPr lang="ru-RU" dirty="0"/>
              <a:t>лицо, имеющее соответствующие полномочия. </a:t>
            </a:r>
            <a:endParaRPr lang="ru-RU" dirty="0" smtClean="0"/>
          </a:p>
          <a:p>
            <a:r>
              <a:rPr lang="ru-RU" dirty="0" smtClean="0"/>
              <a:t>Выполнение </a:t>
            </a:r>
            <a:r>
              <a:rPr lang="ru-RU" dirty="0"/>
              <a:t>миссии может быть поручено заместителю министра иностранных </a:t>
            </a:r>
            <a:r>
              <a:rPr lang="ru-RU" dirty="0" smtClean="0"/>
              <a:t>дел, послу </a:t>
            </a:r>
            <a:r>
              <a:rPr lang="ru-RU" dirty="0"/>
              <a:t>по особым поручениям или аккредитованному за рубежом послу Российской Федерации.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В настоящее время достаточно часто используется такой вид дипломатической миссии, как </a:t>
            </a:r>
            <a:r>
              <a:rPr lang="ru-RU" b="1" dirty="0"/>
              <a:t>институт специальных </a:t>
            </a:r>
            <a:r>
              <a:rPr lang="ru-RU" b="1" dirty="0" smtClean="0"/>
              <a:t>постоянных представителей</a:t>
            </a:r>
            <a:endParaRPr lang="ru-RU" b="1" dirty="0"/>
          </a:p>
          <a:p>
            <a:r>
              <a:rPr lang="ru-RU" b="1" dirty="0"/>
              <a:t>Президента</a:t>
            </a:r>
            <a:r>
              <a:rPr lang="ru-RU" dirty="0"/>
              <a:t>, например,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по </a:t>
            </a:r>
            <a:r>
              <a:rPr lang="ru-RU" dirty="0"/>
              <a:t>международному культурному сотрудничеству;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по </a:t>
            </a:r>
            <a:r>
              <a:rPr lang="ru-RU" dirty="0"/>
              <a:t>вопросам международного сотрудничества в борьбе с терроризмом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/>
              <a:t>и транснациональной </a:t>
            </a:r>
            <a:r>
              <a:rPr lang="ru-RU" dirty="0" smtClean="0"/>
              <a:t>организованной преступностью</a:t>
            </a:r>
            <a:r>
              <a:rPr lang="ru-RU" dirty="0"/>
              <a:t>;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по </a:t>
            </a:r>
            <a:r>
              <a:rPr lang="ru-RU" dirty="0"/>
              <a:t>сотрудничеству </a:t>
            </a:r>
            <a:r>
              <a:rPr lang="ru-RU" dirty="0" smtClean="0"/>
              <a:t>со странами </a:t>
            </a:r>
            <a:r>
              <a:rPr lang="ru-RU" dirty="0"/>
              <a:t>Африки; по Ближнему Востоку;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по </a:t>
            </a:r>
            <a:r>
              <a:rPr lang="ru-RU" dirty="0"/>
              <a:t>вопросам развития интеграционного сотрудничества с </a:t>
            </a:r>
            <a:r>
              <a:rPr lang="ru-RU" dirty="0" err="1"/>
              <a:t>государствамиучастниками</a:t>
            </a:r>
            <a:r>
              <a:rPr lang="ru-RU" dirty="0"/>
              <a:t> СНГ;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по международному сотрудничеству </a:t>
            </a:r>
            <a:r>
              <a:rPr lang="ru-RU" dirty="0"/>
              <a:t>в Арктике и Антарктиде и др.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52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3379" y="91836"/>
            <a:ext cx="1063862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Российская </a:t>
            </a:r>
            <a:r>
              <a:rPr lang="ru-RU" sz="1600" dirty="0"/>
              <a:t>Федерация </a:t>
            </a:r>
            <a:r>
              <a:rPr lang="ru-RU" sz="1600" dirty="0" smtClean="0"/>
              <a:t>принимает активное </a:t>
            </a:r>
            <a:r>
              <a:rPr lang="ru-RU" sz="1600" dirty="0"/>
              <a:t>участие на высшем, высоком </a:t>
            </a:r>
            <a:r>
              <a:rPr lang="ru-RU" sz="1600" dirty="0" smtClean="0"/>
              <a:t>и экспертном </a:t>
            </a:r>
            <a:r>
              <a:rPr lang="ru-RU" sz="1600" dirty="0"/>
              <a:t>уровнях в </a:t>
            </a:r>
            <a:r>
              <a:rPr lang="ru-RU" sz="1600" dirty="0" smtClean="0"/>
              <a:t>многочисленных международных </a:t>
            </a:r>
            <a:r>
              <a:rPr lang="ru-RU" sz="1600" dirty="0"/>
              <a:t>конференциях, созываемых по какому-то определенному случаю, сессионных заседаниях в </a:t>
            </a:r>
            <a:r>
              <a:rPr lang="ru-RU" sz="1600" dirty="0" smtClean="0"/>
              <a:t>рамках международных </a:t>
            </a:r>
            <a:r>
              <a:rPr lang="ru-RU" sz="1600" dirty="0"/>
              <a:t>форумов или объединений государств, не имеющих </a:t>
            </a:r>
            <a:r>
              <a:rPr lang="ru-RU" sz="1600" dirty="0" smtClean="0"/>
              <a:t>статуса международной </a:t>
            </a:r>
            <a:r>
              <a:rPr lang="ru-RU" sz="1600" dirty="0"/>
              <a:t>организации. В </a:t>
            </a:r>
            <a:r>
              <a:rPr lang="ru-RU" sz="1600" dirty="0" smtClean="0"/>
              <a:t>таких, например</a:t>
            </a:r>
            <a:r>
              <a:rPr lang="ru-RU" sz="1600" dirty="0"/>
              <a:t>, как </a:t>
            </a:r>
            <a:r>
              <a:rPr lang="ru-RU" sz="1600" dirty="0" smtClean="0"/>
              <a:t> Группа-20 (Большая двадцатка), форум </a:t>
            </a:r>
            <a:r>
              <a:rPr lang="ru-RU" sz="1600" dirty="0"/>
              <a:t>Азиатско-Тихоокеанского экономического сотрудничества (АТЭС</a:t>
            </a:r>
            <a:r>
              <a:rPr lang="ru-RU" sz="1600" dirty="0" smtClean="0"/>
              <a:t>), региональный </a:t>
            </a:r>
            <a:r>
              <a:rPr lang="ru-RU" sz="1600" dirty="0"/>
              <a:t>диалог с </a:t>
            </a:r>
            <a:r>
              <a:rPr lang="ru-RU" sz="1600" dirty="0" smtClean="0"/>
              <a:t>Ассоциацией государств </a:t>
            </a:r>
            <a:r>
              <a:rPr lang="ru-RU" sz="1600" dirty="0"/>
              <a:t>Юго-Восточной Азии (АСЕАН).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Такая </a:t>
            </a:r>
            <a:r>
              <a:rPr lang="ru-RU" sz="1600" dirty="0"/>
              <a:t>форма </a:t>
            </a:r>
            <a:r>
              <a:rPr lang="ru-RU" sz="1600" b="1" dirty="0"/>
              <a:t>многосторонней дипломатии </a:t>
            </a:r>
            <a:r>
              <a:rPr lang="ru-RU" sz="1600" dirty="0"/>
              <a:t>часто называется </a:t>
            </a:r>
            <a:r>
              <a:rPr lang="ru-RU" sz="1600" dirty="0" err="1"/>
              <a:t>конференционной</a:t>
            </a:r>
            <a:r>
              <a:rPr lang="ru-RU" sz="1600" dirty="0"/>
              <a:t>. </a:t>
            </a:r>
            <a:r>
              <a:rPr lang="ru-RU" sz="1600" dirty="0" smtClean="0"/>
              <a:t> Лица </a:t>
            </a:r>
            <a:r>
              <a:rPr lang="ru-RU" sz="1600" dirty="0"/>
              <a:t>или делегации, направляемые Россией для участия в </a:t>
            </a:r>
            <a:r>
              <a:rPr lang="ru-RU" sz="1600" dirty="0" smtClean="0"/>
              <a:t>таких мероприятиях</a:t>
            </a:r>
            <a:r>
              <a:rPr lang="ru-RU" sz="1600" dirty="0"/>
              <a:t>, также относят к категории специальных миссий. Этот компонент дипломатического представительства </a:t>
            </a:r>
            <a:r>
              <a:rPr lang="ru-RU" sz="1600" dirty="0" smtClean="0"/>
              <a:t>играет весьма важную </a:t>
            </a:r>
            <a:r>
              <a:rPr lang="ru-RU" sz="1600" dirty="0"/>
              <a:t>роль в системе зарубежных органов внешних сношений </a:t>
            </a:r>
            <a:r>
              <a:rPr lang="ru-RU" sz="1600" dirty="0" smtClean="0"/>
              <a:t>Российской Федерации</a:t>
            </a:r>
            <a:r>
              <a:rPr lang="ru-RU" sz="1600" dirty="0"/>
              <a:t>, поскольку </a:t>
            </a:r>
            <a:r>
              <a:rPr lang="ru-RU" sz="1600" dirty="0" smtClean="0"/>
              <a:t>обеспечивает возможность быстрого реагирования нашей </a:t>
            </a:r>
            <a:r>
              <a:rPr lang="ru-RU" sz="1600" dirty="0"/>
              <a:t>дипломатии на любые, в </a:t>
            </a:r>
            <a:r>
              <a:rPr lang="ru-RU" sz="1600" dirty="0" err="1"/>
              <a:t>т.ч</a:t>
            </a:r>
            <a:r>
              <a:rPr lang="ru-RU" sz="1600" dirty="0"/>
              <a:t>. непрогнозируемые изменения в </a:t>
            </a:r>
            <a:r>
              <a:rPr lang="ru-RU" sz="1600" dirty="0" smtClean="0"/>
              <a:t>мировой политике.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093" y="2892603"/>
            <a:ext cx="7777907" cy="388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6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433</TotalTime>
  <Words>3010</Words>
  <Application>Microsoft Office PowerPoint</Application>
  <PresentationFormat>Широкоэкранный</PresentationFormat>
  <Paragraphs>236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Corbel</vt:lpstr>
      <vt:lpstr>Wingdings</vt:lpstr>
      <vt:lpstr>1_Параллакс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41</cp:revision>
  <dcterms:created xsi:type="dcterms:W3CDTF">2020-04-30T13:27:46Z</dcterms:created>
  <dcterms:modified xsi:type="dcterms:W3CDTF">2020-05-01T01:34:25Z</dcterms:modified>
</cp:coreProperties>
</file>