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</p:sldMasterIdLst>
  <p:sldIdLst>
    <p:sldId id="256" r:id="rId2"/>
    <p:sldId id="287" r:id="rId3"/>
    <p:sldId id="288" r:id="rId4"/>
    <p:sldId id="257" r:id="rId5"/>
    <p:sldId id="258" r:id="rId6"/>
    <p:sldId id="271" r:id="rId7"/>
    <p:sldId id="259" r:id="rId8"/>
    <p:sldId id="261" r:id="rId9"/>
    <p:sldId id="268" r:id="rId10"/>
    <p:sldId id="267" r:id="rId11"/>
    <p:sldId id="269" r:id="rId12"/>
    <p:sldId id="266" r:id="rId13"/>
    <p:sldId id="265" r:id="rId14"/>
    <p:sldId id="270" r:id="rId15"/>
    <p:sldId id="264" r:id="rId16"/>
    <p:sldId id="263" r:id="rId17"/>
    <p:sldId id="272" r:id="rId18"/>
    <p:sldId id="273" r:id="rId19"/>
    <p:sldId id="262" r:id="rId20"/>
    <p:sldId id="279" r:id="rId21"/>
    <p:sldId id="280" r:id="rId22"/>
    <p:sldId id="281" r:id="rId23"/>
    <p:sldId id="274" r:id="rId24"/>
    <p:sldId id="278" r:id="rId25"/>
    <p:sldId id="282" r:id="rId26"/>
    <p:sldId id="277" r:id="rId27"/>
    <p:sldId id="276" r:id="rId28"/>
    <p:sldId id="275" r:id="rId29"/>
    <p:sldId id="283" r:id="rId30"/>
    <p:sldId id="284" r:id="rId31"/>
    <p:sldId id="285" r:id="rId32"/>
    <p:sldId id="286" r:id="rId33"/>
    <p:sldId id="289" r:id="rId34"/>
    <p:sldId id="260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5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9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8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83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27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6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52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6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0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0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30091AE-5219-4C80-8629-4BADBC7C35EE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60;&#1088;&#1080;&#1096;,_&#1056;&#1072;&#1075;&#1085;&#1072;&#1088;" TargetMode="External"/><Relationship Id="rId2" Type="http://schemas.openxmlformats.org/officeDocument/2006/relationships/hyperlink" Target="https://ru.wikipedia.org/wiki/&#1040;&#1088;&#1080;&#1089;&#1090;&#1086;&#1090;&#1077;&#1083;&#1100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cro.economicus.ru/index.php?file=3" TargetMode="External"/><Relationship Id="rId5" Type="http://schemas.openxmlformats.org/officeDocument/2006/relationships/hyperlink" Target="https://ru.wikipedia.org/wiki/&#1057;&#1084;&#1080;&#1090;,_&#1040;&#1076;&#1072;&#1084;" TargetMode="External"/><Relationship Id="rId4" Type="http://schemas.openxmlformats.org/officeDocument/2006/relationships/hyperlink" Target="http://resources.huygens.knaw.nl/bwn1880-2000/lemmata/bwn2/wolf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Основы экономики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1</a:t>
            </a:r>
          </a:p>
          <a:p>
            <a:pPr algn="r"/>
            <a:r>
              <a:rPr lang="ru-RU" dirty="0" smtClean="0"/>
              <a:t>Даниловских Татьяна Евгеньевна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234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Лекции и практики – 1 час в неделю (1 занятие раз в 2 недели)</a:t>
            </a:r>
          </a:p>
          <a:p>
            <a:r>
              <a:rPr lang="ru-RU" sz="2800" dirty="0" smtClean="0"/>
              <a:t>Зачет </a:t>
            </a:r>
          </a:p>
          <a:p>
            <a:r>
              <a:rPr lang="ru-RU" sz="2800" dirty="0" smtClean="0"/>
              <a:t>Рейтинг-план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9308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Рейтинг-план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540408"/>
              </p:ext>
            </p:extLst>
          </p:nvPr>
        </p:nvGraphicFramePr>
        <p:xfrm>
          <a:off x="3868738" y="863600"/>
          <a:ext cx="7671220" cy="496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5328"/>
                <a:gridCol w="11458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Виды работ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Баллы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Лекции 8 занятий (при условии 100% посещения)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Практики 8 занятий*10 баллов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Эссе (по выбору)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Каждое</a:t>
                      </a:r>
                      <a:r>
                        <a:rPr lang="ru-RU" baseline="0" dirty="0" smtClean="0"/>
                        <a:t> практическое занятие предполагает определенные виды работ, например: тестирование, решение задач, подготовку домашнего задания, групповую работу. 10 баллов за занятие распределяется между этими видами работ. </a:t>
                      </a:r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Эссе – это необязательный вид работ. В конце каждого лекционного занятия будет предложен список тем для написания эссе. Студент может написать 1 эссе за семестр (максимум 10 баллов). Эссе оформляется как любая письменная работа.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901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58692" cy="4601183"/>
          </a:xfrm>
        </p:spPr>
        <p:txBody>
          <a:bodyPr/>
          <a:lstStyle/>
          <a:p>
            <a:r>
              <a:rPr lang="ru-RU" dirty="0" smtClean="0"/>
              <a:t>Лекция </a:t>
            </a:r>
            <a:r>
              <a:rPr lang="ru-RU" dirty="0"/>
              <a:t>1.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400" dirty="0" smtClean="0"/>
              <a:t>Введение </a:t>
            </a:r>
            <a:r>
              <a:rPr lang="ru-RU" sz="3400" dirty="0"/>
              <a:t>в экономическую науку.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/>
              <a:t>Слово «экономика» греческого происхождения  </a:t>
            </a:r>
            <a:r>
              <a:rPr lang="ru-RU" sz="3200" dirty="0" smtClean="0"/>
              <a:t>(</a:t>
            </a:r>
            <a:r>
              <a:rPr lang="ru-RU" sz="3200" dirty="0" err="1" smtClean="0"/>
              <a:t>oikonomike</a:t>
            </a:r>
            <a:r>
              <a:rPr lang="ru-RU" sz="3200" dirty="0" smtClean="0"/>
              <a:t> - </a:t>
            </a:r>
            <a:r>
              <a:rPr lang="ru-RU" sz="3200" dirty="0"/>
              <a:t>«искусство домохозяйства»), оно означает </a:t>
            </a:r>
            <a:r>
              <a:rPr lang="ru-RU" sz="3200" dirty="0" smtClean="0"/>
              <a:t>                                                «</a:t>
            </a:r>
            <a:r>
              <a:rPr lang="ru-RU" sz="3200" dirty="0"/>
              <a:t>законы хозяйствования». </a:t>
            </a:r>
            <a:endParaRPr lang="ru-RU" sz="3200" dirty="0" smtClean="0"/>
          </a:p>
          <a:p>
            <a:endParaRPr lang="ru-RU" sz="3200" dirty="0"/>
          </a:p>
          <a:p>
            <a:endParaRPr lang="ru-RU" sz="3200" dirty="0" smtClean="0"/>
          </a:p>
          <a:p>
            <a:endParaRPr lang="ru-RU" sz="3200" dirty="0"/>
          </a:p>
          <a:p>
            <a:endParaRPr lang="ru-RU" sz="32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9491" y="2603407"/>
            <a:ext cx="2525745" cy="338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5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 экономики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экономика </a:t>
            </a:r>
            <a:r>
              <a:rPr lang="ru-RU" sz="2400" dirty="0"/>
              <a:t>— это хозяйственная система, обеспечивающая удовлетворение потребностей людей и общества в целом созданием необходимых благ (экономика отрасли, региональная экономика (района, края, области, страны), мировая экономика). </a:t>
            </a:r>
          </a:p>
          <a:p>
            <a:r>
              <a:rPr lang="ru-RU" sz="2400" dirty="0" smtClean="0"/>
              <a:t>экономика </a:t>
            </a:r>
            <a:r>
              <a:rPr lang="ru-RU" sz="2400" dirty="0"/>
              <a:t>— это совокупность экономических (производственных) отношений между людьми, складывающихся в процессе производства, распределения, обмена и потребления материальных благ и услуг.</a:t>
            </a:r>
          </a:p>
          <a:p>
            <a:r>
              <a:rPr lang="ru-RU" sz="2400" dirty="0" smtClean="0"/>
              <a:t>экономика — </a:t>
            </a:r>
            <a:r>
              <a:rPr lang="ru-RU" sz="2400" dirty="0"/>
              <a:t>это наука о выборе наиболее эффективных (рациональных) способов удовлетворения безграничных потребностей людей ограниченными экономическими ресурсами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01092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Объект  экономики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Экономические законы </a:t>
            </a:r>
            <a:r>
              <a:rPr lang="ru-RU" sz="2800" dirty="0"/>
              <a:t>— наиболее существенные, устойчивые и постоянно повторяющиеся объективные взаимозависимости и причинно-следственные связи в экономических процессах и явлениях. Они носят объективный характер, </a:t>
            </a:r>
            <a:r>
              <a:rPr lang="ru-RU" sz="2800" dirty="0" smtClean="0"/>
              <a:t>историчны</a:t>
            </a:r>
            <a:r>
              <a:rPr lang="ru-RU" sz="2800" dirty="0"/>
              <a:t>.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487778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Разделы экономики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МАКРОЭКОНОМИКА</a:t>
            </a:r>
          </a:p>
          <a:p>
            <a:pPr marL="0" indent="0">
              <a:buNone/>
            </a:pPr>
            <a:r>
              <a:rPr lang="ru-RU" sz="3200" i="1" dirty="0" smtClean="0"/>
              <a:t>национальное </a:t>
            </a:r>
            <a:r>
              <a:rPr lang="ru-RU" sz="3200" i="1" dirty="0"/>
              <a:t>хозяйство</a:t>
            </a:r>
          </a:p>
          <a:p>
            <a:pPr marL="0" indent="0">
              <a:buNone/>
            </a:pPr>
            <a:r>
              <a:rPr lang="ru-RU" sz="3200" dirty="0" smtClean="0"/>
              <a:t>(инфляция, ВВП, НД,</a:t>
            </a:r>
          </a:p>
          <a:p>
            <a:pPr marL="0" indent="0">
              <a:buNone/>
            </a:pPr>
            <a:r>
              <a:rPr lang="ru-RU" sz="3200" dirty="0" smtClean="0"/>
              <a:t>занятость, налоги и др.)</a:t>
            </a:r>
          </a:p>
          <a:p>
            <a:r>
              <a:rPr lang="ru-RU" sz="3200" dirty="0" smtClean="0"/>
              <a:t>МИКРОЭКОНОМИКА </a:t>
            </a:r>
          </a:p>
          <a:p>
            <a:pPr marL="0" indent="0">
              <a:buNone/>
            </a:pPr>
            <a:r>
              <a:rPr lang="ru-RU" sz="3200" i="1" dirty="0" smtClean="0"/>
              <a:t>хозяйствующие субъекты</a:t>
            </a:r>
            <a:endParaRPr lang="ru-RU" sz="3200" i="1" dirty="0"/>
          </a:p>
          <a:p>
            <a:pPr marL="0" indent="0">
              <a:buNone/>
            </a:pPr>
            <a:r>
              <a:rPr lang="ru-RU" sz="3200" dirty="0" smtClean="0"/>
              <a:t>(объем производства,</a:t>
            </a:r>
          </a:p>
          <a:p>
            <a:pPr marL="0" indent="0">
              <a:buNone/>
            </a:pPr>
            <a:r>
              <a:rPr lang="ru-RU" sz="3200" dirty="0" smtClean="0"/>
              <a:t>объем продаж, цена и др.)</a:t>
            </a:r>
          </a:p>
          <a:p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418" y="864108"/>
            <a:ext cx="2214814" cy="23999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575" y="3603498"/>
            <a:ext cx="17145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66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Позитивная и нормативная экономика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ПОЗИТИВНАЯ </a:t>
            </a:r>
            <a:r>
              <a:rPr lang="ru-RU" dirty="0"/>
              <a:t>(</a:t>
            </a:r>
            <a:r>
              <a:rPr lang="ru-RU" dirty="0" err="1"/>
              <a:t>дискриптивная</a:t>
            </a:r>
            <a:r>
              <a:rPr lang="ru-RU" dirty="0"/>
              <a:t>) </a:t>
            </a:r>
            <a:endParaRPr lang="ru-R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экономика </a:t>
            </a:r>
            <a:r>
              <a:rPr lang="ru-RU" dirty="0"/>
              <a:t>изучает факты и </a:t>
            </a:r>
            <a:endParaRPr lang="ru-R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зависимости </a:t>
            </a:r>
            <a:r>
              <a:rPr lang="ru-RU" dirty="0"/>
              <a:t>между ними, </a:t>
            </a:r>
            <a:r>
              <a:rPr lang="ru-RU" dirty="0" smtClean="0"/>
              <a:t>призвана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исходить </a:t>
            </a:r>
            <a:r>
              <a:rPr lang="ru-RU" dirty="0"/>
              <a:t>из накопленных знаний и </a:t>
            </a:r>
            <a:endParaRPr lang="ru-R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опыта </a:t>
            </a:r>
            <a:r>
              <a:rPr lang="ru-RU" dirty="0"/>
              <a:t>и отвечать на вопросы: </a:t>
            </a:r>
            <a:endParaRPr lang="ru-R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что </a:t>
            </a:r>
            <a:r>
              <a:rPr lang="ru-RU" dirty="0"/>
              <a:t>есть и что может быть </a:t>
            </a:r>
            <a:endParaRPr lang="ru-R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в </a:t>
            </a:r>
            <a:r>
              <a:rPr lang="ru-RU" dirty="0"/>
              <a:t>экономике</a:t>
            </a:r>
            <a:r>
              <a:rPr lang="ru-RU" dirty="0" smtClean="0"/>
              <a:t>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НОРМАТИВНАЯ экономика – дает рекомендации как изменить экономическую реальность, отвечает на вопрос: как должно быть?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                 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705" y="858448"/>
            <a:ext cx="3430926" cy="298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88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Эволюция товарного обмена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/>
              <a:t>Товар </a:t>
            </a:r>
            <a:r>
              <a:rPr lang="ru-RU" sz="2800" dirty="0"/>
              <a:t>– это продукт труда, предназначенный для обмена путем купли-продажи. </a:t>
            </a:r>
            <a:endParaRPr lang="ru-RU" sz="2800" dirty="0" smtClean="0"/>
          </a:p>
          <a:p>
            <a:pPr marL="0" indent="0" algn="ctr">
              <a:buNone/>
            </a:pPr>
            <a:r>
              <a:rPr lang="ru-RU" sz="2800" dirty="0" smtClean="0"/>
              <a:t>Натуральное хозяйство </a:t>
            </a:r>
            <a:r>
              <a:rPr lang="en-US" sz="2800" dirty="0" smtClean="0"/>
              <a:t>vs</a:t>
            </a:r>
            <a:r>
              <a:rPr lang="ru-RU" sz="2800" dirty="0" smtClean="0"/>
              <a:t> товарное производство</a:t>
            </a:r>
          </a:p>
          <a:p>
            <a:r>
              <a:rPr lang="ru-RU" sz="2800" dirty="0"/>
              <a:t>Обмен - движение товара от одного производителя к другому, предполагающее эквивалентность, соизмеримость разных по виду, качеству, форме, назначению </a:t>
            </a:r>
            <a:r>
              <a:rPr lang="ru-RU" sz="2800" dirty="0" smtClean="0"/>
              <a:t>товаров.</a:t>
            </a:r>
          </a:p>
          <a:p>
            <a:r>
              <a:rPr lang="ru-RU" sz="2800" dirty="0" smtClean="0"/>
              <a:t>Процесс </a:t>
            </a:r>
            <a:r>
              <a:rPr lang="ru-RU" sz="2800" dirty="0"/>
              <a:t>обмена прошел сложную эволюцию: от простого случайного обмена двумя товарами до современных денежных систем. </a:t>
            </a:r>
          </a:p>
        </p:txBody>
      </p:sp>
    </p:spTree>
    <p:extLst>
      <p:ext uri="{BB962C8B-B14F-4D97-AF65-F5344CB8AC3E}">
        <p14:creationId xmlns:p14="http://schemas.microsoft.com/office/powerpoint/2010/main" val="2862255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73187" cy="4601183"/>
          </a:xfrm>
        </p:spPr>
        <p:txBody>
          <a:bodyPr/>
          <a:lstStyle/>
          <a:p>
            <a:r>
              <a:rPr lang="ru-RU" dirty="0"/>
              <a:t>Понятие собственности и ее значение в экономической системе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Собственность</a:t>
            </a:r>
            <a:r>
              <a:rPr lang="ru-RU" sz="2800" dirty="0"/>
              <a:t> — принадлежность средств и продуктов производства определенным лицам. </a:t>
            </a:r>
            <a:endParaRPr lang="ru-RU" sz="2800" dirty="0" smtClean="0"/>
          </a:p>
          <a:p>
            <a:r>
              <a:rPr lang="ru-RU" sz="2800" b="1" dirty="0" smtClean="0"/>
              <a:t>Право </a:t>
            </a:r>
            <a:r>
              <a:rPr lang="ru-RU" sz="2800" b="1" dirty="0"/>
              <a:t>собственности </a:t>
            </a:r>
            <a:r>
              <a:rPr lang="ru-RU" sz="2800" dirty="0"/>
              <a:t>как право конкретных субъектов на определенные объекты (имущество) сводится к набору прав: праву </a:t>
            </a:r>
            <a:r>
              <a:rPr lang="ru-RU" sz="2800" b="1" dirty="0"/>
              <a:t>владения,</a:t>
            </a:r>
            <a:r>
              <a:rPr lang="ru-RU" sz="2800" dirty="0"/>
              <a:t> праву </a:t>
            </a:r>
            <a:r>
              <a:rPr lang="ru-RU" sz="2800" b="1" dirty="0"/>
              <a:t>пользования</a:t>
            </a:r>
            <a:r>
              <a:rPr lang="ru-RU" sz="2800" dirty="0"/>
              <a:t> и праву </a:t>
            </a:r>
            <a:r>
              <a:rPr lang="ru-RU" sz="2800" b="1" dirty="0"/>
              <a:t>распоряжения</a:t>
            </a:r>
            <a:r>
              <a:rPr lang="ru-RU" sz="2800" dirty="0"/>
              <a:t> имуществом. </a:t>
            </a:r>
            <a:endParaRPr lang="ru-RU" sz="2800" dirty="0" smtClean="0"/>
          </a:p>
          <a:p>
            <a:r>
              <a:rPr lang="ru-RU" sz="2800" b="1" dirty="0" smtClean="0"/>
              <a:t>Типы </a:t>
            </a:r>
            <a:r>
              <a:rPr lang="ru-RU" sz="2800" dirty="0" smtClean="0"/>
              <a:t>собственности: общая, частная, смешанная.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39280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73187" cy="4601183"/>
          </a:xfrm>
        </p:spPr>
        <p:txBody>
          <a:bodyPr/>
          <a:lstStyle/>
          <a:p>
            <a:r>
              <a:rPr lang="ru-RU" dirty="0"/>
              <a:t>Понятие собственности и ее значение в экономической системе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Во-первых, собственность </a:t>
            </a:r>
            <a:r>
              <a:rPr lang="ru-RU" sz="2400" dirty="0"/>
              <a:t>— это </a:t>
            </a:r>
            <a:r>
              <a:rPr lang="ru-RU" sz="2400" dirty="0" smtClean="0"/>
              <a:t>фундамент </a:t>
            </a:r>
            <a:r>
              <a:rPr lang="ru-RU" sz="2400" dirty="0"/>
              <a:t>любой системы общественно-экономических отношений</a:t>
            </a:r>
            <a:r>
              <a:rPr lang="ru-RU" sz="2400" dirty="0" smtClean="0"/>
              <a:t>. </a:t>
            </a:r>
          </a:p>
          <a:p>
            <a:r>
              <a:rPr lang="ru-RU" sz="2400" dirty="0" smtClean="0"/>
              <a:t>Во-вторых</a:t>
            </a:r>
            <a:r>
              <a:rPr lang="ru-RU" sz="2400" dirty="0"/>
              <a:t>, от собственности зависят положение определенных </a:t>
            </a:r>
            <a:r>
              <a:rPr lang="ru-RU" sz="2400" dirty="0" smtClean="0"/>
              <a:t>групп в обществе. </a:t>
            </a:r>
          </a:p>
          <a:p>
            <a:r>
              <a:rPr lang="ru-RU" sz="2400" dirty="0" smtClean="0"/>
              <a:t>В-третьих</a:t>
            </a:r>
            <a:r>
              <a:rPr lang="ru-RU" sz="2400" dirty="0"/>
              <a:t>, собственность есть результат исторического развития. </a:t>
            </a:r>
            <a:endParaRPr lang="ru-RU" sz="2400" dirty="0" smtClean="0"/>
          </a:p>
          <a:p>
            <a:r>
              <a:rPr lang="ru-RU" sz="2400" dirty="0" smtClean="0"/>
              <a:t>В-четвертых</a:t>
            </a:r>
            <a:r>
              <a:rPr lang="ru-RU" sz="2400" dirty="0"/>
              <a:t>, в пределах каждой социально-экономической системы существует основная специфическая для нее форма </a:t>
            </a:r>
            <a:r>
              <a:rPr lang="ru-RU" sz="2400" dirty="0" smtClean="0"/>
              <a:t>собственности. </a:t>
            </a:r>
          </a:p>
          <a:p>
            <a:r>
              <a:rPr lang="ru-RU" sz="2400" dirty="0" smtClean="0"/>
              <a:t>В-пятых</a:t>
            </a:r>
            <a:r>
              <a:rPr lang="ru-RU" sz="2400" dirty="0"/>
              <a:t>, переход от одних форм собственности к другим может идти </a:t>
            </a:r>
            <a:r>
              <a:rPr lang="ru-RU" sz="2400" dirty="0" smtClean="0"/>
              <a:t>как эволюционным, так и революционным путем.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9966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57440" cy="4601183"/>
          </a:xfrm>
        </p:spPr>
        <p:txBody>
          <a:bodyPr/>
          <a:lstStyle/>
          <a:p>
            <a:r>
              <a:rPr lang="ru-RU" dirty="0" smtClean="0"/>
              <a:t>Субъект и объект собственности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Субъект собственности (собственник) — активная сторона отношений собственности, имеющая возможность и право владения объектом собственности. Собственность экономически реализуется, когда приносит доход ее владельцу. </a:t>
            </a:r>
            <a:endParaRPr lang="ru-RU" sz="2400" dirty="0" smtClean="0"/>
          </a:p>
          <a:p>
            <a:r>
              <a:rPr lang="ru-RU" sz="2400" dirty="0"/>
              <a:t>Объект собственности — пассивная сторона отношений собственности в виде предметов природы, вещества, энергии, целиком или в какой-то степени принадлежащих субъекту. </a:t>
            </a:r>
          </a:p>
        </p:txBody>
      </p:sp>
    </p:spTree>
    <p:extLst>
      <p:ext uri="{BB962C8B-B14F-4D97-AF65-F5344CB8AC3E}">
        <p14:creationId xmlns:p14="http://schemas.microsoft.com/office/powerpoint/2010/main" val="2436259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115314" cy="4601183"/>
          </a:xfrm>
        </p:spPr>
        <p:txBody>
          <a:bodyPr/>
          <a:lstStyle/>
          <a:p>
            <a:r>
              <a:rPr lang="ru-RU" dirty="0" smtClean="0"/>
              <a:t>Формы собственности</a:t>
            </a:r>
            <a:br>
              <a:rPr lang="ru-RU" dirty="0" smtClean="0"/>
            </a:br>
            <a:r>
              <a:rPr lang="ru-RU" dirty="0" smtClean="0"/>
              <a:t>(по субъектам)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/>
              <a:t>1) </a:t>
            </a:r>
            <a:r>
              <a:rPr lang="ru-RU" sz="2600" dirty="0" smtClean="0"/>
              <a:t>государственная; </a:t>
            </a:r>
          </a:p>
          <a:p>
            <a:r>
              <a:rPr lang="ru-RU" sz="2600" dirty="0" smtClean="0"/>
              <a:t>2</a:t>
            </a:r>
            <a:r>
              <a:rPr lang="ru-RU" sz="2600" dirty="0"/>
              <a:t>) собственность республик, входящих в Российскую Федерацию, автономных областей, автономных округов, краев, областей; </a:t>
            </a:r>
            <a:endParaRPr lang="ru-RU" sz="2600" dirty="0" smtClean="0"/>
          </a:p>
          <a:p>
            <a:r>
              <a:rPr lang="ru-RU" sz="2600" dirty="0" smtClean="0"/>
              <a:t>3</a:t>
            </a:r>
            <a:r>
              <a:rPr lang="ru-RU" sz="2600" dirty="0"/>
              <a:t>) </a:t>
            </a:r>
            <a:r>
              <a:rPr lang="ru-RU" sz="2600" dirty="0" smtClean="0"/>
              <a:t>частная </a:t>
            </a:r>
            <a:r>
              <a:rPr lang="ru-RU" sz="2600" dirty="0"/>
              <a:t>и т.д. </a:t>
            </a:r>
          </a:p>
        </p:txBody>
      </p:sp>
    </p:spTree>
    <p:extLst>
      <p:ext uri="{BB962C8B-B14F-4D97-AF65-F5344CB8AC3E}">
        <p14:creationId xmlns:p14="http://schemas.microsoft.com/office/powerpoint/2010/main" val="1629271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115314" cy="4601183"/>
          </a:xfrm>
        </p:spPr>
        <p:txBody>
          <a:bodyPr/>
          <a:lstStyle/>
          <a:p>
            <a:r>
              <a:rPr lang="ru-RU" dirty="0" smtClean="0"/>
              <a:t>Виды собственности</a:t>
            </a:r>
            <a:br>
              <a:rPr lang="ru-RU" dirty="0" smtClean="0"/>
            </a:br>
            <a:r>
              <a:rPr lang="ru-RU" dirty="0" smtClean="0"/>
              <a:t>(по объектам)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/>
              <a:t>1) </a:t>
            </a:r>
            <a:r>
              <a:rPr lang="ru-RU" sz="2600" dirty="0" smtClean="0"/>
              <a:t>вещественная собственность; </a:t>
            </a:r>
          </a:p>
          <a:p>
            <a:r>
              <a:rPr lang="ru-RU" sz="2600" dirty="0" smtClean="0"/>
              <a:t>2</a:t>
            </a:r>
            <a:r>
              <a:rPr lang="ru-RU" sz="2600" dirty="0"/>
              <a:t>) </a:t>
            </a:r>
            <a:r>
              <a:rPr lang="ru-RU" sz="2600" dirty="0" smtClean="0"/>
              <a:t>интеллектуальная </a:t>
            </a:r>
            <a:r>
              <a:rPr lang="ru-RU" sz="2600" dirty="0"/>
              <a:t>собственность</a:t>
            </a:r>
            <a:r>
              <a:rPr lang="ru-RU" sz="2600" dirty="0" smtClean="0"/>
              <a:t>; </a:t>
            </a:r>
          </a:p>
          <a:p>
            <a:r>
              <a:rPr lang="ru-RU" sz="2600" dirty="0" smtClean="0"/>
              <a:t>3</a:t>
            </a:r>
            <a:r>
              <a:rPr lang="ru-RU" sz="2600" dirty="0"/>
              <a:t>) собственность </a:t>
            </a:r>
            <a:r>
              <a:rPr lang="ru-RU" sz="2600" dirty="0" smtClean="0"/>
              <a:t>на управление.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496291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61613" cy="4601183"/>
          </a:xfrm>
        </p:spPr>
        <p:txBody>
          <a:bodyPr/>
          <a:lstStyle/>
          <a:p>
            <a:r>
              <a:rPr lang="ru-RU" dirty="0"/>
              <a:t>Типы экономических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рыночная </a:t>
            </a:r>
            <a:r>
              <a:rPr lang="ru-RU" sz="2800" dirty="0" smtClean="0"/>
              <a:t>экономика (чистый капитализм, современный капитализм), </a:t>
            </a:r>
          </a:p>
          <a:p>
            <a:r>
              <a:rPr lang="ru-RU" sz="2800" dirty="0" smtClean="0"/>
              <a:t>традиционная </a:t>
            </a:r>
            <a:r>
              <a:rPr lang="ru-RU" sz="2800" dirty="0"/>
              <a:t>экономика, </a:t>
            </a:r>
            <a:endParaRPr lang="ru-RU" sz="2800" dirty="0" smtClean="0"/>
          </a:p>
          <a:p>
            <a:r>
              <a:rPr lang="ru-RU" sz="2800" dirty="0" smtClean="0"/>
              <a:t>административно-командная </a:t>
            </a:r>
            <a:r>
              <a:rPr lang="ru-RU" sz="2800" dirty="0"/>
              <a:t>экономика, </a:t>
            </a:r>
            <a:endParaRPr lang="ru-RU" sz="2800" dirty="0" smtClean="0"/>
          </a:p>
          <a:p>
            <a:r>
              <a:rPr lang="ru-RU" sz="2800" dirty="0" smtClean="0"/>
              <a:t>смешанная </a:t>
            </a:r>
            <a:r>
              <a:rPr lang="ru-RU" sz="2800" dirty="0"/>
              <a:t>экономика </a:t>
            </a:r>
          </a:p>
        </p:txBody>
      </p:sp>
    </p:spTree>
    <p:extLst>
      <p:ext uri="{BB962C8B-B14F-4D97-AF65-F5344CB8AC3E}">
        <p14:creationId xmlns:p14="http://schemas.microsoft.com/office/powerpoint/2010/main" val="1293020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84763" cy="4601183"/>
          </a:xfrm>
        </p:spPr>
        <p:txBody>
          <a:bodyPr/>
          <a:lstStyle/>
          <a:p>
            <a:r>
              <a:rPr lang="ru-RU" dirty="0" smtClean="0"/>
              <a:t>Сравнение типов экономических систем 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2792756"/>
              </p:ext>
            </p:extLst>
          </p:nvPr>
        </p:nvGraphicFramePr>
        <p:xfrm>
          <a:off x="3706692" y="817302"/>
          <a:ext cx="73152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Рыночная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Традиционная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Административно-командная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Смешанная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197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84763" cy="4601183"/>
          </a:xfrm>
        </p:spPr>
        <p:txBody>
          <a:bodyPr/>
          <a:lstStyle/>
          <a:p>
            <a:r>
              <a:rPr lang="ru-RU" dirty="0" smtClean="0"/>
              <a:t>Сравнение типов экономических систем 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7455518"/>
              </p:ext>
            </p:extLst>
          </p:nvPr>
        </p:nvGraphicFramePr>
        <p:xfrm>
          <a:off x="3611300" y="771003"/>
          <a:ext cx="7480040" cy="392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0148"/>
                <a:gridCol w="937549"/>
                <a:gridCol w="837318"/>
                <a:gridCol w="935005"/>
                <a:gridCol w="935005"/>
                <a:gridCol w="935005"/>
                <a:gridCol w="935005"/>
                <a:gridCol w="93500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Рыночная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Традиционная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Административно-командная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Смешанная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Стимули-рует</a:t>
                      </a:r>
                      <a:r>
                        <a:rPr lang="ru-RU" sz="1600" dirty="0" smtClean="0"/>
                        <a:t> высокую эффективность производства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317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84763" cy="4601183"/>
          </a:xfrm>
        </p:spPr>
        <p:txBody>
          <a:bodyPr/>
          <a:lstStyle/>
          <a:p>
            <a:r>
              <a:rPr lang="ru-RU" dirty="0" smtClean="0"/>
              <a:t>Сравнение типов экономических систем 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799922"/>
              </p:ext>
            </p:extLst>
          </p:nvPr>
        </p:nvGraphicFramePr>
        <p:xfrm>
          <a:off x="3680748" y="794152"/>
          <a:ext cx="7480040" cy="440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0148"/>
                <a:gridCol w="937549"/>
                <a:gridCol w="837318"/>
                <a:gridCol w="935005"/>
                <a:gridCol w="935005"/>
                <a:gridCol w="935005"/>
                <a:gridCol w="935005"/>
                <a:gridCol w="93500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Рыночная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Традиционная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Административно-командная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Смешанная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Стимули-рует</a:t>
                      </a:r>
                      <a:r>
                        <a:rPr lang="ru-RU" sz="1600" dirty="0" smtClean="0"/>
                        <a:t> высокую эффективность производства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Усили-вает</a:t>
                      </a:r>
                      <a:r>
                        <a:rPr lang="ru-RU" dirty="0" smtClean="0"/>
                        <a:t>  социальное неравенство в обществе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081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Рыночная экономика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‍</a:t>
            </a:r>
            <a:r>
              <a:rPr lang="ru-RU" sz="2800" b="1" dirty="0"/>
              <a:t>Рыночная экономика</a:t>
            </a:r>
            <a:r>
              <a:rPr lang="ru-RU" sz="2800" dirty="0"/>
              <a:t> — это экономическая модель, основанная на добровольном обмене ресурсами между продавцами и покупателями с учётом действия законов спроса и предложения</a:t>
            </a:r>
            <a:r>
              <a:rPr lang="ru-RU" sz="2800" dirty="0" smtClean="0"/>
              <a:t>.</a:t>
            </a:r>
          </a:p>
          <a:p>
            <a:r>
              <a:rPr lang="ru-RU" sz="2800" b="1" dirty="0"/>
              <a:t>Рынок</a:t>
            </a:r>
            <a:r>
              <a:rPr lang="ru-RU" sz="2800" dirty="0"/>
              <a:t> — это совокупность экономических отношений, отношений производителей и потребителей, касающихся обмена ресурсами, то есть торговли. 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27859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Признаки рыночной экономики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Частная собственность</a:t>
            </a:r>
          </a:p>
          <a:p>
            <a:r>
              <a:rPr lang="ru-RU" sz="2800" dirty="0" smtClean="0"/>
              <a:t>Свобода предпринимательства</a:t>
            </a:r>
          </a:p>
          <a:p>
            <a:r>
              <a:rPr lang="ru-RU" sz="2800" dirty="0" smtClean="0"/>
              <a:t>Конкуренция </a:t>
            </a:r>
          </a:p>
          <a:p>
            <a:r>
              <a:rPr lang="ru-RU" sz="2800" dirty="0" smtClean="0"/>
              <a:t>Свободное ценообразование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70850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Признаки рыночной экономики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dirty="0"/>
              <a:t>Конкуренция — это соперничество производителей за потребителя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/>
              <a:t>Цена на рынке </a:t>
            </a:r>
            <a:r>
              <a:rPr lang="ru-RU" sz="2800" dirty="0" smtClean="0"/>
              <a:t>формируется </a:t>
            </a:r>
            <a:r>
              <a:rPr lang="ru-RU" sz="2800" dirty="0"/>
              <a:t>с учётом интересов и продавцов, и покупателей. Она зависит от двух основных показателей рыночной экономики:</a:t>
            </a:r>
          </a:p>
          <a:p>
            <a:pPr lvl="0"/>
            <a:r>
              <a:rPr lang="ru-RU" sz="2800" b="1" dirty="0"/>
              <a:t>спроса</a:t>
            </a:r>
            <a:r>
              <a:rPr lang="ru-RU" sz="2800" dirty="0"/>
              <a:t>, то есть количества товара, которое покупатели хотят и могут приобрести за определённое время, </a:t>
            </a:r>
          </a:p>
          <a:p>
            <a:r>
              <a:rPr lang="ru-RU" sz="2800" dirty="0"/>
              <a:t>и </a:t>
            </a:r>
            <a:r>
              <a:rPr lang="ru-RU" sz="2800" b="1" dirty="0"/>
              <a:t>предложения</a:t>
            </a:r>
            <a:r>
              <a:rPr lang="ru-RU" sz="2800" dirty="0"/>
              <a:t> — количества товара, которое продавец может произвести и продать по данной цене за определённый период времени. </a:t>
            </a:r>
          </a:p>
        </p:txBody>
      </p:sp>
    </p:spTree>
    <p:extLst>
      <p:ext uri="{BB962C8B-B14F-4D97-AF65-F5344CB8AC3E}">
        <p14:creationId xmlns:p14="http://schemas.microsoft.com/office/powerpoint/2010/main" val="436570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 спроса и предложения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7703" y="863600"/>
            <a:ext cx="6837269" cy="512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0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322" y="1123837"/>
            <a:ext cx="3275635" cy="4601183"/>
          </a:xfrm>
        </p:spPr>
        <p:txBody>
          <a:bodyPr/>
          <a:lstStyle/>
          <a:p>
            <a:r>
              <a:rPr lang="ru-RU" dirty="0" smtClean="0"/>
              <a:t>Классификация рынков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по </a:t>
            </a:r>
            <a:r>
              <a:rPr lang="ru-RU" sz="2800" dirty="0"/>
              <a:t>объекту рыночных отношений: рынок товаров и услуг, рынок труда, рынок ценных бумаг, рынок земли и другие;</a:t>
            </a:r>
          </a:p>
          <a:p>
            <a:r>
              <a:rPr lang="ru-RU" sz="2800" dirty="0" smtClean="0"/>
              <a:t>по </a:t>
            </a:r>
            <a:r>
              <a:rPr lang="ru-RU" sz="2800" dirty="0"/>
              <a:t>масштабу продаж: оптовый и розничный;</a:t>
            </a:r>
          </a:p>
          <a:p>
            <a:r>
              <a:rPr lang="ru-RU" sz="2800" dirty="0" smtClean="0"/>
              <a:t>по </a:t>
            </a:r>
            <a:r>
              <a:rPr lang="ru-RU" sz="2800" dirty="0"/>
              <a:t>территориальному признаку: местный, региональный, национальный, мировой;</a:t>
            </a:r>
          </a:p>
          <a:p>
            <a:r>
              <a:rPr lang="ru-RU" sz="2800" dirty="0" smtClean="0"/>
              <a:t>по </a:t>
            </a:r>
            <a:r>
              <a:rPr lang="ru-RU" sz="2800" dirty="0"/>
              <a:t>отношению к закону: легальный и теневой;</a:t>
            </a:r>
          </a:p>
          <a:p>
            <a:r>
              <a:rPr lang="ru-RU" sz="2800" dirty="0"/>
              <a:t>и </a:t>
            </a:r>
            <a:r>
              <a:rPr lang="ru-RU" sz="2800" dirty="0" smtClean="0"/>
              <a:t>др.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764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 рыночных структур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чистая (совершенная) конкуренция, </a:t>
            </a:r>
          </a:p>
          <a:p>
            <a:r>
              <a:rPr lang="ru-RU" sz="2800" dirty="0" smtClean="0"/>
              <a:t>чистая монополия, </a:t>
            </a:r>
          </a:p>
          <a:p>
            <a:r>
              <a:rPr lang="ru-RU" sz="2800" dirty="0" smtClean="0"/>
              <a:t>монополистическая конкуренция, </a:t>
            </a:r>
          </a:p>
          <a:p>
            <a:r>
              <a:rPr lang="ru-RU" sz="2800" dirty="0" smtClean="0"/>
              <a:t>олигополия. </a:t>
            </a:r>
          </a:p>
          <a:p>
            <a:pPr marL="0" indent="0">
              <a:buNone/>
            </a:pPr>
            <a:r>
              <a:rPr lang="ru-RU" sz="2800" dirty="0" smtClean="0"/>
              <a:t>(количество </a:t>
            </a:r>
            <a:r>
              <a:rPr lang="ru-RU" sz="2800" dirty="0"/>
              <a:t>продавцов и покупателей</a:t>
            </a:r>
            <a:r>
              <a:rPr lang="ru-RU" sz="2800" dirty="0" smtClean="0"/>
              <a:t>; </a:t>
            </a:r>
            <a:r>
              <a:rPr lang="ru-RU" sz="2800" dirty="0"/>
              <a:t>степень однородности продукции, предлагаемой продавцами одной отрасли</a:t>
            </a:r>
            <a:r>
              <a:rPr lang="ru-RU" sz="2800" dirty="0" smtClean="0"/>
              <a:t>; </a:t>
            </a:r>
            <a:r>
              <a:rPr lang="ru-RU" sz="2800" dirty="0"/>
              <a:t>легкость входа в отрасль и выхода из нее без потерь – наличие или отсутствие межотраслевых «барьеров</a:t>
            </a:r>
            <a:r>
              <a:rPr lang="ru-RU" sz="2800" dirty="0" smtClean="0"/>
              <a:t>»; </a:t>
            </a:r>
            <a:r>
              <a:rPr lang="ru-RU" sz="2800" dirty="0"/>
              <a:t>степень доступности информации о ценах для всех субъектов рынка и о технологиях для производителей</a:t>
            </a:r>
            <a:r>
              <a:rPr lang="ru-RU" sz="2800" dirty="0" smtClean="0"/>
              <a:t>; </a:t>
            </a:r>
            <a:r>
              <a:rPr lang="ru-RU" sz="2800" dirty="0"/>
              <a:t>способность отдельных продавцов (или покупателей) влиять на рыночную цену, изменяя количество продукции, которую они реализуют (или покупают) на </a:t>
            </a:r>
            <a:r>
              <a:rPr lang="ru-RU" sz="2800" dirty="0" smtClean="0"/>
              <a:t>рынке)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897491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 рыночных структур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2338956"/>
              </p:ext>
            </p:extLst>
          </p:nvPr>
        </p:nvGraphicFramePr>
        <p:xfrm>
          <a:off x="3868736" y="863600"/>
          <a:ext cx="7763820" cy="503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7811"/>
                <a:gridCol w="1365812"/>
                <a:gridCol w="1331089"/>
                <a:gridCol w="1307939"/>
                <a:gridCol w="1111169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Совершенная конкуренция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Чистая</a:t>
                      </a:r>
                      <a:r>
                        <a:rPr lang="ru-RU" baseline="0" dirty="0" smtClean="0"/>
                        <a:t> монополия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Монополистическая конкуренция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Олигополия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продавцов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покупателей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Степень однородности продукции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Легкость входа/выхода в</a:t>
                      </a:r>
                      <a:r>
                        <a:rPr lang="ru-RU" baseline="0" dirty="0" smtClean="0"/>
                        <a:t> отрасль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Доступность</a:t>
                      </a:r>
                      <a:r>
                        <a:rPr lang="ru-RU" baseline="0" dirty="0" smtClean="0"/>
                        <a:t> информации о ценах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Способность отдельных продавцов /</a:t>
                      </a:r>
                      <a:r>
                        <a:rPr lang="ru-RU" baseline="0" dirty="0" smtClean="0"/>
                        <a:t> покупателей </a:t>
                      </a:r>
                      <a:r>
                        <a:rPr lang="ru-RU" dirty="0" smtClean="0"/>
                        <a:t>влиять на цену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5192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Совершенная конкуренция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это тип рынка, при котором бесконечно большое количество продавцов реализуют покупателям абсолютно одинаковую (стандартизированную) продукцию, препятствия для входа в отрасль и выхода из нее отсутствуют, а информация о ценах и технологиях общедоступна (все производители используют одну и ту же технологию, лучшую из возможных). Существенная черта этого рынка состоит в том, что отдельные продавцы не способны оказывать влияние на рыночную цену, изменяя объем производства и продажи продукции. </a:t>
            </a:r>
          </a:p>
        </p:txBody>
      </p:sp>
    </p:spTree>
    <p:extLst>
      <p:ext uri="{BB962C8B-B14F-4D97-AF65-F5344CB8AC3E}">
        <p14:creationId xmlns:p14="http://schemas.microsoft.com/office/powerpoint/2010/main" val="4236969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Монополия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тип рынка, при котором единственный производитель контролирует выпуск товара, у которого нет заменителей, а появление конкурентов маловероятно вследствие высоких барьеров входа в отрасль. монопольным можно считать положение фирмы, которая может влиять на цену, изменяя количество товара, которое она продает. </a:t>
            </a:r>
          </a:p>
        </p:txBody>
      </p:sp>
    </p:spTree>
    <p:extLst>
      <p:ext uri="{BB962C8B-B14F-4D97-AF65-F5344CB8AC3E}">
        <p14:creationId xmlns:p14="http://schemas.microsoft.com/office/powerpoint/2010/main" val="3468926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Монополистическая конкуренция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рыночная ситуация, при которой сравнительно большое, но ограниченное количество производителей реализуют большому количеству потребителей схожую, но не стандартизированную продукцию. </a:t>
            </a:r>
          </a:p>
        </p:txBody>
      </p:sp>
    </p:spTree>
    <p:extLst>
      <p:ext uri="{BB962C8B-B14F-4D97-AF65-F5344CB8AC3E}">
        <p14:creationId xmlns:p14="http://schemas.microsoft.com/office/powerpoint/2010/main" val="1201127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Олигополия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рыночная структура, при которой доминирует небольшое количество продавцов, вход в отрасль новых производителей ограничен высокими барьерами, а при принятии решений об определении объемов выпуска и ценах фирмы учитывают действия друг друга. </a:t>
            </a:r>
          </a:p>
        </p:txBody>
      </p:sp>
    </p:spTree>
    <p:extLst>
      <p:ext uri="{BB962C8B-B14F-4D97-AF65-F5344CB8AC3E}">
        <p14:creationId xmlns:p14="http://schemas.microsoft.com/office/powerpoint/2010/main" val="2697888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Тезаурус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экономика, собственность, макроэкономика, микроэкономика, товар, обмен, позитивная экономика, нормативная экономика, предмет экономики, объект экономики, экономические законы, собственность, формы собственности, виды собственности, рыночная экономика, </a:t>
            </a:r>
            <a:r>
              <a:rPr lang="ru-RU" sz="2800" dirty="0" smtClean="0"/>
              <a:t>рынок, </a:t>
            </a:r>
            <a:r>
              <a:rPr lang="ru-RU" sz="2800" dirty="0"/>
              <a:t>признаки рыночной экономики, конкуренция, спрос, предложение, </a:t>
            </a:r>
            <a:r>
              <a:rPr lang="ru-RU" sz="2800" dirty="0" smtClean="0"/>
              <a:t>рыночное </a:t>
            </a:r>
            <a:r>
              <a:rPr lang="ru-RU" sz="2800" dirty="0"/>
              <a:t>равновесие, монополия, олигополия, монопсония.</a:t>
            </a:r>
          </a:p>
        </p:txBody>
      </p:sp>
    </p:spTree>
    <p:extLst>
      <p:ext uri="{BB962C8B-B14F-4D97-AF65-F5344CB8AC3E}">
        <p14:creationId xmlns:p14="http://schemas.microsoft.com/office/powerpoint/2010/main" val="1427890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Выучить (повторить) основные термины</a:t>
            </a:r>
          </a:p>
          <a:p>
            <a:r>
              <a:rPr lang="ru-RU" sz="2800" dirty="0" smtClean="0"/>
              <a:t>Заполнить таблицу с типами экономических систем</a:t>
            </a:r>
          </a:p>
          <a:p>
            <a:r>
              <a:rPr lang="ru-RU" sz="2800" dirty="0" err="1" smtClean="0"/>
              <a:t>Дозаполнить</a:t>
            </a:r>
            <a:r>
              <a:rPr lang="ru-RU" sz="2800" dirty="0" smtClean="0"/>
              <a:t> таблицу с типами рыночных структур</a:t>
            </a:r>
          </a:p>
          <a:p>
            <a:r>
              <a:rPr lang="ru-RU" sz="2800" dirty="0"/>
              <a:t>Решить задачу: Спрос и предложение товара А описываются уравнениями </a:t>
            </a:r>
            <a:r>
              <a:rPr lang="ru-RU" sz="2800" dirty="0" err="1"/>
              <a:t>Qd</a:t>
            </a:r>
            <a:r>
              <a:rPr lang="ru-RU" sz="2800" dirty="0"/>
              <a:t> = 3600 – 150Р, </a:t>
            </a:r>
            <a:r>
              <a:rPr lang="ru-RU" sz="2800" dirty="0" err="1"/>
              <a:t>Qs</a:t>
            </a:r>
            <a:r>
              <a:rPr lang="ru-RU" sz="2800" dirty="0"/>
              <a:t> = 1500 + 60Р</a:t>
            </a:r>
            <a:r>
              <a:rPr lang="ru-RU" sz="2800" dirty="0" smtClean="0"/>
              <a:t>.</a:t>
            </a:r>
            <a:r>
              <a:rPr lang="ru-RU" sz="2800" dirty="0"/>
              <a:t> Определите: равновесную цену, равновесный объем </a:t>
            </a:r>
            <a:r>
              <a:rPr lang="ru-RU" sz="2800" dirty="0" smtClean="0"/>
              <a:t>продаж.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901744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Темы эссе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Социально-экономические </a:t>
            </a:r>
            <a:r>
              <a:rPr lang="ru-RU" sz="2800" dirty="0"/>
              <a:t>последствия монополизма.</a:t>
            </a:r>
          </a:p>
          <a:p>
            <a:r>
              <a:rPr lang="ru-RU" sz="2800" dirty="0"/>
              <a:t>Преимущества и недостатки рыночного механизма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Ценовая и неценовая конкуренция.</a:t>
            </a:r>
          </a:p>
          <a:p>
            <a:r>
              <a:rPr lang="ru-RU" sz="2800" dirty="0" smtClean="0"/>
              <a:t>Государственное воздействие на рыночное равновесие.</a:t>
            </a:r>
          </a:p>
          <a:p>
            <a:r>
              <a:rPr lang="ru-RU" sz="2800" dirty="0" smtClean="0"/>
              <a:t>Эластичность спроса по цене/доходу.</a:t>
            </a:r>
          </a:p>
          <a:p>
            <a:r>
              <a:rPr lang="ru-RU" sz="2800" dirty="0" smtClean="0"/>
              <a:t>Возможность положительного влияния теневого бизнеса на экономику.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773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Небольшой опрос по итогам лекции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Какие новые знания вы сегодня получили</a:t>
            </a:r>
            <a:r>
              <a:rPr lang="ru-RU" sz="3200" smtClean="0"/>
              <a:t>?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12583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Картинки</a:t>
            </a:r>
            <a:r>
              <a:rPr lang="ru-RU" dirty="0">
                <a:hlinkClick r:id="rId2"/>
              </a:rPr>
              <a:t> </a:t>
            </a:r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://ru.wikipedia.org/wiki/</a:t>
            </a:r>
            <a:r>
              <a:rPr lang="ru-RU" dirty="0" smtClean="0">
                <a:hlinkClick r:id="rId2"/>
              </a:rPr>
              <a:t>Аристотель</a:t>
            </a:r>
            <a:endParaRPr lang="ru-RU" dirty="0" smtClean="0"/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hlinkClick r:id="rId3"/>
              </a:rPr>
              <a:t>https://ru.wikipedia.org/wiki/</a:t>
            </a:r>
            <a:r>
              <a:rPr lang="ru-RU" dirty="0" err="1">
                <a:hlinkClick r:id="rId3"/>
              </a:rPr>
              <a:t>Фриш</a:t>
            </a:r>
            <a:r>
              <a:rPr lang="ru-RU" dirty="0">
                <a:hlinkClick r:id="rId3"/>
              </a:rPr>
              <a:t>,_</a:t>
            </a:r>
            <a:r>
              <a:rPr lang="ru-RU" dirty="0" err="1" smtClean="0">
                <a:hlinkClick r:id="rId3"/>
              </a:rPr>
              <a:t>Рагнар</a:t>
            </a:r>
            <a:endParaRPr lang="ru-RU" dirty="0" smtClean="0"/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resources.huygens.knaw.nl/bwn1880-2000/lemmata/bwn2/wolff</a:t>
            </a:r>
            <a:endParaRPr lang="ru-RU" dirty="0" smtClean="0"/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hlinkClick r:id="rId5"/>
              </a:rPr>
              <a:t>https://ru.wikipedia.org/wiki/</a:t>
            </a:r>
            <a:r>
              <a:rPr lang="ru-RU" dirty="0" err="1">
                <a:hlinkClick r:id="rId5"/>
              </a:rPr>
              <a:t>Смит,_</a:t>
            </a:r>
            <a:r>
              <a:rPr lang="ru-RU" dirty="0" err="1" smtClean="0">
                <a:hlinkClick r:id="rId5"/>
              </a:rPr>
              <a:t>Адам</a:t>
            </a:r>
            <a:endParaRPr lang="ru-RU" dirty="0" smtClean="0"/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endParaRPr lang="ru-RU" dirty="0" smtClean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 smtClean="0"/>
              <a:t>Текст</a:t>
            </a:r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micro.economicus.ru/index.php?file=3</a:t>
            </a:r>
            <a:endParaRPr lang="ru-RU" dirty="0" smtClean="0"/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r>
              <a:rPr lang="ru-RU" dirty="0"/>
              <a:t>Янова В.В. Я64 Экономика. Курс лекций: Учебное пособие для вузов / В.В. Янова. — М: Издательство «Экзамен», 2005. — 384 с. (Серия «Курс лекций»)</a:t>
            </a:r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3249310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165</TotalTime>
  <Words>1382</Words>
  <Application>Microsoft Office PowerPoint</Application>
  <PresentationFormat>Широкоэкранный</PresentationFormat>
  <Paragraphs>200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7" baseType="lpstr">
      <vt:lpstr>Corbel</vt:lpstr>
      <vt:lpstr>Wingdings 2</vt:lpstr>
      <vt:lpstr>Рама</vt:lpstr>
      <vt:lpstr>Основы экономики</vt:lpstr>
      <vt:lpstr>Организация</vt:lpstr>
      <vt:lpstr>Рейтинг-план</vt:lpstr>
      <vt:lpstr>Лекция 1.   Введение в экономическую науку. </vt:lpstr>
      <vt:lpstr>Предмет экономики</vt:lpstr>
      <vt:lpstr>Объект  экономики</vt:lpstr>
      <vt:lpstr>Разделы экономики</vt:lpstr>
      <vt:lpstr>Позитивная и нормативная экономика</vt:lpstr>
      <vt:lpstr>Эволюция товарного обмена</vt:lpstr>
      <vt:lpstr>Понятие собственности и ее значение в экономической системе </vt:lpstr>
      <vt:lpstr>Понятие собственности и ее значение в экономической системе </vt:lpstr>
      <vt:lpstr>Субъект и объект собственности</vt:lpstr>
      <vt:lpstr>Формы собственности (по субъектам)</vt:lpstr>
      <vt:lpstr>Виды собственности (по объектам)</vt:lpstr>
      <vt:lpstr>Типы экономических систем</vt:lpstr>
      <vt:lpstr>Сравнение типов экономических систем  </vt:lpstr>
      <vt:lpstr>Сравнение типов экономических систем  </vt:lpstr>
      <vt:lpstr>Сравнение типов экономических систем  </vt:lpstr>
      <vt:lpstr>Рыночная экономика</vt:lpstr>
      <vt:lpstr>Признаки рыночной экономики</vt:lpstr>
      <vt:lpstr>Признаки рыночной экономики</vt:lpstr>
      <vt:lpstr>Закон спроса и предложения</vt:lpstr>
      <vt:lpstr>Классификация рынков</vt:lpstr>
      <vt:lpstr>Типы  рыночных структур</vt:lpstr>
      <vt:lpstr>Типы  рыночных структур</vt:lpstr>
      <vt:lpstr>Совершенная конкуренция</vt:lpstr>
      <vt:lpstr>Монополия</vt:lpstr>
      <vt:lpstr>Монополистическая конкуренция </vt:lpstr>
      <vt:lpstr>Олигополия</vt:lpstr>
      <vt:lpstr>Тезаурус </vt:lpstr>
      <vt:lpstr>Домашнее задание </vt:lpstr>
      <vt:lpstr>Темы эссе </vt:lpstr>
      <vt:lpstr>Небольшой опрос по итогам лекции</vt:lpstr>
      <vt:lpstr>ссылки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экономики</dc:title>
  <dc:creator>Alex</dc:creator>
  <cp:lastModifiedBy>Alex</cp:lastModifiedBy>
  <cp:revision>19</cp:revision>
  <dcterms:created xsi:type="dcterms:W3CDTF">2021-09-10T10:27:20Z</dcterms:created>
  <dcterms:modified xsi:type="dcterms:W3CDTF">2021-09-15T13:19:30Z</dcterms:modified>
</cp:coreProperties>
</file>