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</p:sldIdLst>
  <p:sldSz cx="9144000" cy="6858000" type="screen4x3"/>
  <p:notesSz cx="6858000" cy="9144000"/>
  <p:custDataLst>
    <p:tags r:id="rId30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D74531-26AC-483B-909E-9E6FB71E5280}" type="datetimeFigureOut">
              <a:rPr lang="ru-RU" smtClean="0"/>
              <a:t>23.11.2014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95C49A-44CA-420A-8606-B023E6E495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61351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5C49A-44CA-420A-8606-B023E6E495A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35871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5C49A-44CA-420A-8606-B023E6E495A5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05799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5C49A-44CA-420A-8606-B023E6E495A5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9110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5C49A-44CA-420A-8606-B023E6E495A5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02169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5C49A-44CA-420A-8606-B023E6E495A5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2708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5C49A-44CA-420A-8606-B023E6E495A5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65522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5C49A-44CA-420A-8606-B023E6E495A5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09673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5C49A-44CA-420A-8606-B023E6E495A5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9991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5C49A-44CA-420A-8606-B023E6E495A5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73059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5C49A-44CA-420A-8606-B023E6E495A5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91980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5C49A-44CA-420A-8606-B023E6E495A5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56852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5C49A-44CA-420A-8606-B023E6E495A5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68990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5C49A-44CA-420A-8606-B023E6E495A5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28556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5C49A-44CA-420A-8606-B023E6E495A5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01856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5C49A-44CA-420A-8606-B023E6E495A5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08661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5C49A-44CA-420A-8606-B023E6E495A5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03215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5C49A-44CA-420A-8606-B023E6E495A5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61247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5C49A-44CA-420A-8606-B023E6E495A5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17172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5C49A-44CA-420A-8606-B023E6E495A5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112377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5C49A-44CA-420A-8606-B023E6E495A5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362400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5C49A-44CA-420A-8606-B023E6E495A5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838002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5C49A-44CA-420A-8606-B023E6E495A5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576460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5C49A-44CA-420A-8606-B023E6E495A5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782562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5C49A-44CA-420A-8606-B023E6E495A5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40388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5C49A-44CA-420A-8606-B023E6E495A5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6574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5C49A-44CA-420A-8606-B023E6E495A5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528653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5C49A-44CA-420A-8606-B023E6E495A5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3059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B2DA7-4702-4A2D-82E9-386520A7CC6A}" type="datetimeFigureOut">
              <a:rPr lang="ru-RU" smtClean="0"/>
              <a:t>23.11.2014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8D536-9F16-46B5-B6E3-AA42DA2275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14831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B2DA7-4702-4A2D-82E9-386520A7CC6A}" type="datetimeFigureOut">
              <a:rPr lang="ru-RU" smtClean="0"/>
              <a:t>23.11.2014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8D536-9F16-46B5-B6E3-AA42DA2275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4384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B2DA7-4702-4A2D-82E9-386520A7CC6A}" type="datetimeFigureOut">
              <a:rPr lang="ru-RU" smtClean="0"/>
              <a:t>23.11.2014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8D536-9F16-46B5-B6E3-AA42DA2275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61224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B2DA7-4702-4A2D-82E9-386520A7CC6A}" type="datetimeFigureOut">
              <a:rPr lang="ru-RU" smtClean="0"/>
              <a:t>23.11.2014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8D536-9F16-46B5-B6E3-AA42DA2275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2085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B2DA7-4702-4A2D-82E9-386520A7CC6A}" type="datetimeFigureOut">
              <a:rPr lang="ru-RU" smtClean="0"/>
              <a:t>23.11.2014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8D536-9F16-46B5-B6E3-AA42DA2275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0833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B2DA7-4702-4A2D-82E9-386520A7CC6A}" type="datetimeFigureOut">
              <a:rPr lang="ru-RU" smtClean="0"/>
              <a:t>23.11.2014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8D536-9F16-46B5-B6E3-AA42DA2275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84268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B2DA7-4702-4A2D-82E9-386520A7CC6A}" type="datetimeFigureOut">
              <a:rPr lang="ru-RU" smtClean="0"/>
              <a:t>23.11.2014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8D536-9F16-46B5-B6E3-AA42DA2275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01918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B2DA7-4702-4A2D-82E9-386520A7CC6A}" type="datetimeFigureOut">
              <a:rPr lang="ru-RU" smtClean="0"/>
              <a:t>23.11.2014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8D536-9F16-46B5-B6E3-AA42DA2275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51314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B2DA7-4702-4A2D-82E9-386520A7CC6A}" type="datetimeFigureOut">
              <a:rPr lang="ru-RU" smtClean="0"/>
              <a:t>23.11.2014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8D536-9F16-46B5-B6E3-AA42DA2275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5425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B2DA7-4702-4A2D-82E9-386520A7CC6A}" type="datetimeFigureOut">
              <a:rPr lang="ru-RU" smtClean="0"/>
              <a:t>23.11.2014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8D536-9F16-46B5-B6E3-AA42DA2275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3788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B2DA7-4702-4A2D-82E9-386520A7CC6A}" type="datetimeFigureOut">
              <a:rPr lang="ru-RU" smtClean="0"/>
              <a:t>23.11.2014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8D536-9F16-46B5-B6E3-AA42DA2275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90307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531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FAF4B3-C425-41C6-8A8B-5C6CD74B6A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96088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DB2DA7-4702-4A2D-82E9-386520A7CC6A}" type="datetimeFigureOut">
              <a:rPr lang="ru-RU" smtClean="0"/>
              <a:t>23.11.2014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8D536-9F16-46B5-B6E3-AA42DA2275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4700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75656" y="2204864"/>
            <a:ext cx="7772400" cy="1470025"/>
          </a:xfrm>
        </p:spPr>
        <p:txBody>
          <a:bodyPr rtlCol="0">
            <a:normAutofit fontScale="900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</a:rPr>
              <a:t>Сущность</a:t>
            </a: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</a:rPr>
              <a:t>, классификация и </a:t>
            </a: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</a:rPr>
              <a:t>содержание </a:t>
            </a: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</a:rPr>
              <a:t>внешнеторговых</a:t>
            </a:r>
            <a:br>
              <a:rPr lang="ru-RU" sz="40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</a:rPr>
              <a:t>сделок </a:t>
            </a: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</a:rPr>
              <a:t>и операций</a:t>
            </a:r>
          </a:p>
        </p:txBody>
      </p:sp>
      <p:pic>
        <p:nvPicPr>
          <p:cNvPr id="4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552" y="2151164"/>
            <a:ext cx="862136" cy="1565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17220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b="1" dirty="0" smtClean="0">
                <a:solidFill>
                  <a:srgbClr val="0070C0"/>
                </a:solidFill>
              </a:rPr>
              <a:t>Внешнеторговые операции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89091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1259632" y="1412875"/>
            <a:ext cx="7560840" cy="4321175"/>
          </a:xfrm>
        </p:spPr>
        <p:txBody>
          <a:bodyPr>
            <a:normAutofit/>
          </a:bodyPr>
          <a:lstStyle/>
          <a:p>
            <a:pPr marL="0" indent="0">
              <a:buFont typeface="Wingdings" pitchFamily="2" charset="2"/>
              <a:buNone/>
            </a:pPr>
            <a:r>
              <a:rPr lang="ru-RU" altLang="ru-RU" sz="2800" dirty="0" smtClean="0">
                <a:solidFill>
                  <a:schemeClr val="accent1">
                    <a:lumMod val="75000"/>
                  </a:schemeClr>
                </a:solidFill>
              </a:rPr>
              <a:t>это </a:t>
            </a:r>
            <a:r>
              <a:rPr lang="ru-RU" altLang="ru-RU" sz="2800" dirty="0" smtClean="0">
                <a:solidFill>
                  <a:schemeClr val="accent1">
                    <a:lumMod val="75000"/>
                  </a:schemeClr>
                </a:solidFill>
              </a:rPr>
              <a:t>комплекс методов, форм и средств </a:t>
            </a:r>
            <a:r>
              <a:rPr lang="ru-RU" altLang="ru-RU" sz="2800" dirty="0" smtClean="0">
                <a:solidFill>
                  <a:schemeClr val="accent1">
                    <a:lumMod val="75000"/>
                  </a:schemeClr>
                </a:solidFill>
              </a:rPr>
              <a:t>по обмену </a:t>
            </a:r>
            <a:r>
              <a:rPr lang="ru-RU" altLang="ru-RU" sz="2800" dirty="0" smtClean="0">
                <a:solidFill>
                  <a:schemeClr val="accent1">
                    <a:lumMod val="75000"/>
                  </a:schemeClr>
                </a:solidFill>
              </a:rPr>
              <a:t>товарами и услугами между странами, базирующийся на исторически сложившемся разделении труда и всеобщей интернационализации внутрихозяйственной жизни</a:t>
            </a:r>
          </a:p>
          <a:p>
            <a:pPr marL="0" indent="0">
              <a:buFont typeface="Wingdings" pitchFamily="2" charset="2"/>
              <a:buNone/>
            </a:pPr>
            <a:r>
              <a:rPr lang="ru-RU" altLang="ru-RU" sz="2800" b="1" dirty="0" smtClean="0">
                <a:solidFill>
                  <a:srgbClr val="0070C0"/>
                </a:solidFill>
              </a:rPr>
              <a:t>Внешняя торговля на современном этапе</a:t>
            </a:r>
            <a:r>
              <a:rPr lang="ru-RU" altLang="ru-RU" sz="2800" dirty="0" smtClean="0">
                <a:solidFill>
                  <a:srgbClr val="0070C0"/>
                </a:solidFill>
              </a:rPr>
              <a:t> </a:t>
            </a:r>
            <a:r>
              <a:rPr lang="ru-RU" altLang="ru-RU" sz="2800" dirty="0" smtClean="0">
                <a:solidFill>
                  <a:srgbClr val="660066"/>
                </a:solidFill>
              </a:rPr>
              <a:t>– </a:t>
            </a:r>
            <a:r>
              <a:rPr lang="ru-RU" altLang="ru-RU" sz="2800" dirty="0" smtClean="0">
                <a:solidFill>
                  <a:schemeClr val="accent1">
                    <a:lumMod val="75000"/>
                  </a:schemeClr>
                </a:solidFill>
              </a:rPr>
              <a:t>это наиболее интенсивно развивающаяся форма международных экономических отношений</a:t>
            </a:r>
          </a:p>
          <a:p>
            <a:endParaRPr lang="ru-RU" altLang="ru-RU" sz="2800" dirty="0" smtClean="0"/>
          </a:p>
          <a:p>
            <a:pPr>
              <a:buFont typeface="Wingdings" pitchFamily="2" charset="2"/>
              <a:buNone/>
            </a:pPr>
            <a:endParaRPr lang="ru-RU" altLang="ru-RU" sz="2800" dirty="0" smtClean="0"/>
          </a:p>
          <a:p>
            <a:endParaRPr lang="ru-RU" altLang="ru-RU" sz="2800" dirty="0" smtClean="0"/>
          </a:p>
        </p:txBody>
      </p:sp>
      <p:pic>
        <p:nvPicPr>
          <p:cNvPr id="4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438" y="332657"/>
            <a:ext cx="594693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6512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000" b="1" dirty="0">
                <a:solidFill>
                  <a:srgbClr val="0070C0"/>
                </a:solidFill>
              </a:rPr>
              <a:t>5 критериев классификации внешнеторговых операций</a:t>
            </a:r>
            <a:r>
              <a:rPr lang="ru-RU" sz="4000" b="1" dirty="0">
                <a:solidFill>
                  <a:schemeClr val="accent1">
                    <a:lumMod val="75000"/>
                  </a:schemeClr>
                </a:solidFill>
              </a:rPr>
              <a:t>:</a:t>
            </a:r>
            <a:endParaRPr lang="ru-RU" sz="4000" b="1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0115" name="Rectangle 3"/>
          <p:cNvSpPr>
            <a:spLocks noGrp="1" noChangeArrowheads="1"/>
          </p:cNvSpPr>
          <p:nvPr>
            <p:ph idx="1"/>
          </p:nvPr>
        </p:nvSpPr>
        <p:spPr>
          <a:xfrm>
            <a:off x="1403648" y="2132856"/>
            <a:ext cx="7056784" cy="3096345"/>
          </a:xfrm>
        </p:spPr>
        <p:txBody>
          <a:bodyPr>
            <a:normAutofit/>
          </a:bodyPr>
          <a:lstStyle/>
          <a:p>
            <a:pPr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b="1" dirty="0" smtClean="0">
                <a:solidFill>
                  <a:srgbClr val="0070C0"/>
                </a:solidFill>
              </a:rPr>
              <a:t>направления </a:t>
            </a:r>
            <a:r>
              <a:rPr lang="ru-RU" altLang="ru-RU" b="1" dirty="0" smtClean="0">
                <a:solidFill>
                  <a:srgbClr val="0070C0"/>
                </a:solidFill>
              </a:rPr>
              <a:t>торговли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b="1" dirty="0" smtClean="0">
                <a:solidFill>
                  <a:srgbClr val="0070C0"/>
                </a:solidFill>
              </a:rPr>
              <a:t>виды товаров и услуг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b="1" dirty="0" smtClean="0">
                <a:solidFill>
                  <a:srgbClr val="0070C0"/>
                </a:solidFill>
              </a:rPr>
              <a:t>степень готовности товаров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b="1" dirty="0" smtClean="0">
                <a:solidFill>
                  <a:srgbClr val="0070C0"/>
                </a:solidFill>
              </a:rPr>
              <a:t>организационные формы торговли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b="1" dirty="0" smtClean="0">
                <a:solidFill>
                  <a:srgbClr val="0070C0"/>
                </a:solidFill>
              </a:rPr>
              <a:t>методы торговли </a:t>
            </a:r>
          </a:p>
        </p:txBody>
      </p:sp>
      <p:pic>
        <p:nvPicPr>
          <p:cNvPr id="5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438" y="332657"/>
            <a:ext cx="594693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08300739"/>
      </p:ext>
    </p:extLst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Rectangle 2"/>
          <p:cNvSpPr>
            <a:spLocks noGrp="1" noChangeArrowheads="1"/>
          </p:cNvSpPr>
          <p:nvPr>
            <p:ph type="title"/>
          </p:nvPr>
        </p:nvSpPr>
        <p:spPr>
          <a:xfrm>
            <a:off x="1177330" y="476672"/>
            <a:ext cx="7571184" cy="1143000"/>
          </a:xfrm>
        </p:spPr>
        <p:txBody>
          <a:bodyPr/>
          <a:lstStyle/>
          <a:p>
            <a:pPr algn="l"/>
            <a:r>
              <a:rPr lang="ru-RU" altLang="ru-RU" b="1" dirty="0" smtClean="0">
                <a:solidFill>
                  <a:srgbClr val="0070C0"/>
                </a:solidFill>
              </a:rPr>
              <a:t>Направления торговли</a:t>
            </a:r>
            <a:endParaRPr lang="ru-RU" altLang="ru-RU" b="1" dirty="0" smtClean="0">
              <a:solidFill>
                <a:srgbClr val="0070C0"/>
              </a:solidFill>
            </a:endParaRPr>
          </a:p>
        </p:txBody>
      </p:sp>
      <p:pic>
        <p:nvPicPr>
          <p:cNvPr id="15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438" y="332657"/>
            <a:ext cx="594693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  <p:sp>
        <p:nvSpPr>
          <p:cNvPr id="12" name="Прямоугольник 11"/>
          <p:cNvSpPr/>
          <p:nvPr/>
        </p:nvSpPr>
        <p:spPr>
          <a:xfrm>
            <a:off x="2076656" y="2333091"/>
            <a:ext cx="5040560" cy="11521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ЭКСПОРТ</a:t>
            </a:r>
            <a:endParaRPr lang="ru-RU" sz="3600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610404" y="4089473"/>
            <a:ext cx="2376457" cy="16561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ИМПОРТ</a:t>
            </a:r>
            <a:endParaRPr lang="ru-RU" sz="3200" b="1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3449742" y="4085397"/>
            <a:ext cx="2462689" cy="16561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РЕИМПОРТ</a:t>
            </a:r>
            <a:endParaRPr lang="ru-RU" sz="3200" b="1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6285825" y="4078043"/>
            <a:ext cx="2462689" cy="16561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РЕЭКСПОРТ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3311741362"/>
      </p:ext>
    </p:extLst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ChangeArrowheads="1"/>
          </p:cNvSpPr>
          <p:nvPr/>
        </p:nvSpPr>
        <p:spPr bwMode="auto">
          <a:xfrm>
            <a:off x="1331640" y="1547664"/>
            <a:ext cx="7704856" cy="5022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altLang="ru-RU" sz="3600" b="1" dirty="0" smtClean="0">
                <a:solidFill>
                  <a:srgbClr val="0000FF"/>
                </a:solidFill>
                <a:latin typeface="+mn-lt"/>
              </a:rPr>
              <a:t>Экспортер</a:t>
            </a:r>
            <a:r>
              <a:rPr lang="ru-RU" altLang="ru-RU" sz="3600" dirty="0" smtClean="0">
                <a:latin typeface="+mn-lt"/>
              </a:rPr>
              <a:t> </a:t>
            </a:r>
            <a:r>
              <a:rPr lang="ru-RU" altLang="ru-RU" sz="3600" dirty="0">
                <a:solidFill>
                  <a:srgbClr val="0070C0"/>
                </a:solidFill>
                <a:latin typeface="+mn-lt"/>
              </a:rPr>
              <a:t>– </a:t>
            </a:r>
            <a:r>
              <a:rPr lang="ru-RU" altLang="ru-RU" sz="36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продавец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ru-RU" altLang="ru-RU" sz="3600" b="1" dirty="0" smtClean="0">
                <a:solidFill>
                  <a:srgbClr val="0000FF"/>
                </a:solidFill>
                <a:latin typeface="+mn-lt"/>
              </a:rPr>
              <a:t>Импортер</a:t>
            </a:r>
            <a:r>
              <a:rPr lang="ru-RU" altLang="ru-RU" sz="3600" b="1" dirty="0" smtClean="0">
                <a:latin typeface="+mn-lt"/>
              </a:rPr>
              <a:t> </a:t>
            </a:r>
            <a:r>
              <a:rPr lang="ru-RU" altLang="ru-RU" sz="3600" dirty="0">
                <a:solidFill>
                  <a:srgbClr val="0070C0"/>
                </a:solidFill>
                <a:latin typeface="+mn-lt"/>
              </a:rPr>
              <a:t>– </a:t>
            </a:r>
            <a:r>
              <a:rPr lang="ru-RU" altLang="ru-RU" sz="36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покупатель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ru-RU" altLang="ru-RU" sz="3600" b="1" dirty="0" smtClean="0">
                <a:solidFill>
                  <a:srgbClr val="0000FF"/>
                </a:solidFill>
                <a:latin typeface="+mn-lt"/>
              </a:rPr>
              <a:t>Контрагенты</a:t>
            </a:r>
            <a:r>
              <a:rPr lang="ru-RU" altLang="ru-RU" sz="3600" i="1" dirty="0" smtClean="0">
                <a:latin typeface="+mn-lt"/>
              </a:rPr>
              <a:t> </a:t>
            </a:r>
            <a:r>
              <a:rPr lang="ru-RU" altLang="ru-RU" sz="3600" i="1" dirty="0" smtClean="0">
                <a:solidFill>
                  <a:srgbClr val="6600CC"/>
                </a:solidFill>
                <a:latin typeface="+mn-lt"/>
              </a:rPr>
              <a:t>- </a:t>
            </a:r>
            <a:r>
              <a:rPr lang="ru-RU" altLang="ru-RU" sz="3600" i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с</a:t>
            </a:r>
            <a:r>
              <a:rPr lang="ru-RU" altLang="ru-RU" sz="36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тороны любого контракта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ru-RU" altLang="ru-RU" sz="3600" b="1" dirty="0" smtClean="0">
                <a:solidFill>
                  <a:srgbClr val="0000FF"/>
                </a:solidFill>
                <a:latin typeface="+mn-lt"/>
              </a:rPr>
              <a:t>Основное </a:t>
            </a:r>
            <a:r>
              <a:rPr lang="ru-RU" altLang="ru-RU" sz="3600" b="1" dirty="0">
                <a:solidFill>
                  <a:srgbClr val="0000FF"/>
                </a:solidFill>
                <a:latin typeface="+mn-lt"/>
              </a:rPr>
              <a:t>условие экспортной операции</a:t>
            </a:r>
            <a:r>
              <a:rPr lang="ru-RU" altLang="ru-RU" sz="3600" dirty="0">
                <a:solidFill>
                  <a:srgbClr val="0070C0"/>
                </a:solidFill>
                <a:latin typeface="+mn-lt"/>
              </a:rPr>
              <a:t>: </a:t>
            </a:r>
            <a:r>
              <a:rPr lang="ru-RU" altLang="ru-RU" sz="3600" dirty="0" smtClean="0">
                <a:solidFill>
                  <a:srgbClr val="0070C0"/>
                </a:solidFill>
                <a:latin typeface="+mn-lt"/>
              </a:rPr>
              <a:t/>
            </a:r>
            <a:br>
              <a:rPr lang="ru-RU" altLang="ru-RU" sz="3600" dirty="0" smtClean="0">
                <a:solidFill>
                  <a:srgbClr val="0070C0"/>
                </a:solidFill>
                <a:latin typeface="+mn-lt"/>
              </a:rPr>
            </a:br>
            <a:r>
              <a:rPr lang="ru-RU" altLang="ru-RU" sz="3600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иметь </a:t>
            </a:r>
            <a:r>
              <a:rPr lang="ru-RU" altLang="ru-RU" sz="36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товар, причем не просто товар, а товар, пользующийся спросом на внешнем рынке.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413792"/>
            <a:ext cx="6768752" cy="1143000"/>
          </a:xfrm>
        </p:spPr>
        <p:txBody>
          <a:bodyPr>
            <a:normAutofit fontScale="90000"/>
          </a:bodyPr>
          <a:lstStyle/>
          <a:p>
            <a:pPr algn="l"/>
            <a:r>
              <a:rPr lang="ru-RU" altLang="ru-RU" b="1" dirty="0" smtClean="0">
                <a:solidFill>
                  <a:srgbClr val="0070C0"/>
                </a:solidFill>
                <a:latin typeface="Arial" charset="0"/>
              </a:rPr>
              <a:t>Основные понятия </a:t>
            </a:r>
            <a:br>
              <a:rPr lang="ru-RU" altLang="ru-RU" b="1" dirty="0" smtClean="0">
                <a:solidFill>
                  <a:srgbClr val="0070C0"/>
                </a:solidFill>
                <a:latin typeface="Arial" charset="0"/>
              </a:rPr>
            </a:br>
            <a:r>
              <a:rPr lang="ru-RU" altLang="ru-RU" b="1" dirty="0" smtClean="0">
                <a:solidFill>
                  <a:srgbClr val="0070C0"/>
                </a:solidFill>
                <a:latin typeface="Arial" charset="0"/>
              </a:rPr>
              <a:t>экспортной операции</a:t>
            </a:r>
            <a:r>
              <a:rPr lang="ru-RU" altLang="ru-RU" b="1" i="1" dirty="0" smtClean="0">
                <a:solidFill>
                  <a:srgbClr val="0070C0"/>
                </a:solidFill>
                <a:latin typeface="Arial" charset="0"/>
              </a:rPr>
              <a:t/>
            </a:r>
            <a:br>
              <a:rPr lang="ru-RU" altLang="ru-RU" b="1" i="1" dirty="0" smtClean="0">
                <a:solidFill>
                  <a:srgbClr val="0070C0"/>
                </a:solidFill>
                <a:latin typeface="Arial" charset="0"/>
              </a:rPr>
            </a:b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5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438" y="332657"/>
            <a:ext cx="594693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750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ChangeArrowheads="1"/>
          </p:cNvSpPr>
          <p:nvPr/>
        </p:nvSpPr>
        <p:spPr bwMode="auto">
          <a:xfrm>
            <a:off x="1187623" y="2060848"/>
            <a:ext cx="7825721" cy="3902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457200" indent="-457200" eaLnBrk="1" hangingPunct="1">
              <a:lnSpc>
                <a:spcPct val="80000"/>
              </a:lnSpc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sz="3200" dirty="0" smtClean="0">
                <a:solidFill>
                  <a:srgbClr val="0070C0"/>
                </a:solidFill>
                <a:latin typeface="Arial" charset="0"/>
              </a:rPr>
              <a:t>лицензия </a:t>
            </a:r>
            <a:r>
              <a:rPr lang="ru-RU" altLang="ru-RU" sz="3200" dirty="0">
                <a:solidFill>
                  <a:srgbClr val="0070C0"/>
                </a:solidFill>
                <a:latin typeface="Arial" charset="0"/>
              </a:rPr>
              <a:t>на ввоз товара в страну;</a:t>
            </a:r>
          </a:p>
          <a:p>
            <a:pPr marL="457200" indent="-457200" eaLnBrk="1" hangingPunct="1">
              <a:lnSpc>
                <a:spcPct val="80000"/>
              </a:lnSpc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sz="3200" dirty="0">
                <a:solidFill>
                  <a:srgbClr val="0070C0"/>
                </a:solidFill>
                <a:latin typeface="Arial" charset="0"/>
              </a:rPr>
              <a:t>документ об уплате таможенной пошлины;</a:t>
            </a:r>
          </a:p>
          <a:p>
            <a:pPr marL="457200" indent="-457200" eaLnBrk="1" hangingPunct="1">
              <a:lnSpc>
                <a:spcPct val="80000"/>
              </a:lnSpc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sz="3200" dirty="0">
                <a:solidFill>
                  <a:srgbClr val="0070C0"/>
                </a:solidFill>
                <a:latin typeface="Arial" charset="0"/>
              </a:rPr>
              <a:t>документ об уплате сбора за таможенное оформление (обычно в размере 0,15% от общей стоимости товара)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ru-RU" altLang="ru-RU" sz="2800" dirty="0">
                <a:solidFill>
                  <a:srgbClr val="800080"/>
                </a:solidFill>
                <a:latin typeface="Arial" charset="0"/>
              </a:rPr>
              <a:t>        </a:t>
            </a:r>
          </a:p>
        </p:txBody>
      </p:sp>
      <p:pic>
        <p:nvPicPr>
          <p:cNvPr id="3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438" y="332657"/>
            <a:ext cx="594693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54868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ru-RU" altLang="ru-RU" sz="4200" b="1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Сопроводительные документы импортной операции:</a:t>
            </a:r>
            <a:r>
              <a:rPr lang="ru-RU" altLang="ru-RU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/>
            </a:r>
            <a:br>
              <a:rPr lang="ru-RU" altLang="ru-RU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</a:b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7870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746" name="Rectangle 2"/>
          <p:cNvSpPr>
            <a:spLocks noGrp="1" noChangeArrowheads="1"/>
          </p:cNvSpPr>
          <p:nvPr>
            <p:ph type="title"/>
          </p:nvPr>
        </p:nvSpPr>
        <p:spPr>
          <a:xfrm>
            <a:off x="1115616" y="548680"/>
            <a:ext cx="8229600" cy="1143000"/>
          </a:xfrm>
        </p:spPr>
        <p:txBody>
          <a:bodyPr rtlCol="0">
            <a:no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</a:rPr>
              <a:t>Обязательный документ при совершении внешнеэкономической сделки</a:t>
            </a:r>
            <a:endParaRPr lang="ru-RU" sz="3600" b="1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3187" name="Rectangle 3"/>
          <p:cNvSpPr>
            <a:spLocks noGrp="1" noChangeArrowheads="1"/>
          </p:cNvSpPr>
          <p:nvPr>
            <p:ph idx="1"/>
          </p:nvPr>
        </p:nvSpPr>
        <p:spPr>
          <a:xfrm>
            <a:off x="1115616" y="2209801"/>
            <a:ext cx="7571184" cy="2947392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altLang="ru-RU" sz="2800" b="1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Контракт </a:t>
            </a:r>
            <a:r>
              <a:rPr lang="ru-RU" altLang="ru-RU" sz="2800" b="1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или договор</a:t>
            </a:r>
            <a:r>
              <a:rPr lang="ru-RU" altLang="ru-RU" sz="2800" i="1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 </a:t>
            </a:r>
            <a:r>
              <a:rPr lang="ru-RU" altLang="ru-RU" sz="2800" i="1" dirty="0" smtClean="0">
                <a:solidFill>
                  <a:srgbClr val="0070C0"/>
                </a:solidFill>
                <a:latin typeface="Arial" charset="0"/>
              </a:rPr>
              <a:t>- </a:t>
            </a:r>
            <a:r>
              <a:rPr lang="ru-RU" altLang="ru-RU" sz="2800" dirty="0" smtClean="0">
                <a:solidFill>
                  <a:srgbClr val="0070C0"/>
                </a:solidFill>
                <a:latin typeface="Arial" charset="0"/>
              </a:rPr>
              <a:t> устанавливает отношения между контрагентами по осуществлению любой внешнеторговой операции, которые  оформляются письменным документом и подписываются обеими сторонами</a:t>
            </a:r>
          </a:p>
        </p:txBody>
      </p:sp>
      <p:pic>
        <p:nvPicPr>
          <p:cNvPr id="4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438" y="332657"/>
            <a:ext cx="594693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30748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ChangeArrowheads="1"/>
          </p:cNvSpPr>
          <p:nvPr/>
        </p:nvSpPr>
        <p:spPr bwMode="auto">
          <a:xfrm>
            <a:off x="4479925" y="3048000"/>
            <a:ext cx="18415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endParaRPr lang="ru-RU" sz="44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03427" name="Rectangle 3"/>
          <p:cNvSpPr>
            <a:spLocks noChangeArrowheads="1"/>
          </p:cNvSpPr>
          <p:nvPr/>
        </p:nvSpPr>
        <p:spPr bwMode="auto">
          <a:xfrm>
            <a:off x="4479925" y="3048000"/>
            <a:ext cx="18415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endParaRPr lang="ru-RU" sz="44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94212" name="Rectangle 4"/>
          <p:cNvSpPr>
            <a:spLocks noChangeArrowheads="1"/>
          </p:cNvSpPr>
          <p:nvPr/>
        </p:nvSpPr>
        <p:spPr bwMode="auto">
          <a:xfrm>
            <a:off x="328438" y="1652442"/>
            <a:ext cx="4627241" cy="415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400" b="1" dirty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Преобладающие статьи экспорта</a:t>
            </a:r>
            <a:r>
              <a:rPr lang="ru-RU" altLang="ru-RU" sz="2400" b="1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:</a:t>
            </a:r>
            <a:br>
              <a:rPr lang="ru-RU" altLang="ru-RU" sz="2400" b="1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</a:br>
            <a:endParaRPr lang="ru-RU" altLang="ru-RU" sz="2400" b="1" dirty="0">
              <a:solidFill>
                <a:schemeClr val="accent1">
                  <a:lumMod val="75000"/>
                </a:schemeClr>
              </a:solidFill>
              <a:latin typeface="Arial" charset="0"/>
            </a:endParaRPr>
          </a:p>
          <a:p>
            <a:pPr marL="285750" indent="-285750" eaLnBrk="1" hangingPunct="1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sz="2400" b="1" dirty="0" smtClean="0">
                <a:solidFill>
                  <a:srgbClr val="0070C0"/>
                </a:solidFill>
                <a:latin typeface="Albertus Extra Bold" pitchFamily="34" charset="0"/>
              </a:rPr>
              <a:t>нефть</a:t>
            </a:r>
            <a:endParaRPr lang="ru-RU" altLang="ru-RU" sz="2400" b="1" dirty="0">
              <a:solidFill>
                <a:srgbClr val="0070C0"/>
              </a:solidFill>
              <a:latin typeface="Albertus Extra Bold" pitchFamily="34" charset="0"/>
            </a:endParaRPr>
          </a:p>
          <a:p>
            <a:pPr marL="285750" indent="-285750" eaLnBrk="1" hangingPunct="1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sz="2400" b="1" dirty="0">
                <a:solidFill>
                  <a:srgbClr val="0070C0"/>
                </a:solidFill>
                <a:latin typeface="Albertus Extra Bold" pitchFamily="34" charset="0"/>
              </a:rPr>
              <a:t>нефтепродукты</a:t>
            </a:r>
          </a:p>
          <a:p>
            <a:pPr marL="285750" indent="-285750" eaLnBrk="1" hangingPunct="1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sz="2400" b="1" dirty="0">
                <a:solidFill>
                  <a:srgbClr val="0070C0"/>
                </a:solidFill>
                <a:latin typeface="Albertus Extra Bold" pitchFamily="34" charset="0"/>
              </a:rPr>
              <a:t>природный газ</a:t>
            </a:r>
          </a:p>
          <a:p>
            <a:pPr marL="285750" indent="-285750" eaLnBrk="1" hangingPunct="1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sz="2400" b="1" dirty="0">
                <a:solidFill>
                  <a:srgbClr val="0070C0"/>
                </a:solidFill>
                <a:latin typeface="Albertus Extra Bold" pitchFamily="34" charset="0"/>
              </a:rPr>
              <a:t>прокат черных металлов</a:t>
            </a:r>
          </a:p>
          <a:p>
            <a:pPr marL="285750" indent="-285750" eaLnBrk="1" hangingPunct="1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sz="2400" b="1" dirty="0">
                <a:solidFill>
                  <a:srgbClr val="0070C0"/>
                </a:solidFill>
                <a:latin typeface="Albertus Extra Bold" pitchFamily="34" charset="0"/>
              </a:rPr>
              <a:t>цветные металлы и их сплавы</a:t>
            </a:r>
          </a:p>
          <a:p>
            <a:pPr marL="285750" indent="-285750" eaLnBrk="1" hangingPunct="1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sz="2400" b="1" dirty="0">
                <a:solidFill>
                  <a:srgbClr val="0070C0"/>
                </a:solidFill>
                <a:latin typeface="Albertus Extra Bold" pitchFamily="34" charset="0"/>
              </a:rPr>
              <a:t>целлюлоза</a:t>
            </a:r>
          </a:p>
          <a:p>
            <a:pPr marL="285750" indent="-285750" eaLnBrk="1" hangingPunct="1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sz="2400" b="1" dirty="0">
                <a:solidFill>
                  <a:srgbClr val="0070C0"/>
                </a:solidFill>
                <a:latin typeface="Albertus Extra Bold" pitchFamily="34" charset="0"/>
              </a:rPr>
              <a:t>пиломатериалы</a:t>
            </a:r>
          </a:p>
        </p:txBody>
      </p:sp>
      <p:sp>
        <p:nvSpPr>
          <p:cNvPr id="94213" name="Rectangle 5"/>
          <p:cNvSpPr>
            <a:spLocks noChangeArrowheads="1"/>
          </p:cNvSpPr>
          <p:nvPr/>
        </p:nvSpPr>
        <p:spPr bwMode="auto">
          <a:xfrm>
            <a:off x="4664075" y="1655133"/>
            <a:ext cx="4435475" cy="415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ru-RU" altLang="ru-RU" sz="2400" b="1" dirty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Традиционные статьи импорта</a:t>
            </a:r>
            <a:r>
              <a:rPr lang="ru-RU" altLang="ru-RU" sz="2400" b="1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:</a:t>
            </a:r>
            <a:br>
              <a:rPr lang="ru-RU" altLang="ru-RU" sz="2400" b="1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</a:br>
            <a:endParaRPr lang="ru-RU" altLang="ru-RU" sz="2400" b="1" dirty="0">
              <a:solidFill>
                <a:schemeClr val="accent1">
                  <a:lumMod val="75000"/>
                </a:schemeClr>
              </a:solidFill>
              <a:latin typeface="Arial" charset="0"/>
            </a:endParaRPr>
          </a:p>
          <a:p>
            <a:pPr marL="342900" indent="-342900" eaLnBrk="1" hangingPunct="1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sz="2400" b="1" dirty="0" smtClean="0">
                <a:solidFill>
                  <a:srgbClr val="0070C0"/>
                </a:solidFill>
                <a:latin typeface="Albertus Extra Bold" pitchFamily="34" charset="0"/>
              </a:rPr>
              <a:t>продовольственные </a:t>
            </a:r>
            <a:r>
              <a:rPr lang="ru-RU" altLang="ru-RU" sz="2400" b="1" dirty="0">
                <a:solidFill>
                  <a:srgbClr val="0070C0"/>
                </a:solidFill>
                <a:latin typeface="Albertus Extra Bold" pitchFamily="34" charset="0"/>
              </a:rPr>
              <a:t>товары</a:t>
            </a:r>
          </a:p>
          <a:p>
            <a:pPr marL="342900" indent="-342900" eaLnBrk="1" hangingPunct="1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sz="2400" b="1" dirty="0">
                <a:solidFill>
                  <a:srgbClr val="0070C0"/>
                </a:solidFill>
                <a:latin typeface="Albertus Extra Bold" pitchFamily="34" charset="0"/>
              </a:rPr>
              <a:t>потребительские товары</a:t>
            </a:r>
          </a:p>
          <a:p>
            <a:pPr marL="342900" indent="-342900" eaLnBrk="1" hangingPunct="1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sz="2400" b="1" dirty="0">
                <a:solidFill>
                  <a:srgbClr val="0070C0"/>
                </a:solidFill>
                <a:latin typeface="Albertus Extra Bold" pitchFamily="34" charset="0"/>
              </a:rPr>
              <a:t>промышленные товары</a:t>
            </a:r>
          </a:p>
          <a:p>
            <a:pPr marL="342900" indent="-342900" eaLnBrk="1" hangingPunct="1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sz="2400" b="1" dirty="0">
                <a:solidFill>
                  <a:srgbClr val="0070C0"/>
                </a:solidFill>
                <a:latin typeface="Albertus Extra Bold" pitchFamily="34" charset="0"/>
              </a:rPr>
              <a:t>сырье и полуфабрикаты для производства товаров широкого потребления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2452" y="260629"/>
            <a:ext cx="6779096" cy="1143000"/>
          </a:xfrm>
        </p:spPr>
        <p:txBody>
          <a:bodyPr/>
          <a:lstStyle/>
          <a:p>
            <a:pPr algn="l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Статьи экспорта и импорта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7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438" y="332657"/>
            <a:ext cx="594693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09120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52" name="_s2052"/>
          <p:cNvCxnSpPr>
            <a:cxnSpLocks noChangeShapeType="1"/>
            <a:stCxn id="12" idx="0"/>
            <a:endCxn id="9" idx="2"/>
          </p:cNvCxnSpPr>
          <p:nvPr/>
        </p:nvCxnSpPr>
        <p:spPr bwMode="auto">
          <a:xfrm rot="5400000" flipH="1">
            <a:off x="5024677" y="4683447"/>
            <a:ext cx="260764" cy="2467901"/>
          </a:xfrm>
          <a:prstGeom prst="bentConnector3">
            <a:avLst>
              <a:gd name="adj1" fmla="val 45000"/>
            </a:avLst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53" name="_s2053"/>
          <p:cNvCxnSpPr>
            <a:cxnSpLocks noChangeShapeType="1"/>
            <a:stCxn id="11" idx="0"/>
            <a:endCxn id="9" idx="2"/>
          </p:cNvCxnSpPr>
          <p:nvPr/>
        </p:nvCxnSpPr>
        <p:spPr bwMode="auto">
          <a:xfrm rot="16200000">
            <a:off x="3793175" y="5915268"/>
            <a:ext cx="260764" cy="244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54" name="_s2054"/>
          <p:cNvCxnSpPr>
            <a:cxnSpLocks noChangeShapeType="1"/>
            <a:stCxn id="10" idx="0"/>
            <a:endCxn id="9" idx="2"/>
          </p:cNvCxnSpPr>
          <p:nvPr/>
        </p:nvCxnSpPr>
        <p:spPr bwMode="auto">
          <a:xfrm rot="16200000">
            <a:off x="2556776" y="4683447"/>
            <a:ext cx="260764" cy="2467901"/>
          </a:xfrm>
          <a:prstGeom prst="bentConnector3">
            <a:avLst>
              <a:gd name="adj1" fmla="val 45000"/>
            </a:avLst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55" name="_s2055"/>
          <p:cNvCxnSpPr>
            <a:cxnSpLocks noChangeShapeType="1"/>
            <a:stCxn id="9" idx="3"/>
            <a:endCxn id="3" idx="2"/>
          </p:cNvCxnSpPr>
          <p:nvPr/>
        </p:nvCxnSpPr>
        <p:spPr bwMode="auto">
          <a:xfrm flipV="1">
            <a:off x="4978781" y="1228457"/>
            <a:ext cx="2739123" cy="4297794"/>
          </a:xfrm>
          <a:prstGeom prst="bentConnector2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56" name="_s2056"/>
          <p:cNvCxnSpPr>
            <a:cxnSpLocks noChangeShapeType="1"/>
            <a:stCxn id="8" idx="3"/>
            <a:endCxn id="3" idx="2"/>
          </p:cNvCxnSpPr>
          <p:nvPr/>
        </p:nvCxnSpPr>
        <p:spPr bwMode="auto">
          <a:xfrm flipV="1">
            <a:off x="4978781" y="1228457"/>
            <a:ext cx="2739123" cy="3515502"/>
          </a:xfrm>
          <a:prstGeom prst="bentConnector2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57" name="_s2057"/>
          <p:cNvCxnSpPr>
            <a:cxnSpLocks noChangeShapeType="1"/>
            <a:stCxn id="7" idx="3"/>
            <a:endCxn id="3" idx="2"/>
          </p:cNvCxnSpPr>
          <p:nvPr/>
        </p:nvCxnSpPr>
        <p:spPr bwMode="auto">
          <a:xfrm flipV="1">
            <a:off x="4978781" y="1228457"/>
            <a:ext cx="2739123" cy="2733210"/>
          </a:xfrm>
          <a:prstGeom prst="bentConnector2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58" name="_s2058"/>
          <p:cNvCxnSpPr>
            <a:cxnSpLocks noChangeShapeType="1"/>
            <a:stCxn id="6" idx="3"/>
            <a:endCxn id="3" idx="2"/>
          </p:cNvCxnSpPr>
          <p:nvPr/>
        </p:nvCxnSpPr>
        <p:spPr bwMode="auto">
          <a:xfrm flipV="1">
            <a:off x="4978781" y="1228457"/>
            <a:ext cx="2739123" cy="1950917"/>
          </a:xfrm>
          <a:prstGeom prst="bentConnector2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59" name="_s2059"/>
          <p:cNvCxnSpPr>
            <a:cxnSpLocks noChangeShapeType="1"/>
            <a:stCxn id="5" idx="3"/>
            <a:endCxn id="3" idx="2"/>
          </p:cNvCxnSpPr>
          <p:nvPr/>
        </p:nvCxnSpPr>
        <p:spPr bwMode="auto">
          <a:xfrm flipV="1">
            <a:off x="4978781" y="1228457"/>
            <a:ext cx="2739123" cy="1168625"/>
          </a:xfrm>
          <a:prstGeom prst="bentConnector2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60" name="_s2060"/>
          <p:cNvCxnSpPr>
            <a:cxnSpLocks noChangeShapeType="1"/>
            <a:stCxn id="4" idx="3"/>
            <a:endCxn id="3" idx="2"/>
          </p:cNvCxnSpPr>
          <p:nvPr/>
        </p:nvCxnSpPr>
        <p:spPr bwMode="auto">
          <a:xfrm flipV="1">
            <a:off x="4978781" y="1228457"/>
            <a:ext cx="2739123" cy="386332"/>
          </a:xfrm>
          <a:prstGeom prst="bentConnector2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" name="_s2061"/>
          <p:cNvSpPr>
            <a:spLocks noChangeArrowheads="1" noTextEdit="1"/>
          </p:cNvSpPr>
          <p:nvPr/>
        </p:nvSpPr>
        <p:spPr bwMode="auto">
          <a:xfrm>
            <a:off x="6660232" y="706929"/>
            <a:ext cx="2115344" cy="521528"/>
          </a:xfrm>
          <a:prstGeom prst="roundRect">
            <a:avLst>
              <a:gd name="adj" fmla="val 16667"/>
            </a:avLst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1" i="0" u="sng" strike="noStrike" cap="none" normalizeH="0" baseline="0" smtClean="0">
                <a:ln>
                  <a:noFill/>
                </a:ln>
                <a:solidFill>
                  <a:srgbClr val="333300"/>
                </a:solidFill>
                <a:effectLst/>
                <a:latin typeface="Times New Roman" pitchFamily="18" charset="0"/>
              </a:rPr>
              <a:t>ВИДЫ ТОВАРОВ И УСЛУГ</a:t>
            </a:r>
          </a:p>
        </p:txBody>
      </p:sp>
      <p:sp>
        <p:nvSpPr>
          <p:cNvPr id="4" name="_s2062"/>
          <p:cNvSpPr>
            <a:spLocks noChangeArrowheads="1" noTextEdit="1"/>
          </p:cNvSpPr>
          <p:nvPr/>
        </p:nvSpPr>
        <p:spPr bwMode="auto">
          <a:xfrm>
            <a:off x="2863437" y="1354025"/>
            <a:ext cx="2115344" cy="521528"/>
          </a:xfrm>
          <a:prstGeom prst="roundRect">
            <a:avLst>
              <a:gd name="adj" fmla="val 16667"/>
            </a:avLst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smtClean="0">
                <a:ln>
                  <a:noFill/>
                </a:ln>
                <a:solidFill>
                  <a:srgbClr val="663300"/>
                </a:solidFill>
                <a:effectLst/>
                <a:latin typeface="Times New Roman" pitchFamily="18" charset="0"/>
              </a:rPr>
              <a:t>Машинно-техническая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smtClean="0">
                <a:ln>
                  <a:noFill/>
                </a:ln>
                <a:solidFill>
                  <a:srgbClr val="663300"/>
                </a:solidFill>
                <a:effectLst/>
                <a:latin typeface="Times New Roman" pitchFamily="18" charset="0"/>
              </a:rPr>
              <a:t> продукция</a:t>
            </a:r>
            <a:r>
              <a:rPr kumimoji="0" lang="ru-RU" altLang="ru-RU" sz="1300" b="0" i="0" u="none" strike="noStrike" cap="none" normalizeH="0" baseline="0" smtClean="0">
                <a:ln>
                  <a:noFill/>
                </a:ln>
                <a:solidFill>
                  <a:srgbClr val="663300"/>
                </a:solidFill>
                <a:effectLst/>
                <a:latin typeface="Times New Roman" pitchFamily="18" charset="0"/>
              </a:rPr>
              <a:t> </a:t>
            </a:r>
          </a:p>
        </p:txBody>
      </p:sp>
      <p:sp>
        <p:nvSpPr>
          <p:cNvPr id="5" name="_s2063"/>
          <p:cNvSpPr>
            <a:spLocks noChangeArrowheads="1" noTextEdit="1"/>
          </p:cNvSpPr>
          <p:nvPr/>
        </p:nvSpPr>
        <p:spPr bwMode="auto">
          <a:xfrm>
            <a:off x="2863437" y="2136318"/>
            <a:ext cx="2115344" cy="521528"/>
          </a:xfrm>
          <a:prstGeom prst="roundRect">
            <a:avLst>
              <a:gd name="adj" fmla="val 16667"/>
            </a:avLst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smtClean="0">
                <a:ln>
                  <a:noFill/>
                </a:ln>
                <a:solidFill>
                  <a:srgbClr val="663300"/>
                </a:solidFill>
                <a:effectLst/>
                <a:latin typeface="Times New Roman" pitchFamily="18" charset="0"/>
              </a:rPr>
              <a:t>Сырьевые товары</a:t>
            </a:r>
          </a:p>
        </p:txBody>
      </p:sp>
      <p:sp>
        <p:nvSpPr>
          <p:cNvPr id="6" name="_s2064"/>
          <p:cNvSpPr>
            <a:spLocks noChangeArrowheads="1" noTextEdit="1"/>
          </p:cNvSpPr>
          <p:nvPr/>
        </p:nvSpPr>
        <p:spPr bwMode="auto">
          <a:xfrm>
            <a:off x="2863437" y="2918610"/>
            <a:ext cx="2115344" cy="521528"/>
          </a:xfrm>
          <a:prstGeom prst="roundRect">
            <a:avLst>
              <a:gd name="adj" fmla="val 16667"/>
            </a:avLst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smtClean="0">
                <a:ln>
                  <a:noFill/>
                </a:ln>
                <a:solidFill>
                  <a:srgbClr val="663300"/>
                </a:solidFill>
                <a:effectLst/>
                <a:latin typeface="Times New Roman" pitchFamily="18" charset="0"/>
              </a:rPr>
              <a:t>Научно-техническая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smtClean="0">
                <a:ln>
                  <a:noFill/>
                </a:ln>
                <a:solidFill>
                  <a:srgbClr val="663300"/>
                </a:solidFill>
                <a:effectLst/>
                <a:latin typeface="Times New Roman" pitchFamily="18" charset="0"/>
              </a:rPr>
              <a:t>продукция</a:t>
            </a:r>
          </a:p>
        </p:txBody>
      </p:sp>
      <p:sp>
        <p:nvSpPr>
          <p:cNvPr id="7" name="_s2065"/>
          <p:cNvSpPr>
            <a:spLocks noChangeArrowheads="1" noTextEdit="1"/>
          </p:cNvSpPr>
          <p:nvPr/>
        </p:nvSpPr>
        <p:spPr bwMode="auto">
          <a:xfrm>
            <a:off x="2863437" y="3700903"/>
            <a:ext cx="2115344" cy="521528"/>
          </a:xfrm>
          <a:prstGeom prst="roundRect">
            <a:avLst>
              <a:gd name="adj" fmla="val 16667"/>
            </a:avLst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smtClean="0">
                <a:ln>
                  <a:noFill/>
                </a:ln>
                <a:solidFill>
                  <a:srgbClr val="663300"/>
                </a:solidFill>
                <a:effectLst/>
                <a:latin typeface="Times New Roman" pitchFamily="18" charset="0"/>
              </a:rPr>
              <a:t>Товарные знаки</a:t>
            </a:r>
          </a:p>
        </p:txBody>
      </p:sp>
      <p:sp>
        <p:nvSpPr>
          <p:cNvPr id="8" name="_s2066"/>
          <p:cNvSpPr>
            <a:spLocks noChangeArrowheads="1" noTextEdit="1"/>
          </p:cNvSpPr>
          <p:nvPr/>
        </p:nvSpPr>
        <p:spPr bwMode="auto">
          <a:xfrm>
            <a:off x="2863437" y="4483195"/>
            <a:ext cx="2115344" cy="521528"/>
          </a:xfrm>
          <a:prstGeom prst="roundRect">
            <a:avLst>
              <a:gd name="adj" fmla="val 16667"/>
            </a:avLst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smtClean="0">
                <a:ln>
                  <a:noFill/>
                </a:ln>
                <a:solidFill>
                  <a:srgbClr val="663300"/>
                </a:solidFill>
                <a:effectLst/>
                <a:latin typeface="Times New Roman" pitchFamily="18" charset="0"/>
              </a:rPr>
              <a:t>Продовольственная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smtClean="0">
                <a:ln>
                  <a:noFill/>
                </a:ln>
                <a:solidFill>
                  <a:srgbClr val="663300"/>
                </a:solidFill>
                <a:effectLst/>
                <a:latin typeface="Times New Roman" pitchFamily="18" charset="0"/>
              </a:rPr>
              <a:t> продукция</a:t>
            </a:r>
          </a:p>
        </p:txBody>
      </p:sp>
      <p:sp>
        <p:nvSpPr>
          <p:cNvPr id="9" name="_s2067"/>
          <p:cNvSpPr>
            <a:spLocks noChangeArrowheads="1" noTextEdit="1"/>
          </p:cNvSpPr>
          <p:nvPr/>
        </p:nvSpPr>
        <p:spPr bwMode="auto">
          <a:xfrm>
            <a:off x="2863437" y="5265487"/>
            <a:ext cx="2115344" cy="521528"/>
          </a:xfrm>
          <a:prstGeom prst="roundRect">
            <a:avLst>
              <a:gd name="adj" fmla="val 16667"/>
            </a:avLst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smtClean="0">
                <a:ln>
                  <a:noFill/>
                </a:ln>
                <a:solidFill>
                  <a:srgbClr val="663300"/>
                </a:solidFill>
                <a:effectLst/>
                <a:latin typeface="Times New Roman" pitchFamily="18" charset="0"/>
              </a:rPr>
              <a:t>Услуги</a:t>
            </a:r>
          </a:p>
        </p:txBody>
      </p:sp>
      <p:sp>
        <p:nvSpPr>
          <p:cNvPr id="10" name="_s2068"/>
          <p:cNvSpPr>
            <a:spLocks noChangeArrowheads="1" noTextEdit="1"/>
          </p:cNvSpPr>
          <p:nvPr/>
        </p:nvSpPr>
        <p:spPr bwMode="auto">
          <a:xfrm>
            <a:off x="395536" y="6047780"/>
            <a:ext cx="2115344" cy="521528"/>
          </a:xfrm>
          <a:prstGeom prst="roundRect">
            <a:avLst>
              <a:gd name="adj" fmla="val 16667"/>
            </a:avLst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smtClean="0">
                <a:ln>
                  <a:noFill/>
                </a:ln>
                <a:solidFill>
                  <a:srgbClr val="663300"/>
                </a:solidFill>
                <a:effectLst/>
                <a:latin typeface="Times New Roman" pitchFamily="18" charset="0"/>
              </a:rPr>
              <a:t>Консалтинговые</a:t>
            </a:r>
          </a:p>
        </p:txBody>
      </p:sp>
      <p:sp>
        <p:nvSpPr>
          <p:cNvPr id="11" name="_s2069"/>
          <p:cNvSpPr>
            <a:spLocks noChangeArrowheads="1" noTextEdit="1"/>
          </p:cNvSpPr>
          <p:nvPr/>
        </p:nvSpPr>
        <p:spPr bwMode="auto">
          <a:xfrm>
            <a:off x="2863437" y="6047780"/>
            <a:ext cx="2115344" cy="521528"/>
          </a:xfrm>
          <a:prstGeom prst="roundRect">
            <a:avLst>
              <a:gd name="adj" fmla="val 16667"/>
            </a:avLst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smtClean="0">
                <a:ln>
                  <a:noFill/>
                </a:ln>
                <a:solidFill>
                  <a:srgbClr val="663300"/>
                </a:solidFill>
                <a:effectLst/>
                <a:latin typeface="Times New Roman" pitchFamily="18" charset="0"/>
              </a:rPr>
              <a:t>Инжиринговые</a:t>
            </a:r>
          </a:p>
        </p:txBody>
      </p:sp>
      <p:sp>
        <p:nvSpPr>
          <p:cNvPr id="12" name="_s2070"/>
          <p:cNvSpPr>
            <a:spLocks noChangeArrowheads="1" noTextEdit="1"/>
          </p:cNvSpPr>
          <p:nvPr/>
        </p:nvSpPr>
        <p:spPr bwMode="auto">
          <a:xfrm>
            <a:off x="5331338" y="6047780"/>
            <a:ext cx="2115344" cy="521528"/>
          </a:xfrm>
          <a:prstGeom prst="roundRect">
            <a:avLst>
              <a:gd name="adj" fmla="val 16667"/>
            </a:avLst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smtClean="0">
                <a:ln>
                  <a:noFill/>
                </a:ln>
                <a:solidFill>
                  <a:srgbClr val="663300"/>
                </a:solidFill>
                <a:effectLst/>
                <a:latin typeface="Times New Roman" pitchFamily="18" charset="0"/>
              </a:rPr>
              <a:t>Туристические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5331338" y="399458"/>
            <a:ext cx="3600400" cy="904621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+mj-lt"/>
              </a:rPr>
              <a:t>Виды товаров и услуг</a:t>
            </a:r>
            <a:endParaRPr lang="ru-RU" sz="2000" b="1" dirty="0">
              <a:latin typeface="+mj-lt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611560" y="1257372"/>
            <a:ext cx="4367221" cy="647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+mj-lt"/>
              </a:rPr>
              <a:t>Машино-техническая продукция</a:t>
            </a:r>
            <a:endParaRPr lang="ru-RU" dirty="0">
              <a:latin typeface="+mj-lt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611560" y="2073534"/>
            <a:ext cx="4367221" cy="647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+mj-lt"/>
              </a:rPr>
              <a:t>Сырьевые товары</a:t>
            </a:r>
            <a:endParaRPr lang="ru-RU" dirty="0">
              <a:latin typeface="+mj-lt"/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611560" y="2855826"/>
            <a:ext cx="4367221" cy="647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+mj-lt"/>
              </a:rPr>
              <a:t>Научно-техническая продукция</a:t>
            </a:r>
            <a:endParaRPr lang="ru-RU" dirty="0">
              <a:latin typeface="+mj-lt"/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611560" y="3638119"/>
            <a:ext cx="4367221" cy="647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+mj-lt"/>
              </a:rPr>
              <a:t>Товарные знаки</a:t>
            </a:r>
            <a:endParaRPr lang="ru-RU" dirty="0">
              <a:latin typeface="+mj-lt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636827" y="4420411"/>
            <a:ext cx="4367221" cy="647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+mj-lt"/>
              </a:rPr>
              <a:t>Продовольственная продукция</a:t>
            </a:r>
            <a:endParaRPr lang="ru-RU" dirty="0">
              <a:latin typeface="+mj-lt"/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634938" y="5202703"/>
            <a:ext cx="4367221" cy="584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+mj-lt"/>
              </a:rPr>
              <a:t>Услуги</a:t>
            </a:r>
            <a:endParaRPr lang="ru-RU" dirty="0">
              <a:latin typeface="+mj-lt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395537" y="6016388"/>
            <a:ext cx="2291622" cy="58431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+mj-lt"/>
              </a:rPr>
              <a:t>Консалтинговые</a:t>
            </a:r>
            <a:endParaRPr lang="ru-RU" dirty="0">
              <a:latin typeface="+mj-lt"/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2863437" y="6013040"/>
            <a:ext cx="2291622" cy="58431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>
                <a:latin typeface="+mj-lt"/>
              </a:rPr>
              <a:t>Инжиринговые</a:t>
            </a:r>
            <a:endParaRPr lang="ru-RU" dirty="0">
              <a:latin typeface="+mj-lt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5331338" y="6026454"/>
            <a:ext cx="2291622" cy="58431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+mj-lt"/>
              </a:rPr>
              <a:t>Туристические</a:t>
            </a:r>
            <a:endParaRPr lang="ru-RU" dirty="0">
              <a:latin typeface="+mj-lt"/>
            </a:endParaRPr>
          </a:p>
        </p:txBody>
      </p:sp>
      <p:pic>
        <p:nvPicPr>
          <p:cNvPr id="61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7846" y="136151"/>
            <a:ext cx="457831" cy="83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04659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648" y="260648"/>
            <a:ext cx="7365504" cy="1143000"/>
          </a:xfrm>
        </p:spPr>
        <p:txBody>
          <a:bodyPr>
            <a:normAutofit/>
          </a:bodyPr>
          <a:lstStyle/>
          <a:p>
            <a:pPr algn="l"/>
            <a:r>
              <a:rPr lang="ru-RU" altLang="ru-RU" b="1" dirty="0">
                <a:solidFill>
                  <a:schemeClr val="accent1">
                    <a:lumMod val="75000"/>
                  </a:schemeClr>
                </a:solidFill>
              </a:rPr>
              <a:t>Степень готовности товара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idx="1"/>
          </p:nvPr>
        </p:nvSpPr>
        <p:spPr>
          <a:xfrm>
            <a:off x="1331640" y="2132856"/>
            <a:ext cx="7139136" cy="2116832"/>
          </a:xfrm>
        </p:spPr>
        <p:txBody>
          <a:bodyPr/>
          <a:lstStyle/>
          <a:p>
            <a:pPr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altLang="ru-RU" dirty="0" smtClean="0">
                <a:solidFill>
                  <a:schemeClr val="accent1">
                    <a:lumMod val="75000"/>
                  </a:schemeClr>
                </a:solidFill>
              </a:rPr>
              <a:t>Готовая </a:t>
            </a:r>
            <a:r>
              <a:rPr lang="ru-RU" altLang="ru-RU" dirty="0" smtClean="0">
                <a:solidFill>
                  <a:schemeClr val="accent1">
                    <a:lumMod val="75000"/>
                  </a:schemeClr>
                </a:solidFill>
              </a:rPr>
              <a:t>продукция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dirty="0" smtClean="0">
                <a:solidFill>
                  <a:schemeClr val="accent1">
                    <a:lumMod val="75000"/>
                  </a:schemeClr>
                </a:solidFill>
              </a:rPr>
              <a:t> Разрозненное </a:t>
            </a:r>
            <a:r>
              <a:rPr lang="ru-RU" altLang="ru-RU" dirty="0" smtClean="0">
                <a:solidFill>
                  <a:schemeClr val="accent1">
                    <a:lumMod val="75000"/>
                  </a:schemeClr>
                </a:solidFill>
              </a:rPr>
              <a:t>оборудование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dirty="0" smtClean="0">
                <a:solidFill>
                  <a:schemeClr val="accent1">
                    <a:lumMod val="75000"/>
                  </a:schemeClr>
                </a:solidFill>
              </a:rPr>
              <a:t> Комплектное </a:t>
            </a:r>
            <a:r>
              <a:rPr lang="ru-RU" altLang="ru-RU" dirty="0" smtClean="0">
                <a:solidFill>
                  <a:schemeClr val="accent1">
                    <a:lumMod val="75000"/>
                  </a:schemeClr>
                </a:solidFill>
              </a:rPr>
              <a:t>оборудование</a:t>
            </a:r>
          </a:p>
        </p:txBody>
      </p:sp>
      <p:pic>
        <p:nvPicPr>
          <p:cNvPr id="4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438" y="332657"/>
            <a:ext cx="594693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72225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Заголовок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Формы торговли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_s3076"/>
          <p:cNvSpPr>
            <a:spLocks noChangeShapeType="1"/>
          </p:cNvSpPr>
          <p:nvPr/>
        </p:nvSpPr>
        <p:spPr bwMode="auto">
          <a:xfrm flipV="1">
            <a:off x="4432223" y="2158862"/>
            <a:ext cx="0" cy="739687"/>
          </a:xfrm>
          <a:prstGeom prst="line">
            <a:avLst/>
          </a:prstGeom>
          <a:noFill/>
          <a:ln w="28575">
            <a:solidFill>
              <a:schemeClr val="accent1">
                <a:lumMod val="7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_s3077"/>
          <p:cNvSpPr>
            <a:spLocks noChangeArrowheads="1"/>
          </p:cNvSpPr>
          <p:nvPr/>
        </p:nvSpPr>
        <p:spPr bwMode="auto">
          <a:xfrm>
            <a:off x="3796732" y="692696"/>
            <a:ext cx="1272891" cy="1468368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>
                <a:solidFill>
                  <a:schemeClr val="bg1"/>
                </a:solidFill>
              </a:rPr>
              <a:t>Бартерные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>
                <a:solidFill>
                  <a:schemeClr val="bg1"/>
                </a:solidFill>
              </a:rPr>
              <a:t>операции</a:t>
            </a:r>
          </a:p>
        </p:txBody>
      </p:sp>
      <p:sp>
        <p:nvSpPr>
          <p:cNvPr id="5" name="_s3078"/>
          <p:cNvSpPr>
            <a:spLocks noChangeShapeType="1"/>
          </p:cNvSpPr>
          <p:nvPr/>
        </p:nvSpPr>
        <p:spPr bwMode="auto">
          <a:xfrm flipV="1">
            <a:off x="4928403" y="2711426"/>
            <a:ext cx="501904" cy="462305"/>
          </a:xfrm>
          <a:prstGeom prst="line">
            <a:avLst/>
          </a:prstGeom>
          <a:noFill/>
          <a:ln w="28575">
            <a:solidFill>
              <a:schemeClr val="accent1">
                <a:lumMod val="7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_s3079"/>
          <p:cNvSpPr>
            <a:spLocks noChangeArrowheads="1"/>
          </p:cNvSpPr>
          <p:nvPr/>
        </p:nvSpPr>
        <p:spPr bwMode="auto">
          <a:xfrm>
            <a:off x="5777633" y="1243059"/>
            <a:ext cx="1272891" cy="1468368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 err="1">
                <a:solidFill>
                  <a:schemeClr val="bg1"/>
                </a:solidFill>
              </a:rPr>
              <a:t>Компенсац</a:t>
            </a:r>
            <a:r>
              <a:rPr lang="ru-RU" altLang="ru-RU" b="1" dirty="0">
                <a:solidFill>
                  <a:schemeClr val="bg1"/>
                </a:solidFill>
              </a:rPr>
              <a:t>.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>
                <a:solidFill>
                  <a:schemeClr val="bg1"/>
                </a:solidFill>
              </a:rPr>
              <a:t>сделки</a:t>
            </a:r>
          </a:p>
        </p:txBody>
      </p:sp>
      <p:sp>
        <p:nvSpPr>
          <p:cNvPr id="7" name="_s3080"/>
          <p:cNvSpPr>
            <a:spLocks noChangeShapeType="1"/>
          </p:cNvSpPr>
          <p:nvPr/>
        </p:nvSpPr>
        <p:spPr bwMode="auto">
          <a:xfrm>
            <a:off x="5050539" y="3792339"/>
            <a:ext cx="625949" cy="165109"/>
          </a:xfrm>
          <a:prstGeom prst="line">
            <a:avLst/>
          </a:prstGeom>
          <a:noFill/>
          <a:ln w="28575">
            <a:solidFill>
              <a:schemeClr val="accent1">
                <a:lumMod val="7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_s3081"/>
          <p:cNvSpPr>
            <a:spLocks noChangeArrowheads="1"/>
          </p:cNvSpPr>
          <p:nvPr/>
        </p:nvSpPr>
        <p:spPr bwMode="auto">
          <a:xfrm>
            <a:off x="6012364" y="3059256"/>
            <a:ext cx="1700368" cy="1468368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>
                <a:solidFill>
                  <a:schemeClr val="bg1"/>
                </a:solidFill>
              </a:rPr>
              <a:t>Выкуп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>
                <a:solidFill>
                  <a:schemeClr val="bg1"/>
                </a:solidFill>
              </a:rPr>
              <a:t>устаревшей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>
                <a:solidFill>
                  <a:schemeClr val="bg1"/>
                </a:solidFill>
              </a:rPr>
              <a:t>продукции </a:t>
            </a:r>
          </a:p>
        </p:txBody>
      </p:sp>
      <p:sp>
        <p:nvSpPr>
          <p:cNvPr id="9" name="_s3082"/>
          <p:cNvSpPr>
            <a:spLocks noChangeShapeType="1"/>
          </p:cNvSpPr>
          <p:nvPr/>
        </p:nvSpPr>
        <p:spPr bwMode="auto">
          <a:xfrm>
            <a:off x="4707030" y="4287665"/>
            <a:ext cx="278624" cy="669241"/>
          </a:xfrm>
          <a:prstGeom prst="line">
            <a:avLst/>
          </a:prstGeom>
          <a:noFill/>
          <a:ln w="28575">
            <a:solidFill>
              <a:schemeClr val="accent1">
                <a:lumMod val="7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_s3083"/>
          <p:cNvSpPr>
            <a:spLocks noChangeArrowheads="1"/>
          </p:cNvSpPr>
          <p:nvPr/>
        </p:nvSpPr>
        <p:spPr bwMode="auto">
          <a:xfrm>
            <a:off x="5128783" y="4981122"/>
            <a:ext cx="1732811" cy="1468368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>
                <a:solidFill>
                  <a:schemeClr val="bg1"/>
                </a:solidFill>
              </a:rPr>
              <a:t>«</a:t>
            </a:r>
            <a:r>
              <a:rPr lang="ru-RU" altLang="ja-JP" b="1" dirty="0" err="1">
                <a:solidFill>
                  <a:schemeClr val="bg1"/>
                </a:solidFill>
              </a:rPr>
              <a:t>Продакшн</a:t>
            </a:r>
            <a:r>
              <a:rPr lang="ru-RU" altLang="ja-JP" b="1" dirty="0">
                <a:solidFill>
                  <a:schemeClr val="bg1"/>
                </a:solidFill>
              </a:rPr>
              <a:t>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ja-JP" b="1" dirty="0" err="1">
                <a:solidFill>
                  <a:schemeClr val="bg1"/>
                </a:solidFill>
              </a:rPr>
              <a:t>шеринг</a:t>
            </a:r>
            <a:r>
              <a:rPr lang="ru-RU" altLang="ja-JP" b="1" dirty="0">
                <a:solidFill>
                  <a:schemeClr val="bg1"/>
                </a:solidFill>
              </a:rPr>
              <a:t>» </a:t>
            </a:r>
            <a:endParaRPr lang="ru-RU" altLang="ru-RU" b="1" dirty="0">
              <a:solidFill>
                <a:schemeClr val="bg1"/>
              </a:solidFill>
            </a:endParaRPr>
          </a:p>
        </p:txBody>
      </p:sp>
      <p:sp>
        <p:nvSpPr>
          <p:cNvPr id="11" name="_s3084"/>
          <p:cNvSpPr>
            <a:spLocks noChangeShapeType="1"/>
          </p:cNvSpPr>
          <p:nvPr/>
        </p:nvSpPr>
        <p:spPr bwMode="auto">
          <a:xfrm flipH="1">
            <a:off x="3878793" y="4287665"/>
            <a:ext cx="278624" cy="669241"/>
          </a:xfrm>
          <a:prstGeom prst="line">
            <a:avLst/>
          </a:prstGeom>
          <a:noFill/>
          <a:ln w="28575">
            <a:solidFill>
              <a:schemeClr val="accent1">
                <a:lumMod val="7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_s3085"/>
          <p:cNvSpPr>
            <a:spLocks noChangeArrowheads="1"/>
          </p:cNvSpPr>
          <p:nvPr/>
        </p:nvSpPr>
        <p:spPr bwMode="auto">
          <a:xfrm>
            <a:off x="1768122" y="4970115"/>
            <a:ext cx="1835863" cy="1468368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 err="1">
                <a:solidFill>
                  <a:schemeClr val="bg1"/>
                </a:solidFill>
              </a:rPr>
              <a:t>Промышл</a:t>
            </a:r>
            <a:r>
              <a:rPr lang="ru-RU" altLang="ru-RU" b="1" dirty="0">
                <a:solidFill>
                  <a:schemeClr val="bg1"/>
                </a:solidFill>
              </a:rPr>
              <a:t>.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>
                <a:solidFill>
                  <a:schemeClr val="bg1"/>
                </a:solidFill>
              </a:rPr>
              <a:t> сотрудничество </a:t>
            </a:r>
          </a:p>
        </p:txBody>
      </p:sp>
      <p:sp>
        <p:nvSpPr>
          <p:cNvPr id="13" name="_s3086"/>
          <p:cNvSpPr>
            <a:spLocks noChangeShapeType="1"/>
          </p:cNvSpPr>
          <p:nvPr/>
        </p:nvSpPr>
        <p:spPr bwMode="auto">
          <a:xfrm flipH="1">
            <a:off x="3187958" y="3792339"/>
            <a:ext cx="627858" cy="165109"/>
          </a:xfrm>
          <a:prstGeom prst="line">
            <a:avLst/>
          </a:prstGeom>
          <a:noFill/>
          <a:ln w="28575">
            <a:solidFill>
              <a:schemeClr val="accent1">
                <a:lumMod val="7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_s3087"/>
          <p:cNvSpPr>
            <a:spLocks noChangeArrowheads="1"/>
          </p:cNvSpPr>
          <p:nvPr/>
        </p:nvSpPr>
        <p:spPr bwMode="auto">
          <a:xfrm>
            <a:off x="1058204" y="3169328"/>
            <a:ext cx="1641209" cy="1468368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>
                <a:solidFill>
                  <a:schemeClr val="bg1"/>
                </a:solidFill>
              </a:rPr>
              <a:t>Давальческая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>
                <a:solidFill>
                  <a:schemeClr val="bg1"/>
                </a:solidFill>
              </a:rPr>
              <a:t> схема</a:t>
            </a:r>
          </a:p>
        </p:txBody>
      </p:sp>
      <p:sp>
        <p:nvSpPr>
          <p:cNvPr id="15" name="_s3088"/>
          <p:cNvSpPr>
            <a:spLocks noChangeShapeType="1"/>
          </p:cNvSpPr>
          <p:nvPr/>
        </p:nvSpPr>
        <p:spPr bwMode="auto">
          <a:xfrm flipH="1" flipV="1">
            <a:off x="3434140" y="2711426"/>
            <a:ext cx="503813" cy="462305"/>
          </a:xfrm>
          <a:prstGeom prst="line">
            <a:avLst/>
          </a:prstGeom>
          <a:noFill/>
          <a:ln w="28575">
            <a:solidFill>
              <a:schemeClr val="accent1">
                <a:lumMod val="7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" name="_s3089"/>
          <p:cNvSpPr>
            <a:spLocks noChangeArrowheads="1"/>
          </p:cNvSpPr>
          <p:nvPr/>
        </p:nvSpPr>
        <p:spPr bwMode="auto">
          <a:xfrm>
            <a:off x="1768122" y="1060338"/>
            <a:ext cx="1272891" cy="1468368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Встречные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закупки</a:t>
            </a:r>
          </a:p>
        </p:txBody>
      </p:sp>
      <p:sp>
        <p:nvSpPr>
          <p:cNvPr id="17" name="_s3090"/>
          <p:cNvSpPr>
            <a:spLocks noChangeArrowheads="1"/>
          </p:cNvSpPr>
          <p:nvPr/>
        </p:nvSpPr>
        <p:spPr bwMode="auto">
          <a:xfrm>
            <a:off x="3796732" y="2898550"/>
            <a:ext cx="1272891" cy="1468368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>
                <a:solidFill>
                  <a:schemeClr val="bg1"/>
                </a:solidFill>
              </a:rPr>
              <a:t>ФОРМЫ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>
                <a:solidFill>
                  <a:schemeClr val="bg1"/>
                </a:solidFill>
              </a:rPr>
              <a:t>ТОРГОВЛИ</a:t>
            </a:r>
          </a:p>
        </p:txBody>
      </p:sp>
      <p:pic>
        <p:nvPicPr>
          <p:cNvPr id="20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438" y="332657"/>
            <a:ext cx="594693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1691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1421975" y="269777"/>
            <a:ext cx="7571184" cy="1143000"/>
          </a:xfrm>
        </p:spPr>
        <p:txBody>
          <a:bodyPr/>
          <a:lstStyle/>
          <a:p>
            <a:pPr algn="l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Методы торговли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_s4100"/>
          <p:cNvSpPr>
            <a:spLocks noChangeShapeType="1"/>
          </p:cNvSpPr>
          <p:nvPr/>
        </p:nvSpPr>
        <p:spPr bwMode="auto">
          <a:xfrm flipH="1" flipV="1">
            <a:off x="3596862" y="2855572"/>
            <a:ext cx="718971" cy="67661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_s4101"/>
          <p:cNvSpPr>
            <a:spLocks noChangeArrowheads="1"/>
          </p:cNvSpPr>
          <p:nvPr/>
        </p:nvSpPr>
        <p:spPr bwMode="auto">
          <a:xfrm>
            <a:off x="2330960" y="1771352"/>
            <a:ext cx="1548355" cy="1228918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>
                <a:solidFill>
                  <a:schemeClr val="bg1"/>
                </a:solidFill>
              </a:rPr>
              <a:t>Торговые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>
                <a:solidFill>
                  <a:schemeClr val="bg1"/>
                </a:solidFill>
              </a:rPr>
              <a:t>фирмы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>
                <a:solidFill>
                  <a:schemeClr val="bg1"/>
                </a:solidFill>
              </a:rPr>
              <a:t>и дома </a:t>
            </a:r>
          </a:p>
        </p:txBody>
      </p:sp>
      <p:sp>
        <p:nvSpPr>
          <p:cNvPr id="5" name="_s4102"/>
          <p:cNvSpPr>
            <a:spLocks noChangeShapeType="1"/>
          </p:cNvSpPr>
          <p:nvPr/>
        </p:nvSpPr>
        <p:spPr bwMode="auto">
          <a:xfrm flipH="1" flipV="1">
            <a:off x="2952356" y="3742105"/>
            <a:ext cx="1098998" cy="152851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_s4103"/>
          <p:cNvSpPr>
            <a:spLocks noChangeArrowheads="1"/>
          </p:cNvSpPr>
          <p:nvPr/>
        </p:nvSpPr>
        <p:spPr bwMode="auto">
          <a:xfrm>
            <a:off x="1421975" y="3020650"/>
            <a:ext cx="1548355" cy="1228918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>
                <a:solidFill>
                  <a:schemeClr val="bg1"/>
                </a:solidFill>
              </a:rPr>
              <a:t>Прямой метод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>
                <a:solidFill>
                  <a:schemeClr val="bg1"/>
                </a:solidFill>
              </a:rPr>
              <a:t>торговли </a:t>
            </a:r>
          </a:p>
        </p:txBody>
      </p:sp>
      <p:sp>
        <p:nvSpPr>
          <p:cNvPr id="7" name="_s4104"/>
          <p:cNvSpPr>
            <a:spLocks noChangeShapeType="1"/>
          </p:cNvSpPr>
          <p:nvPr/>
        </p:nvSpPr>
        <p:spPr bwMode="auto">
          <a:xfrm flipH="1">
            <a:off x="3178318" y="4306633"/>
            <a:ext cx="965475" cy="44428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_s4105"/>
          <p:cNvSpPr>
            <a:spLocks noChangeArrowheads="1"/>
          </p:cNvSpPr>
          <p:nvPr/>
        </p:nvSpPr>
        <p:spPr bwMode="auto">
          <a:xfrm>
            <a:off x="1737809" y="4441141"/>
            <a:ext cx="1548355" cy="1228918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>
                <a:solidFill>
                  <a:schemeClr val="bg1"/>
                </a:solidFill>
              </a:rPr>
              <a:t>Косвенные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>
                <a:solidFill>
                  <a:schemeClr val="bg1"/>
                </a:solidFill>
              </a:rPr>
              <a:t> методы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>
                <a:solidFill>
                  <a:schemeClr val="bg1"/>
                </a:solidFill>
              </a:rPr>
              <a:t> торговли </a:t>
            </a:r>
          </a:p>
        </p:txBody>
      </p:sp>
      <p:sp>
        <p:nvSpPr>
          <p:cNvPr id="9" name="_s4106"/>
          <p:cNvSpPr>
            <a:spLocks noChangeShapeType="1"/>
          </p:cNvSpPr>
          <p:nvPr/>
        </p:nvSpPr>
        <p:spPr bwMode="auto">
          <a:xfrm flipH="1">
            <a:off x="4166903" y="4575649"/>
            <a:ext cx="380027" cy="83150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_s4107"/>
          <p:cNvSpPr>
            <a:spLocks noChangeArrowheads="1"/>
          </p:cNvSpPr>
          <p:nvPr/>
        </p:nvSpPr>
        <p:spPr bwMode="auto">
          <a:xfrm>
            <a:off x="3129531" y="5368434"/>
            <a:ext cx="1548355" cy="1228918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>
                <a:solidFill>
                  <a:schemeClr val="bg1"/>
                </a:solidFill>
              </a:rPr>
              <a:t>Международные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>
                <a:solidFill>
                  <a:schemeClr val="bg1"/>
                </a:solidFill>
              </a:rPr>
              <a:t> торги </a:t>
            </a:r>
          </a:p>
        </p:txBody>
      </p:sp>
      <p:sp>
        <p:nvSpPr>
          <p:cNvPr id="11" name="_s4108"/>
          <p:cNvSpPr>
            <a:spLocks noChangeShapeType="1"/>
          </p:cNvSpPr>
          <p:nvPr/>
        </p:nvSpPr>
        <p:spPr bwMode="auto">
          <a:xfrm>
            <a:off x="5073320" y="4575649"/>
            <a:ext cx="382595" cy="829469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_s4109"/>
          <p:cNvSpPr>
            <a:spLocks noChangeArrowheads="1"/>
          </p:cNvSpPr>
          <p:nvPr/>
        </p:nvSpPr>
        <p:spPr bwMode="auto">
          <a:xfrm>
            <a:off x="4944932" y="5368434"/>
            <a:ext cx="1548355" cy="1228918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>
                <a:solidFill>
                  <a:schemeClr val="bg1"/>
                </a:solidFill>
              </a:rPr>
              <a:t>Финансовый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>
                <a:solidFill>
                  <a:schemeClr val="bg1"/>
                </a:solidFill>
              </a:rPr>
              <a:t>лизинг </a:t>
            </a:r>
          </a:p>
        </p:txBody>
      </p:sp>
      <p:sp>
        <p:nvSpPr>
          <p:cNvPr id="13" name="_s4110"/>
          <p:cNvSpPr>
            <a:spLocks noChangeShapeType="1"/>
          </p:cNvSpPr>
          <p:nvPr/>
        </p:nvSpPr>
        <p:spPr bwMode="auto">
          <a:xfrm>
            <a:off x="5476457" y="4306633"/>
            <a:ext cx="965475" cy="440209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_s4111"/>
          <p:cNvSpPr>
            <a:spLocks noChangeArrowheads="1"/>
          </p:cNvSpPr>
          <p:nvPr/>
        </p:nvSpPr>
        <p:spPr bwMode="auto">
          <a:xfrm>
            <a:off x="6336654" y="4441141"/>
            <a:ext cx="1548355" cy="1228918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>
                <a:solidFill>
                  <a:schemeClr val="bg1"/>
                </a:solidFill>
              </a:rPr>
              <a:t>Международные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>
                <a:solidFill>
                  <a:schemeClr val="bg1"/>
                </a:solidFill>
              </a:rPr>
              <a:t> аукционы, </a:t>
            </a:r>
          </a:p>
        </p:txBody>
      </p:sp>
      <p:sp>
        <p:nvSpPr>
          <p:cNvPr id="15" name="_s4112"/>
          <p:cNvSpPr>
            <a:spLocks noChangeShapeType="1"/>
          </p:cNvSpPr>
          <p:nvPr/>
        </p:nvSpPr>
        <p:spPr bwMode="auto">
          <a:xfrm flipV="1">
            <a:off x="5568896" y="3740067"/>
            <a:ext cx="1093863" cy="154889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" name="_s4113"/>
          <p:cNvSpPr>
            <a:spLocks noChangeArrowheads="1"/>
          </p:cNvSpPr>
          <p:nvPr/>
        </p:nvSpPr>
        <p:spPr bwMode="auto">
          <a:xfrm>
            <a:off x="6652488" y="3020650"/>
            <a:ext cx="1548355" cy="1228918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>
                <a:solidFill>
                  <a:schemeClr val="bg1"/>
                </a:solidFill>
              </a:rPr>
              <a:t>Международные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>
                <a:solidFill>
                  <a:schemeClr val="bg1"/>
                </a:solidFill>
              </a:rPr>
              <a:t>торговые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>
                <a:solidFill>
                  <a:schemeClr val="bg1"/>
                </a:solidFill>
              </a:rPr>
              <a:t> биржи </a:t>
            </a:r>
          </a:p>
        </p:txBody>
      </p:sp>
      <p:sp>
        <p:nvSpPr>
          <p:cNvPr id="17" name="_s4114"/>
          <p:cNvSpPr>
            <a:spLocks noChangeShapeType="1"/>
          </p:cNvSpPr>
          <p:nvPr/>
        </p:nvSpPr>
        <p:spPr bwMode="auto">
          <a:xfrm flipV="1">
            <a:off x="5304417" y="2855572"/>
            <a:ext cx="713835" cy="67661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" name="_s4115"/>
          <p:cNvSpPr>
            <a:spLocks noChangeArrowheads="1"/>
          </p:cNvSpPr>
          <p:nvPr/>
        </p:nvSpPr>
        <p:spPr bwMode="auto">
          <a:xfrm>
            <a:off x="5743503" y="1773390"/>
            <a:ext cx="1548355" cy="1228918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altLang="ru-RU" b="1" dirty="0">
              <a:solidFill>
                <a:schemeClr val="bg1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>
                <a:solidFill>
                  <a:schemeClr val="bg1"/>
                </a:solidFill>
              </a:rPr>
              <a:t>Брокерские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>
                <a:solidFill>
                  <a:schemeClr val="bg1"/>
                </a:solidFill>
              </a:rPr>
              <a:t> операции,</a:t>
            </a:r>
            <a:br>
              <a:rPr lang="ru-RU" altLang="ru-RU" sz="1400" b="1" dirty="0">
                <a:solidFill>
                  <a:schemeClr val="bg1"/>
                </a:solidFill>
              </a:rPr>
            </a:br>
            <a:r>
              <a:rPr lang="ru-RU" altLang="ru-RU" sz="1400" b="1" dirty="0">
                <a:solidFill>
                  <a:schemeClr val="bg1"/>
                </a:solidFill>
              </a:rPr>
              <a:t/>
            </a:r>
            <a:br>
              <a:rPr lang="ru-RU" altLang="ru-RU" sz="1400" b="1" dirty="0">
                <a:solidFill>
                  <a:schemeClr val="bg1"/>
                </a:solidFill>
              </a:rPr>
            </a:br>
            <a:endParaRPr lang="ru-RU" altLang="ru-RU" sz="1400" b="1" dirty="0">
              <a:solidFill>
                <a:schemeClr val="bg1"/>
              </a:solidFill>
            </a:endParaRPr>
          </a:p>
        </p:txBody>
      </p:sp>
      <p:sp>
        <p:nvSpPr>
          <p:cNvPr id="19" name="_s4116"/>
          <p:cNvSpPr>
            <a:spLocks noChangeShapeType="1"/>
          </p:cNvSpPr>
          <p:nvPr/>
        </p:nvSpPr>
        <p:spPr bwMode="auto">
          <a:xfrm flipV="1">
            <a:off x="4808841" y="2507073"/>
            <a:ext cx="0" cy="88245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" name="_s4117"/>
          <p:cNvSpPr>
            <a:spLocks noChangeArrowheads="1"/>
          </p:cNvSpPr>
          <p:nvPr/>
        </p:nvSpPr>
        <p:spPr bwMode="auto">
          <a:xfrm>
            <a:off x="4035948" y="1280192"/>
            <a:ext cx="1548355" cy="1228918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Агентские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 соглашения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 </a:t>
            </a:r>
          </a:p>
        </p:txBody>
      </p:sp>
      <p:sp>
        <p:nvSpPr>
          <p:cNvPr id="21" name="_s4118"/>
          <p:cNvSpPr>
            <a:spLocks noChangeArrowheads="1"/>
          </p:cNvSpPr>
          <p:nvPr/>
        </p:nvSpPr>
        <p:spPr bwMode="auto">
          <a:xfrm>
            <a:off x="4035948" y="3389529"/>
            <a:ext cx="1548355" cy="1228918"/>
          </a:xfrm>
          <a:prstGeom prst="ellipse">
            <a:avLst/>
          </a:prstGeom>
          <a:solidFill>
            <a:srgbClr val="0070C0"/>
          </a:solidFill>
          <a:ln w="9525">
            <a:noFill/>
            <a:round/>
            <a:headEnd/>
            <a:tailEnd/>
          </a:ln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b="1">
                <a:solidFill>
                  <a:schemeClr val="bg1"/>
                </a:solidFill>
              </a:rPr>
              <a:t>Методы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b="1">
                <a:solidFill>
                  <a:schemeClr val="bg1"/>
                </a:solidFill>
              </a:rPr>
              <a:t> торговли </a:t>
            </a:r>
          </a:p>
        </p:txBody>
      </p:sp>
      <p:pic>
        <p:nvPicPr>
          <p:cNvPr id="23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438" y="332657"/>
            <a:ext cx="594693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54255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7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75656" y="2204864"/>
            <a:ext cx="7772400" cy="1470025"/>
          </a:xfrm>
        </p:spPr>
        <p:txBody>
          <a:bodyPr rtlCol="0"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Организационные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формы</a:t>
            </a:r>
            <a:b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внешнеторговых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операций</a:t>
            </a:r>
          </a:p>
        </p:txBody>
      </p:sp>
      <p:pic>
        <p:nvPicPr>
          <p:cNvPr id="3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8394" y="2132856"/>
            <a:ext cx="773246" cy="1404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72840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31640" y="332657"/>
            <a:ext cx="7126560" cy="1143000"/>
          </a:xfrm>
        </p:spPr>
        <p:txBody>
          <a:bodyPr/>
          <a:lstStyle/>
          <a:p>
            <a:pPr algn="l"/>
            <a:r>
              <a:rPr lang="ru-RU" altLang="ru-RU" b="1" dirty="0" smtClean="0">
                <a:solidFill>
                  <a:schemeClr val="accent1">
                    <a:lumMod val="75000"/>
                  </a:schemeClr>
                </a:solidFill>
              </a:rPr>
              <a:t>Бартерные сделки</a:t>
            </a:r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2286000"/>
            <a:ext cx="6400800" cy="3657600"/>
          </a:xfrm>
        </p:spPr>
        <p:txBody>
          <a:bodyPr rtlCol="0">
            <a:normAutofit fontScale="92500" lnSpcReduction="10000"/>
          </a:bodyPr>
          <a:lstStyle/>
          <a:p>
            <a:pPr marL="442913" indent="-442913" algn="l" fontAlgn="auto">
              <a:spcAft>
                <a:spcPts val="0"/>
              </a:spcAft>
              <a:buClr>
                <a:srgbClr val="FF0000"/>
              </a:buClr>
              <a:buFont typeface="Wingdings" panose="05000000000000000000" pitchFamily="2" charset="2"/>
              <a:buChar char="l"/>
              <a:defRPr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простой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обмен товаров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 определенной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стоимости на другие товары равной стоимости</a:t>
            </a:r>
          </a:p>
          <a:p>
            <a:pPr marL="442913" indent="-442913" algn="l" fontAlgn="auto">
              <a:spcAft>
                <a:spcPts val="0"/>
              </a:spcAft>
              <a:buClr>
                <a:srgbClr val="FF0000"/>
              </a:buClr>
              <a:buFont typeface="Wingdings" panose="05000000000000000000" pitchFamily="2" charset="2"/>
              <a:buChar char="l"/>
              <a:defRPr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традиционная разновидность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встречной торговли</a:t>
            </a:r>
          </a:p>
          <a:p>
            <a:pPr marL="442913" indent="-442913" algn="l" fontAlgn="auto">
              <a:spcAft>
                <a:spcPts val="0"/>
              </a:spcAft>
              <a:buClr>
                <a:srgbClr val="FF0000"/>
              </a:buClr>
              <a:buFont typeface="Wingdings" panose="05000000000000000000" pitchFamily="2" charset="2"/>
              <a:buChar char="l"/>
              <a:defRPr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безвалютный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, но оцененный, сбалансированный обмен товарами</a:t>
            </a:r>
          </a:p>
        </p:txBody>
      </p:sp>
      <p:pic>
        <p:nvPicPr>
          <p:cNvPr id="4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438" y="332657"/>
            <a:ext cx="594693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33540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05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05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0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0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0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0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0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0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0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0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0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0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0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0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4" grpId="0" autoUpdateAnimBg="0"/>
      <p:bldP spid="110595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47664" y="404664"/>
            <a:ext cx="6550496" cy="1143000"/>
          </a:xfrm>
        </p:spPr>
        <p:txBody>
          <a:bodyPr/>
          <a:lstStyle/>
          <a:p>
            <a:pPr algn="l"/>
            <a:r>
              <a:rPr lang="ru-RU" altLang="ru-RU" b="1" dirty="0" smtClean="0">
                <a:solidFill>
                  <a:schemeClr val="accent1">
                    <a:lumMod val="75000"/>
                  </a:schemeClr>
                </a:solidFill>
              </a:rPr>
              <a:t>Встречные закупки</a:t>
            </a:r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59632" y="1772816"/>
            <a:ext cx="6400800" cy="1752600"/>
          </a:xfrm>
        </p:spPr>
        <p:txBody>
          <a:bodyPr rtlCol="0">
            <a:noAutofit/>
          </a:bodyPr>
          <a:lstStyle/>
          <a:p>
            <a:pPr marL="571500" indent="-571500" algn="l" fontAlgn="auto">
              <a:spcAft>
                <a:spcPts val="0"/>
              </a:spcAft>
              <a:buClr>
                <a:srgbClr val="FF0000"/>
              </a:buClr>
              <a:buFont typeface="Wingdings" panose="05000000000000000000" pitchFamily="2" charset="2"/>
              <a:buChar char="l"/>
              <a:defRPr/>
            </a:pPr>
            <a:r>
              <a:rPr lang="ru-RU" sz="3600" dirty="0" smtClean="0">
                <a:solidFill>
                  <a:schemeClr val="accent1">
                    <a:lumMod val="75000"/>
                  </a:schemeClr>
                </a:solidFill>
              </a:rPr>
              <a:t>Являются частным случаем бартерных сделок, когда одна из сторон, пользуясь дефицитностью предлагаемого товара, навязывает своему контрагенту частично другой товар</a:t>
            </a:r>
          </a:p>
        </p:txBody>
      </p:sp>
      <p:pic>
        <p:nvPicPr>
          <p:cNvPr id="4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438" y="332657"/>
            <a:ext cx="594693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00518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16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16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1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1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1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1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18" grpId="0" autoUpdateAnimBg="0"/>
      <p:bldP spid="111619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>
          <a:xfrm>
            <a:off x="1115616" y="274638"/>
            <a:ext cx="7571184" cy="1143000"/>
          </a:xfrm>
        </p:spPr>
        <p:txBody>
          <a:bodyPr/>
          <a:lstStyle/>
          <a:p>
            <a:pPr algn="l"/>
            <a:r>
              <a:rPr lang="ru-RU" altLang="ru-RU" sz="4800" b="1" dirty="0" smtClean="0">
                <a:solidFill>
                  <a:schemeClr val="accent1">
                    <a:lumMod val="75000"/>
                  </a:schemeClr>
                </a:solidFill>
              </a:rPr>
              <a:t>Компенсационные сделки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idx="1"/>
          </p:nvPr>
        </p:nvSpPr>
        <p:spPr>
          <a:xfrm>
            <a:off x="1187624" y="1600200"/>
            <a:ext cx="7499176" cy="4525963"/>
          </a:xfrm>
        </p:spPr>
        <p:txBody>
          <a:bodyPr/>
          <a:lstStyle/>
          <a:p>
            <a:pPr marL="0" indent="0">
              <a:buNone/>
            </a:pPr>
            <a:r>
              <a:rPr lang="ru-RU" altLang="ru-RU" dirty="0" smtClean="0">
                <a:solidFill>
                  <a:schemeClr val="accent1">
                    <a:lumMod val="75000"/>
                  </a:schemeClr>
                </a:solidFill>
              </a:rPr>
              <a:t>Бартерные (товарообменные) операции</a:t>
            </a:r>
          </a:p>
          <a:p>
            <a:pPr>
              <a:buFont typeface="Wingdings" pitchFamily="2" charset="2"/>
              <a:buNone/>
            </a:pPr>
            <a:r>
              <a:rPr lang="ru-RU" altLang="ru-RU" dirty="0" smtClean="0">
                <a:solidFill>
                  <a:schemeClr val="accent1">
                    <a:lumMod val="75000"/>
                  </a:schemeClr>
                </a:solidFill>
              </a:rPr>
              <a:t>	</a:t>
            </a:r>
          </a:p>
          <a:p>
            <a:pPr>
              <a:buFont typeface="Wingdings" pitchFamily="2" charset="2"/>
              <a:buNone/>
            </a:pPr>
            <a:r>
              <a:rPr lang="ru-RU" altLang="ru-RU" dirty="0" smtClean="0">
                <a:solidFill>
                  <a:schemeClr val="accent1">
                    <a:lumMod val="75000"/>
                  </a:schemeClr>
                </a:solidFill>
              </a:rPr>
              <a:t>Основные отличия: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dirty="0" smtClean="0">
                <a:solidFill>
                  <a:schemeClr val="accent1">
                    <a:lumMod val="75000"/>
                  </a:schemeClr>
                </a:solidFill>
              </a:rPr>
              <a:t>предполагает обмен несколькими товарами с каждой стороны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dirty="0" smtClean="0">
                <a:solidFill>
                  <a:schemeClr val="accent1">
                    <a:lumMod val="75000"/>
                  </a:schemeClr>
                </a:solidFill>
              </a:rPr>
              <a:t>допускает денежную разницу между стоимостью взаимных поставок</a:t>
            </a:r>
          </a:p>
          <a:p>
            <a:pPr>
              <a:buFontTx/>
              <a:buChar char="-"/>
            </a:pPr>
            <a:endParaRPr lang="ru-RU" altLang="ru-RU" dirty="0" smtClean="0"/>
          </a:p>
          <a:p>
            <a:pPr>
              <a:buFont typeface="Wingdings" pitchFamily="2" charset="2"/>
              <a:buNone/>
            </a:pPr>
            <a:endParaRPr lang="ru-RU" altLang="ru-RU" dirty="0" smtClean="0"/>
          </a:p>
        </p:txBody>
      </p:sp>
      <p:pic>
        <p:nvPicPr>
          <p:cNvPr id="4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438" y="332657"/>
            <a:ext cx="594693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39996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59632" y="346927"/>
            <a:ext cx="7632848" cy="1143000"/>
          </a:xfrm>
        </p:spPr>
        <p:txBody>
          <a:bodyPr rtlCol="0">
            <a:normAutofit fontScale="900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Операции с давальческим сырьем</a:t>
            </a:r>
          </a:p>
        </p:txBody>
      </p:sp>
      <p:sp>
        <p:nvSpPr>
          <p:cNvPr id="1126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59632" y="2348880"/>
            <a:ext cx="6400800" cy="1752600"/>
          </a:xfrm>
        </p:spPr>
        <p:txBody>
          <a:bodyPr rtlCol="0">
            <a:noAutofit/>
          </a:bodyPr>
          <a:lstStyle/>
          <a:p>
            <a:pPr marL="571500" indent="-571500" algn="l" fontAlgn="auto">
              <a:spcAft>
                <a:spcPts val="0"/>
              </a:spcAft>
              <a:buClr>
                <a:srgbClr val="FF0000"/>
              </a:buClr>
              <a:buFont typeface="Wingdings" panose="05000000000000000000" pitchFamily="2" charset="2"/>
              <a:buChar char="l"/>
              <a:defRPr/>
            </a:pPr>
            <a:r>
              <a:rPr lang="ru-RU" sz="3600" dirty="0" smtClean="0">
                <a:solidFill>
                  <a:schemeClr val="accent1">
                    <a:lumMod val="75000"/>
                  </a:schemeClr>
                </a:solidFill>
              </a:rPr>
              <a:t>Имеют признаки встречной торговли, являясь сбалансированными, безвалютными и заранее оцененными</a:t>
            </a:r>
          </a:p>
        </p:txBody>
      </p:sp>
      <p:pic>
        <p:nvPicPr>
          <p:cNvPr id="4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438" y="332657"/>
            <a:ext cx="594693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9470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26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26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2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2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2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2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42" grpId="0" autoUpdateAnimBg="0"/>
      <p:bldP spid="112643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15616" y="476672"/>
            <a:ext cx="7266384" cy="1143000"/>
          </a:xfrm>
        </p:spPr>
        <p:txBody>
          <a:bodyPr>
            <a:normAutofit fontScale="90000"/>
          </a:bodyPr>
          <a:lstStyle/>
          <a:p>
            <a:r>
              <a:rPr lang="ru-RU" altLang="ru-RU" b="1" dirty="0" smtClean="0">
                <a:solidFill>
                  <a:schemeClr val="accent1">
                    <a:lumMod val="75000"/>
                  </a:schemeClr>
                </a:solidFill>
              </a:rPr>
              <a:t>Выкуп устаревшей продукции</a:t>
            </a:r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59632" y="1988840"/>
            <a:ext cx="6400800" cy="1752600"/>
          </a:xfrm>
        </p:spPr>
        <p:txBody>
          <a:bodyPr rtlCol="0">
            <a:noAutofit/>
          </a:bodyPr>
          <a:lstStyle/>
          <a:p>
            <a:pPr marL="571500" indent="-571500" algn="l" fontAlgn="auto">
              <a:spcAft>
                <a:spcPts val="0"/>
              </a:spcAft>
              <a:buClr>
                <a:srgbClr val="FF0000"/>
              </a:buClr>
              <a:buFont typeface="Wingdings" panose="05000000000000000000" pitchFamily="2" charset="2"/>
              <a:buChar char="l"/>
              <a:defRPr/>
            </a:pPr>
            <a:r>
              <a:rPr lang="ru-RU" sz="3600" dirty="0" smtClean="0">
                <a:solidFill>
                  <a:schemeClr val="accent1">
                    <a:lumMod val="75000"/>
                  </a:schemeClr>
                </a:solidFill>
              </a:rPr>
              <a:t>При поставке новых товаров экспортер выкупает устаревшие модели, а их остаточная стоимость засчитывается в стоимости новых товаров</a:t>
            </a:r>
          </a:p>
        </p:txBody>
      </p:sp>
      <p:pic>
        <p:nvPicPr>
          <p:cNvPr id="4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438" y="332657"/>
            <a:ext cx="594693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1566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36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36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3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3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3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3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66" grpId="0" autoUpdateAnimBg="0"/>
      <p:bldP spid="113667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31639" y="301217"/>
            <a:ext cx="7094267" cy="1143000"/>
          </a:xfrm>
        </p:spPr>
        <p:txBody>
          <a:bodyPr/>
          <a:lstStyle/>
          <a:p>
            <a:pPr algn="l"/>
            <a:r>
              <a:rPr lang="ru-RU" altLang="ru-RU" b="1" dirty="0" smtClean="0">
                <a:solidFill>
                  <a:schemeClr val="accent1">
                    <a:lumMod val="75000"/>
                  </a:schemeClr>
                </a:solidFill>
              </a:rPr>
              <a:t>Международные торги</a:t>
            </a:r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640" y="1412777"/>
            <a:ext cx="7597080" cy="1752600"/>
          </a:xfrm>
        </p:spPr>
        <p:txBody>
          <a:bodyPr rtlCol="0">
            <a:noAutofit/>
          </a:bodyPr>
          <a:lstStyle/>
          <a:p>
            <a:pPr marL="457200" indent="-457200" algn="l" fontAlgn="auto">
              <a:spcAft>
                <a:spcPts val="0"/>
              </a:spcAft>
              <a:buClr>
                <a:srgbClr val="FF0000"/>
              </a:buClr>
              <a:buFont typeface="Wingdings" panose="05000000000000000000" pitchFamily="2" charset="2"/>
              <a:buChar char="l"/>
              <a:defRPr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Торги – метод заключения договоров купли-продажи или подряда, при котором покупатель объявляет конкурс для продавцов на товар с заранее определенными характеристиками и после сравнения полученных предложений подписывает контракт с тем продавцом, который предложил товар на более выгодных для покупателя условиях</a:t>
            </a:r>
          </a:p>
        </p:txBody>
      </p:sp>
      <p:pic>
        <p:nvPicPr>
          <p:cNvPr id="4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438" y="332657"/>
            <a:ext cx="594693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67140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4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4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0" grpId="0" autoUpdateAnimBg="0"/>
      <p:bldP spid="114691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l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Торги        </a:t>
            </a:r>
            <a:br>
              <a:rPr lang="ru-RU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Открытые и Закрытые</a:t>
            </a:r>
          </a:p>
        </p:txBody>
      </p:sp>
      <p:sp>
        <p:nvSpPr>
          <p:cNvPr id="11571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57200" y="2439988"/>
            <a:ext cx="4033838" cy="3690937"/>
          </a:xfrm>
        </p:spPr>
        <p:txBody>
          <a:bodyPr>
            <a:normAutofit/>
          </a:bodyPr>
          <a:lstStyle/>
          <a:p>
            <a:pPr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sz="3600" dirty="0" smtClean="0">
                <a:solidFill>
                  <a:schemeClr val="accent1">
                    <a:lumMod val="75000"/>
                  </a:schemeClr>
                </a:solidFill>
              </a:rPr>
              <a:t> Участвуют </a:t>
            </a:r>
            <a:r>
              <a:rPr lang="ru-RU" altLang="ru-RU" sz="3600" dirty="0" smtClean="0">
                <a:solidFill>
                  <a:schemeClr val="accent1">
                    <a:lumMod val="75000"/>
                  </a:schemeClr>
                </a:solidFill>
              </a:rPr>
              <a:t>все желающие фирмы</a:t>
            </a:r>
          </a:p>
        </p:txBody>
      </p:sp>
      <p:sp>
        <p:nvSpPr>
          <p:cNvPr id="115716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652963" y="2439988"/>
            <a:ext cx="4033837" cy="3690937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sz="3600" dirty="0" smtClean="0">
                <a:solidFill>
                  <a:schemeClr val="accent1">
                    <a:lumMod val="75000"/>
                  </a:schemeClr>
                </a:solidFill>
              </a:rPr>
              <a:t> Участие </a:t>
            </a:r>
            <a:r>
              <a:rPr lang="ru-RU" altLang="ru-RU" sz="3600" dirty="0">
                <a:solidFill>
                  <a:schemeClr val="accent1">
                    <a:lumMod val="75000"/>
                  </a:schemeClr>
                </a:solidFill>
              </a:rPr>
              <a:t>фирм, имеющих высокий авторитет на мировом рынке, по приглашениям</a:t>
            </a:r>
          </a:p>
        </p:txBody>
      </p:sp>
      <p:pic>
        <p:nvPicPr>
          <p:cNvPr id="5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438" y="332657"/>
            <a:ext cx="594693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87161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115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5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5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57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57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4" grpId="0" autoUpdateAnimBg="0"/>
      <p:bldP spid="115715" grpId="0" build="p" autoUpdateAnimBg="0"/>
      <p:bldP spid="115716" grpId="0" build="p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>
          <a:xfrm>
            <a:off x="1187624" y="274638"/>
            <a:ext cx="7499176" cy="114300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l"/>
            <a:r>
              <a:rPr lang="ru-RU" b="1">
                <a:solidFill>
                  <a:schemeClr val="accent1">
                    <a:lumMod val="75000"/>
                  </a:schemeClr>
                </a:solidFill>
              </a:rPr>
              <a:t>Закрытые торги</a:t>
            </a:r>
            <a:br>
              <a:rPr lang="ru-RU" b="1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b="1">
                <a:solidFill>
                  <a:schemeClr val="accent1">
                    <a:lumMod val="75000"/>
                  </a:schemeClr>
                </a:solidFill>
              </a:rPr>
              <a:t>Гласные и Негласные</a:t>
            </a:r>
          </a:p>
        </p:txBody>
      </p:sp>
      <p:sp>
        <p:nvSpPr>
          <p:cNvPr id="116739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67544" y="1988840"/>
            <a:ext cx="4033838" cy="4530725"/>
          </a:xfr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sz="3600" dirty="0">
                <a:solidFill>
                  <a:schemeClr val="accent1">
                    <a:lumMod val="75000"/>
                  </a:schemeClr>
                </a:solidFill>
              </a:rPr>
              <a:t>В день закрытия торгов тендерные комитеты публично вскрывают оферты и объявляют предложения фирм с указанием их цены</a:t>
            </a:r>
          </a:p>
        </p:txBody>
      </p:sp>
      <p:sp>
        <p:nvSpPr>
          <p:cNvPr id="116740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644008" y="1988840"/>
            <a:ext cx="4033837" cy="4530725"/>
          </a:xfr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sz="3600" dirty="0">
                <a:solidFill>
                  <a:schemeClr val="accent1">
                    <a:lumMod val="75000"/>
                  </a:schemeClr>
                </a:solidFill>
              </a:rPr>
              <a:t>Публичное вскрытие не производится. Комитет в течение 3-х месяцев изучает оферты, а затем решение конфиденциально сообщается победителю</a:t>
            </a:r>
          </a:p>
        </p:txBody>
      </p:sp>
      <p:pic>
        <p:nvPicPr>
          <p:cNvPr id="5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438" y="332657"/>
            <a:ext cx="594693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84500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116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6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6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67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67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38" grpId="0" autoUpdateAnimBg="0"/>
      <p:bldP spid="116739" grpId="0" build="p" autoUpdateAnimBg="0"/>
      <p:bldP spid="116740" grpId="0" build="p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476672"/>
            <a:ext cx="7772400" cy="11430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ru-RU" altLang="ru-RU" b="1" dirty="0">
                <a:solidFill>
                  <a:schemeClr val="accent1">
                    <a:lumMod val="75000"/>
                  </a:schemeClr>
                </a:solidFill>
              </a:rPr>
              <a:t>Биржевая торговля</a:t>
            </a:r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03648" y="2060848"/>
            <a:ext cx="6400800" cy="1752600"/>
          </a:xfrm>
        </p:spPr>
        <p:txBody>
          <a:bodyPr vert="horz" lIns="91440" tIns="45720" rIns="91440" bIns="45720" rtlCol="0">
            <a:noAutofit/>
          </a:bodyPr>
          <a:lstStyle/>
          <a:p>
            <a:pPr marL="457200" indent="-457200" algn="l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Биржи – это постоянно действующие рынки, на которых осуществляется торговля большими массами однородных товаров</a:t>
            </a:r>
          </a:p>
        </p:txBody>
      </p:sp>
      <p:pic>
        <p:nvPicPr>
          <p:cNvPr id="4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438" y="332657"/>
            <a:ext cx="594693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98020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7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7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2" grpId="0" autoUpdateAnimBg="0"/>
      <p:bldP spid="117763" grpId="0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>
          <a:xfrm>
            <a:off x="1259632" y="332657"/>
            <a:ext cx="7272808" cy="114300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l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Биржи</a:t>
            </a:r>
            <a:br>
              <a:rPr lang="ru-RU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Публичные и Частные</a:t>
            </a:r>
          </a:p>
        </p:txBody>
      </p:sp>
      <p:sp>
        <p:nvSpPr>
          <p:cNvPr id="118787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57200" y="1850603"/>
            <a:ext cx="4033838" cy="4530725"/>
          </a:xfr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sz="3600" dirty="0">
                <a:solidFill>
                  <a:schemeClr val="accent1">
                    <a:lumMod val="75000"/>
                  </a:schemeClr>
                </a:solidFill>
              </a:rPr>
              <a:t>Сделки совершают члены биржи и предприниматели, не являющиеся ее членами</a:t>
            </a:r>
          </a:p>
        </p:txBody>
      </p:sp>
      <p:sp>
        <p:nvSpPr>
          <p:cNvPr id="118788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652963" y="1850603"/>
            <a:ext cx="4033837" cy="4530725"/>
          </a:xfr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sz="3600" dirty="0">
                <a:solidFill>
                  <a:schemeClr val="accent1">
                    <a:lumMod val="75000"/>
                  </a:schemeClr>
                </a:solidFill>
              </a:rPr>
              <a:t>Организуются в форме акционерных компаний и не выплачивают своим членам дивиденды, но предоставляют им право на заключение сделок с получением вознаграждений</a:t>
            </a:r>
          </a:p>
        </p:txBody>
      </p:sp>
      <p:pic>
        <p:nvPicPr>
          <p:cNvPr id="5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438" y="332657"/>
            <a:ext cx="594693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43655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118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8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8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87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87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86" grpId="0" autoUpdateAnimBg="0"/>
      <p:bldP spid="118787" grpId="0" build="p" autoUpdateAnimBg="0"/>
      <p:bldP spid="118788" grpId="0" build="p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l"/>
            <a:r>
              <a:rPr lang="ru-RU" altLang="ru-RU" b="1">
                <a:solidFill>
                  <a:schemeClr val="accent1">
                    <a:lumMod val="75000"/>
                  </a:schemeClr>
                </a:solidFill>
              </a:rPr>
              <a:t>Виды сделок на товарных биржах</a:t>
            </a:r>
          </a:p>
        </p:txBody>
      </p:sp>
      <p:sp>
        <p:nvSpPr>
          <p:cNvPr id="119811" name="Rectangle 3"/>
          <p:cNvSpPr>
            <a:spLocks noGrp="1" noChangeArrowheads="1"/>
          </p:cNvSpPr>
          <p:nvPr>
            <p:ph idx="1"/>
          </p:nvPr>
        </p:nvSpPr>
        <p:spPr>
          <a:xfrm>
            <a:off x="1331640" y="2348880"/>
            <a:ext cx="7355160" cy="1745481"/>
          </a:xfrm>
        </p:spPr>
        <p:txBody>
          <a:bodyPr vert="horz" lIns="91440" tIns="45720" rIns="91440" bIns="45720" rtlCol="0">
            <a:noAutofit/>
          </a:bodyPr>
          <a:lstStyle/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dirty="0">
                <a:solidFill>
                  <a:schemeClr val="accent1">
                    <a:lumMod val="75000"/>
                  </a:schemeClr>
                </a:solidFill>
              </a:rPr>
              <a:t>СПОТ – на реальный товар</a:t>
            </a: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dirty="0">
                <a:solidFill>
                  <a:schemeClr val="accent1">
                    <a:lumMod val="75000"/>
                  </a:schemeClr>
                </a:solidFill>
              </a:rPr>
              <a:t>ФЬЮЧЕРСНЫЕ – на будущий товар</a:t>
            </a:r>
          </a:p>
        </p:txBody>
      </p:sp>
      <p:pic>
        <p:nvPicPr>
          <p:cNvPr id="4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438" y="332657"/>
            <a:ext cx="594693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85892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119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9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9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98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98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0" grpId="0" autoUpdateAnimBg="0"/>
      <p:bldP spid="119811" grpId="0" build="p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>
          <a:xfrm>
            <a:off x="1187624" y="274638"/>
            <a:ext cx="7499176" cy="114300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l"/>
            <a:r>
              <a:rPr lang="ru-RU" altLang="ru-RU" b="1" dirty="0">
                <a:solidFill>
                  <a:schemeClr val="accent1">
                    <a:lumMod val="75000"/>
                  </a:schemeClr>
                </a:solidFill>
              </a:rPr>
              <a:t>Операции фьючерсных сделок</a:t>
            </a:r>
          </a:p>
        </p:txBody>
      </p:sp>
      <p:sp>
        <p:nvSpPr>
          <p:cNvPr id="120835" name="Rectangle 3"/>
          <p:cNvSpPr>
            <a:spLocks noGrp="1" noChangeArrowheads="1"/>
          </p:cNvSpPr>
          <p:nvPr>
            <p:ph idx="1"/>
          </p:nvPr>
        </p:nvSpPr>
        <p:spPr>
          <a:xfrm>
            <a:off x="1259632" y="1935163"/>
            <a:ext cx="7427168" cy="4195762"/>
          </a:xfrm>
        </p:spPr>
        <p:txBody>
          <a:bodyPr vert="horz" lIns="91440" tIns="45720" rIns="91440" bIns="45720" rtlCol="0">
            <a:noAutofit/>
          </a:bodyPr>
          <a:lstStyle/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dirty="0">
                <a:solidFill>
                  <a:schemeClr val="accent1">
                    <a:lumMod val="75000"/>
                  </a:schemeClr>
                </a:solidFill>
              </a:rPr>
              <a:t>Фьючерсная – продажа или приобретение несуществующего товара</a:t>
            </a: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dirty="0" err="1">
                <a:solidFill>
                  <a:schemeClr val="accent1">
                    <a:lumMod val="75000"/>
                  </a:schemeClr>
                </a:solidFill>
              </a:rPr>
              <a:t>Офертная</a:t>
            </a:r>
            <a:r>
              <a:rPr lang="ru-RU" altLang="ru-RU" dirty="0">
                <a:solidFill>
                  <a:schemeClr val="accent1">
                    <a:lumMod val="75000"/>
                  </a:schemeClr>
                </a:solidFill>
              </a:rPr>
              <a:t> – обратная фьючерсной</a:t>
            </a:r>
          </a:p>
        </p:txBody>
      </p:sp>
      <p:pic>
        <p:nvPicPr>
          <p:cNvPr id="4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438" y="332657"/>
            <a:ext cx="594693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43008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120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0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0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08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08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4" grpId="0" autoUpdateAnimBg="0"/>
      <p:bldP spid="120835" grpId="0" build="p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31640" y="533400"/>
            <a:ext cx="7126560" cy="12954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ru-RU" altLang="ru-RU" b="1" dirty="0">
                <a:solidFill>
                  <a:schemeClr val="accent1">
                    <a:lumMod val="75000"/>
                  </a:schemeClr>
                </a:solidFill>
              </a:rPr>
              <a:t>Аукционная торговля</a:t>
            </a:r>
          </a:p>
        </p:txBody>
      </p:sp>
      <p:sp>
        <p:nvSpPr>
          <p:cNvPr id="1218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95400" y="2057400"/>
            <a:ext cx="6400800" cy="1752600"/>
          </a:xfrm>
        </p:spPr>
        <p:txBody>
          <a:bodyPr vert="horz" lIns="91440" tIns="45720" rIns="91440" bIns="45720" rtlCol="0">
            <a:noAutofit/>
          </a:bodyPr>
          <a:lstStyle/>
          <a:p>
            <a:pPr marL="457200" indent="-457200" algn="l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Аукционы – это коммерческие организации, располагающие соответствующими помещениями, оборудованием, квалифицированным персоналом и специализирующиеся на сбыте определенных товаров</a:t>
            </a:r>
          </a:p>
        </p:txBody>
      </p:sp>
      <p:pic>
        <p:nvPicPr>
          <p:cNvPr id="4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438" y="332657"/>
            <a:ext cx="594693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8473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1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21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8" grpId="0" autoUpdateAnimBg="0"/>
      <p:bldP spid="121859" grpId="0" build="p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l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Аукционы</a:t>
            </a:r>
            <a:br>
              <a:rPr lang="ru-RU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Открытые и Закрытые</a:t>
            </a:r>
          </a:p>
        </p:txBody>
      </p:sp>
      <p:sp>
        <p:nvSpPr>
          <p:cNvPr id="122883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258242" y="1850603"/>
            <a:ext cx="4033838" cy="4530725"/>
          </a:xfrm>
        </p:spPr>
        <p:txBody>
          <a:bodyPr vert="horz" lIns="91440" tIns="45720" rIns="91440" bIns="45720" rtlCol="0">
            <a:noAutofit/>
          </a:bodyPr>
          <a:lstStyle/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sz="3200" dirty="0">
                <a:solidFill>
                  <a:schemeClr val="accent1">
                    <a:lumMod val="75000"/>
                  </a:schemeClr>
                </a:solidFill>
              </a:rPr>
              <a:t>Торг непосредственно </a:t>
            </a:r>
            <a:r>
              <a:rPr lang="ru-RU" altLang="ru-RU" sz="32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altLang="ru-RU" sz="32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altLang="ru-RU" sz="3200" dirty="0" smtClean="0">
                <a:solidFill>
                  <a:schemeClr val="accent1">
                    <a:lumMod val="75000"/>
                  </a:schemeClr>
                </a:solidFill>
              </a:rPr>
              <a:t>с </a:t>
            </a:r>
            <a:r>
              <a:rPr lang="ru-RU" altLang="ru-RU" sz="3200" dirty="0">
                <a:solidFill>
                  <a:schemeClr val="accent1">
                    <a:lumMod val="75000"/>
                  </a:schemeClr>
                </a:solidFill>
              </a:rPr>
              <a:t>участием покупателей</a:t>
            </a:r>
          </a:p>
        </p:txBody>
      </p:sp>
      <p:sp>
        <p:nvSpPr>
          <p:cNvPr id="122884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5146675" y="1850603"/>
            <a:ext cx="4033837" cy="4530725"/>
          </a:xfrm>
        </p:spPr>
        <p:txBody>
          <a:bodyPr vert="horz" lIns="91440" tIns="45720" rIns="91440" bIns="45720" rtlCol="0">
            <a:noAutofit/>
          </a:bodyPr>
          <a:lstStyle/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sz="3200" dirty="0">
                <a:solidFill>
                  <a:schemeClr val="accent1">
                    <a:lumMod val="75000"/>
                  </a:schemeClr>
                </a:solidFill>
              </a:rPr>
              <a:t>Продавцы и покупатели не участвуют, а их поручения выполняют брокеры</a:t>
            </a:r>
          </a:p>
        </p:txBody>
      </p:sp>
      <p:pic>
        <p:nvPicPr>
          <p:cNvPr id="5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438" y="332657"/>
            <a:ext cx="594693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2471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122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2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28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28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82" grpId="0" autoUpdateAnimBg="0"/>
      <p:bldP spid="122883" grpId="0" build="p" autoUpdateAnimBg="0"/>
      <p:bldP spid="122884" grpId="0" build="p" autoUpdateAnimBg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36eddc9a89b17b9d99715fe2ff8a7e66584c5"/>
  <p:tag name="ISPRING_SCORM_RATE_SLIDES" val="1"/>
  <p:tag name="ISPRING_SCORM_RATE_QUIZZES" val="0"/>
  <p:tag name="ISPRING_SCORM_PASSING_SCORE" val="100.0000000000"/>
  <p:tag name="GENSWF_OUTPUT_FILE_NAME" val="06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619</Words>
  <Application>Microsoft Office PowerPoint</Application>
  <PresentationFormat>Экран (4:3)</PresentationFormat>
  <Paragraphs>180</Paragraphs>
  <Slides>27</Slides>
  <Notes>27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Сущность, классификация и содержание внешнеторговых сделок и операций</vt:lpstr>
      <vt:lpstr>Внешнеторговые операции</vt:lpstr>
      <vt:lpstr>5 критериев классификации внешнеторговых операций:</vt:lpstr>
      <vt:lpstr>Направления торговли</vt:lpstr>
      <vt:lpstr>Основные понятия  экспортной операции </vt:lpstr>
      <vt:lpstr>Сопроводительные документы импортной операции: </vt:lpstr>
      <vt:lpstr>Обязательный документ при совершении внешнеэкономической сделки</vt:lpstr>
      <vt:lpstr>Статьи экспорта и импорта</vt:lpstr>
      <vt:lpstr>Презентация PowerPoint</vt:lpstr>
      <vt:lpstr>Степень готовности товара</vt:lpstr>
      <vt:lpstr>Формы торговли</vt:lpstr>
      <vt:lpstr>Методы торговли</vt:lpstr>
      <vt:lpstr>Организационные формы внешнеторговых операций</vt:lpstr>
      <vt:lpstr>Бартерные сделки</vt:lpstr>
      <vt:lpstr>Встречные закупки</vt:lpstr>
      <vt:lpstr>Компенсационные сделки</vt:lpstr>
      <vt:lpstr>Операции с давальческим сырьем</vt:lpstr>
      <vt:lpstr>Выкуп устаревшей продукции</vt:lpstr>
      <vt:lpstr>Международные торги</vt:lpstr>
      <vt:lpstr>Торги         Открытые и Закрытые</vt:lpstr>
      <vt:lpstr>Закрытые торги Гласные и Негласные</vt:lpstr>
      <vt:lpstr>Биржевая торговля</vt:lpstr>
      <vt:lpstr>Биржи Публичные и Частные</vt:lpstr>
      <vt:lpstr>Виды сделок на товарных биржах</vt:lpstr>
      <vt:lpstr>Операции фьючерсных сделок</vt:lpstr>
      <vt:lpstr>Аукционная торговля</vt:lpstr>
      <vt:lpstr>Аукционы Открытые и Закрытые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6                       Тема 4.   Сущность, классификация и    содержание внешнеторговых           сделок и операций</dc:title>
  <dc:creator>client</dc:creator>
  <cp:lastModifiedBy>client</cp:lastModifiedBy>
  <cp:revision>27</cp:revision>
  <dcterms:created xsi:type="dcterms:W3CDTF">2014-11-23T06:33:18Z</dcterms:created>
  <dcterms:modified xsi:type="dcterms:W3CDTF">2014-11-23T08:27:22Z</dcterms:modified>
</cp:coreProperties>
</file>