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4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94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06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657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74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10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740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6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2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6193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745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0721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602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776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89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8CA17-C96E-4368-97EF-2EA3DE3B46F3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8304FAC-6603-44E8-B283-74E71F533C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680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72A3C-D834-4EB5-96EA-AE05EABFA9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Оформление управленческих решений  и контроль за их выполнением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DBFF32-94B1-4089-B9A3-155E70D2E7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42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774EC-2888-42EB-89E3-1F820C511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Основные формы реализации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7EF862-90D4-41F0-A6DF-17B6AFB4C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tx1"/>
                </a:solidFill>
              </a:rPr>
              <a:t>Выписка</a:t>
            </a:r>
          </a:p>
          <a:p>
            <a:r>
              <a:rPr lang="ru-RU" sz="2400" dirty="0">
                <a:solidFill>
                  <a:schemeClr val="tx1"/>
                </a:solidFill>
              </a:rPr>
              <a:t>Деловая беседа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Заседание</a:t>
            </a:r>
          </a:p>
          <a:p>
            <a:r>
              <a:rPr lang="ru-RU" sz="2400" dirty="0">
                <a:solidFill>
                  <a:schemeClr val="tx1"/>
                </a:solidFill>
              </a:rPr>
              <a:t>Информационное письмо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Методика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Обучение</a:t>
            </a:r>
          </a:p>
          <a:p>
            <a:r>
              <a:rPr lang="ru-RU" sz="2400" dirty="0">
                <a:solidFill>
                  <a:schemeClr val="tx1"/>
                </a:solidFill>
              </a:rPr>
              <a:t>Предписание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268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4F52B-7025-4F65-BEF9-A8A2F476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Требования к оформлению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3986D6-831C-4E07-BE68-6EC40FDD8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переданы устно; </a:t>
            </a:r>
          </a:p>
          <a:p>
            <a:r>
              <a:rPr lang="ru-RU" sz="2800" dirty="0">
                <a:solidFill>
                  <a:schemeClr val="tx1"/>
                </a:solidFill>
              </a:rPr>
              <a:t>на электронных носителях;</a:t>
            </a:r>
          </a:p>
          <a:p>
            <a:r>
              <a:rPr lang="ru-RU" sz="2800" dirty="0">
                <a:solidFill>
                  <a:schemeClr val="tx1"/>
                </a:solidFill>
              </a:rPr>
              <a:t>письменно в форме документов. </a:t>
            </a:r>
          </a:p>
        </p:txBody>
      </p:sp>
    </p:spTree>
    <p:extLst>
      <p:ext uri="{BB962C8B-B14F-4D97-AF65-F5344CB8AC3E}">
        <p14:creationId xmlns:p14="http://schemas.microsoft.com/office/powerpoint/2010/main" val="152030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F893A-E9D0-44A8-9494-D82AD471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учета и контроля за реализацией 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DFFD53-6CB0-415A-91B4-8A1CB34A2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полноты, то есть ведение учета по всем подсистемам системы менеджмента;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динамичности, то есть учет показателей в динамике и использование результатов учета для анализа;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системности, то есть учет показателей системы менеджмента и ее внешней среды;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автоматизация учета на основе ЭВМ;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преемственности, применяемости и перспективности учета;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использование результатов учета в стимулировании качественного труда. </a:t>
            </a:r>
          </a:p>
        </p:txBody>
      </p:sp>
    </p:spTree>
    <p:extLst>
      <p:ext uri="{BB962C8B-B14F-4D97-AF65-F5344CB8AC3E}">
        <p14:creationId xmlns:p14="http://schemas.microsoft.com/office/powerpoint/2010/main" val="153076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2B20A-161A-4223-99C4-C21314643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УР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AF039D-EFA3-4A15-ABF0-BEA96BB3E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b="1" dirty="0">
                <a:solidFill>
                  <a:schemeClr val="tx1"/>
                </a:solidFill>
              </a:rPr>
              <a:t>по результатам </a:t>
            </a:r>
            <a:r>
              <a:rPr lang="ru-RU" sz="2400" dirty="0">
                <a:solidFill>
                  <a:schemeClr val="tx1"/>
                </a:solidFill>
              </a:rPr>
              <a:t>осуществляется на базе организационной, технической, экономической, финансовой и другой документации.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b="1" dirty="0">
                <a:solidFill>
                  <a:schemeClr val="tx1"/>
                </a:solidFill>
              </a:rPr>
              <a:t>по упреждению </a:t>
            </a:r>
            <a:r>
              <a:rPr lang="ru-RU" sz="2400" dirty="0">
                <a:solidFill>
                  <a:schemeClr val="tx1"/>
                </a:solidFill>
              </a:rPr>
              <a:t>осуществляется на базе норм, стандартов и правил до начала или в процессе разработки или реализации УР. </a:t>
            </a:r>
          </a:p>
        </p:txBody>
      </p:sp>
    </p:spTree>
    <p:extLst>
      <p:ext uri="{BB962C8B-B14F-4D97-AF65-F5344CB8AC3E}">
        <p14:creationId xmlns:p14="http://schemas.microsoft.com/office/powerpoint/2010/main" val="228548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44591-F2A3-469D-8D36-5E8EB3D16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Схема процесса контроля по результатам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E2E664E-BDDE-4A81-9026-E79CD1CEA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4538" y="2658795"/>
            <a:ext cx="9754194" cy="270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03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C7ECF-E8B5-448B-B83D-27D82B9A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Типология контроля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9E7EA99-5BC0-412D-8E0C-3688C791B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040" y="2326504"/>
            <a:ext cx="11184458" cy="229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5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00895-735C-4E61-BC2C-380F791E4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Виды контроля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39BDD1-5B05-4F22-BFD9-743E196BA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1"/>
                </a:solidFill>
              </a:rPr>
              <a:t>Предварительный</a:t>
            </a:r>
            <a:r>
              <a:rPr lang="ru-RU" sz="2800" dirty="0">
                <a:solidFill>
                  <a:schemeClr val="tx1"/>
                </a:solidFill>
              </a:rPr>
              <a:t> контроль </a:t>
            </a:r>
          </a:p>
          <a:p>
            <a:r>
              <a:rPr lang="ru-RU" sz="2800" i="1" dirty="0">
                <a:solidFill>
                  <a:schemeClr val="tx1"/>
                </a:solidFill>
              </a:rPr>
              <a:t>Текущий</a:t>
            </a:r>
            <a:r>
              <a:rPr lang="ru-RU" sz="2800" dirty="0">
                <a:solidFill>
                  <a:schemeClr val="tx1"/>
                </a:solidFill>
              </a:rPr>
              <a:t> контроль</a:t>
            </a:r>
          </a:p>
          <a:p>
            <a:r>
              <a:rPr lang="ru-RU" sz="2800" i="1" dirty="0">
                <a:solidFill>
                  <a:schemeClr val="tx1"/>
                </a:solidFill>
              </a:rPr>
              <a:t>Заключительный</a:t>
            </a:r>
            <a:r>
              <a:rPr lang="ru-RU" sz="2800" dirty="0">
                <a:solidFill>
                  <a:schemeClr val="tx1"/>
                </a:solidFill>
              </a:rPr>
              <a:t> контроль</a:t>
            </a:r>
          </a:p>
        </p:txBody>
      </p:sp>
    </p:spTree>
    <p:extLst>
      <p:ext uri="{BB962C8B-B14F-4D97-AF65-F5344CB8AC3E}">
        <p14:creationId xmlns:p14="http://schemas.microsoft.com/office/powerpoint/2010/main" val="3830089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20A6B-22D3-4AA9-A43D-2150FB34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Качество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E8779-92F3-4C78-95B7-B0EF85E6C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chemeClr val="tx1"/>
                </a:solidFill>
              </a:rPr>
              <a:t>Качество УР</a:t>
            </a:r>
            <a:r>
              <a:rPr lang="ru-RU" sz="2400" dirty="0">
                <a:solidFill>
                  <a:schemeClr val="tx1"/>
                </a:solidFill>
              </a:rPr>
              <a:t> – интегрированный показатель, включающий качество продукции, технологии, экономики, организации производства, профессионализма и культуры управленческих решений.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880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1ABB1-0AE4-414E-A712-901A3AD0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Стратегии управления качеством продукции</a:t>
            </a:r>
          </a:p>
        </p:txBody>
      </p:sp>
      <p:pic>
        <p:nvPicPr>
          <p:cNvPr id="101" name="Объект 100">
            <a:extLst>
              <a:ext uri="{FF2B5EF4-FFF2-40B4-BE49-F238E27FC236}">
                <a16:creationId xmlns:a16="http://schemas.microsoft.com/office/drawing/2014/main" id="{BA2AB01B-A700-4F82-A5DE-2CCA48479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2291" y="2349304"/>
            <a:ext cx="8471524" cy="3270509"/>
          </a:xfrm>
          <a:prstGeom prst="rect">
            <a:avLst/>
          </a:prstGeom>
        </p:spPr>
      </p:pic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123EDEB2-33AB-4C0F-9F50-9ABDA1A8E7FE}"/>
              </a:ext>
            </a:extLst>
          </p:cNvPr>
          <p:cNvSpPr/>
          <p:nvPr/>
        </p:nvSpPr>
        <p:spPr>
          <a:xfrm>
            <a:off x="1394223" y="6173908"/>
            <a:ext cx="9926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– системный подход; Б – комплексный подход; В – локальный подход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231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2BACE-4B9D-4B7C-8212-8D924500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Качество управленческой деятельности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1EA42A-CC98-4DE4-BFFC-0BE91E8D6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69" y="2133600"/>
            <a:ext cx="10097843" cy="377762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технологической</a:t>
            </a:r>
            <a:r>
              <a:rPr lang="ru-RU" dirty="0">
                <a:solidFill>
                  <a:schemeClr val="tx1"/>
                </a:solidFill>
              </a:rPr>
              <a:t> деятельности – это обеспечение технологической готовности компании к выпуску продукции заданного уровня качества при установленных сроках, объеме и конкурентоспособности. 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организационной</a:t>
            </a:r>
            <a:r>
              <a:rPr lang="ru-RU" dirty="0">
                <a:solidFill>
                  <a:schemeClr val="tx1"/>
                </a:solidFill>
              </a:rPr>
              <a:t> деятельности – это совершенствование и развитие регламентирования труда в организации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экономической</a:t>
            </a:r>
            <a:r>
              <a:rPr lang="ru-RU" dirty="0">
                <a:solidFill>
                  <a:schemeClr val="tx1"/>
                </a:solidFill>
              </a:rPr>
              <a:t> деятельности – это совокупность используемых методов анализа и синтеза экономических процессов (экономические модели, теория рисков, исследование операций и др.). </a:t>
            </a:r>
          </a:p>
        </p:txBody>
      </p:sp>
    </p:spTree>
    <p:extLst>
      <p:ext uri="{BB962C8B-B14F-4D97-AF65-F5344CB8AC3E}">
        <p14:creationId xmlns:p14="http://schemas.microsoft.com/office/powerpoint/2010/main" val="4011027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BD0DE-E48E-4AB6-AE61-69A04257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Оценка качества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AE82CC-E785-49E2-9A72-B21DC837C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Качество УР – это степень соответствия УР внутренним требованиям (стандартам) организации.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Качество измеряется в относительных единицах от 0 до 1. </a:t>
            </a:r>
          </a:p>
        </p:txBody>
      </p:sp>
    </p:spTree>
    <p:extLst>
      <p:ext uri="{BB962C8B-B14F-4D97-AF65-F5344CB8AC3E}">
        <p14:creationId xmlns:p14="http://schemas.microsoft.com/office/powerpoint/2010/main" val="3100210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35E61-ABA9-4708-A767-58A86D65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Эффективность управленческих решений </a:t>
            </a:r>
          </a:p>
        </p:txBody>
      </p:sp>
      <p:pic>
        <p:nvPicPr>
          <p:cNvPr id="28" name="Объект 27">
            <a:extLst>
              <a:ext uri="{FF2B5EF4-FFF2-40B4-BE49-F238E27FC236}">
                <a16:creationId xmlns:a16="http://schemas.microsoft.com/office/drawing/2014/main" id="{EB91B7D3-AB28-44EA-AED7-2E9A49E58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083" y="2682789"/>
            <a:ext cx="11079403" cy="181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14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DB09D-313B-482C-8EF2-6C1213BD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Составляющие эффективности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17DD8-FBC2-48BB-989D-711ED17C8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566" y="2133600"/>
            <a:ext cx="10140046" cy="3777622"/>
          </a:xfrm>
        </p:spPr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Эффективность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УР</a:t>
            </a:r>
            <a:r>
              <a:rPr lang="ru-RU" dirty="0">
                <a:solidFill>
                  <a:schemeClr val="tx1"/>
                </a:solidFill>
              </a:rPr>
              <a:t> – это ресурсная результативность, полученная по итогам разработки или реализации управленческого решения в организации. В качестве ресурсов могут быть финансы, материалы, здоровье персонала, организация труда и др.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409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1A5AA-F3EE-4EC5-967E-C55A3D7A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эффективности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6D4302-4C5C-43F8-B73C-280444511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Организационная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Экономическая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 </a:t>
            </a:r>
          </a:p>
          <a:p>
            <a:r>
              <a:rPr lang="ru-RU" i="1" dirty="0">
                <a:solidFill>
                  <a:schemeClr val="tx1"/>
                </a:solidFill>
              </a:rPr>
              <a:t>Социальная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Технологическая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Психологическая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Правовая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Экологическая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Этическая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 </a:t>
            </a:r>
          </a:p>
        </p:txBody>
      </p:sp>
    </p:spTree>
    <p:extLst>
      <p:ext uri="{BB962C8B-B14F-4D97-AF65-F5344CB8AC3E}">
        <p14:creationId xmlns:p14="http://schemas.microsoft.com/office/powerpoint/2010/main" val="3494387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DBD5B-2B68-48E9-BD2C-7598E97A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Оценка экономической эффективности  </a:t>
            </a:r>
            <a:br>
              <a:rPr lang="ru-RU" dirty="0"/>
            </a:br>
            <a:r>
              <a:rPr lang="ru-RU" dirty="0"/>
              <a:t>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ACFBE-DFD7-4541-A665-4C9762EC2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косвенный метод сопоставления различных вариантов; </a:t>
            </a:r>
          </a:p>
          <a:p>
            <a:r>
              <a:rPr lang="ru-RU" dirty="0">
                <a:solidFill>
                  <a:schemeClr val="tx1"/>
                </a:solidFill>
              </a:rPr>
              <a:t>по конечным результатам; </a:t>
            </a:r>
          </a:p>
          <a:p>
            <a:r>
              <a:rPr lang="ru-RU" dirty="0">
                <a:solidFill>
                  <a:schemeClr val="tx1"/>
                </a:solidFill>
              </a:rPr>
              <a:t>по непосредственным результатам деятельности.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828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B7B39-3133-4485-8E48-3C8DFE31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Косвенный метод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A3786-D301-4F46-8C27-90520F7CA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baseline="-25000" dirty="0">
                <a:solidFill>
                  <a:schemeClr val="tx1"/>
                </a:solidFill>
              </a:rPr>
              <a:t>Э</a:t>
            </a:r>
            <a:r>
              <a:rPr lang="ru-RU" dirty="0">
                <a:solidFill>
                  <a:schemeClr val="tx1"/>
                </a:solidFill>
              </a:rPr>
              <a:t> = (П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/ З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П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/ З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) × 100%,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где П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– прибыль, полученная за реализацию товара при первом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прибыль, полученная за реализацию товара при втором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– затраты на производство товара при первом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затраты на производство товара при втором варианте УР.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635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65FCB-3986-4FF2-BAD1-76C84EB6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Метод определения по конечным результатам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2B7682-69AE-4D11-A91A-6C97FA9DE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baseline="-25000" dirty="0">
                <a:solidFill>
                  <a:schemeClr val="tx1"/>
                </a:solidFill>
              </a:rPr>
              <a:t>Э</a:t>
            </a:r>
            <a:r>
              <a:rPr lang="ru-RU" dirty="0">
                <a:solidFill>
                  <a:schemeClr val="tx1"/>
                </a:solidFill>
              </a:rPr>
              <a:t> = (П × К) / ОЗ, </a:t>
            </a:r>
          </a:p>
          <a:p>
            <a:r>
              <a:rPr lang="ru-RU" dirty="0">
                <a:solidFill>
                  <a:schemeClr val="tx1"/>
                </a:solidFill>
              </a:rPr>
              <a:t>где П – прибыль полученная от реализации товара; </a:t>
            </a:r>
          </a:p>
          <a:p>
            <a:r>
              <a:rPr lang="ru-RU" dirty="0">
                <a:solidFill>
                  <a:schemeClr val="tx1"/>
                </a:solidFill>
              </a:rPr>
              <a:t>ОЗ – общие затраты; </a:t>
            </a:r>
          </a:p>
          <a:p>
            <a:r>
              <a:rPr lang="ru-RU" dirty="0">
                <a:solidFill>
                  <a:schemeClr val="tx1"/>
                </a:solidFill>
              </a:rPr>
              <a:t>К – доля УР в эффективности производства (К = 20-30%).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831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7DDAD-E5E1-4975-B2DB-0AD1E3C21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Метод определения ЭЭ по непосредственным результатам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9830DF-01FA-49E1-97BE-EEE1DC644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>
                <a:solidFill>
                  <a:schemeClr val="tx1"/>
                </a:solidFill>
              </a:rPr>
              <a:t>Ээi</a:t>
            </a:r>
            <a:r>
              <a:rPr lang="ru-RU" dirty="0">
                <a:solidFill>
                  <a:schemeClr val="tx1"/>
                </a:solidFill>
              </a:rPr>
              <a:t> = </a:t>
            </a:r>
            <a:r>
              <a:rPr lang="ru-RU" dirty="0" err="1">
                <a:solidFill>
                  <a:schemeClr val="tx1"/>
                </a:solidFill>
              </a:rPr>
              <a:t>Ci</a:t>
            </a:r>
            <a:r>
              <a:rPr lang="ru-RU" dirty="0">
                <a:solidFill>
                  <a:schemeClr val="tx1"/>
                </a:solidFill>
              </a:rPr>
              <a:t> / </a:t>
            </a:r>
            <a:r>
              <a:rPr lang="ru-RU" dirty="0" err="1">
                <a:solidFill>
                  <a:schemeClr val="tx1"/>
                </a:solidFill>
              </a:rPr>
              <a:t>Pi</a:t>
            </a:r>
            <a:r>
              <a:rPr lang="ru-RU" dirty="0">
                <a:solidFill>
                  <a:schemeClr val="tx1"/>
                </a:solidFill>
              </a:rPr>
              <a:t> × 100% </a:t>
            </a:r>
          </a:p>
          <a:p>
            <a:r>
              <a:rPr lang="ru-RU" dirty="0">
                <a:solidFill>
                  <a:schemeClr val="tx1"/>
                </a:solidFill>
              </a:rPr>
              <a:t>где </a:t>
            </a:r>
            <a:r>
              <a:rPr lang="ru-RU" dirty="0" err="1">
                <a:solidFill>
                  <a:schemeClr val="tx1"/>
                </a:solidFill>
              </a:rPr>
              <a:t>Ci</a:t>
            </a:r>
            <a:r>
              <a:rPr lang="ru-RU" dirty="0">
                <a:solidFill>
                  <a:schemeClr val="tx1"/>
                </a:solidFill>
              </a:rPr>
              <a:t> – стандарт на использование (трату) ресурса i для разработки и реализации УР; </a:t>
            </a:r>
          </a:p>
          <a:p>
            <a:r>
              <a:rPr lang="ru-RU" dirty="0" err="1">
                <a:solidFill>
                  <a:schemeClr val="tx1"/>
                </a:solidFill>
              </a:rPr>
              <a:t>Pi</a:t>
            </a:r>
            <a:r>
              <a:rPr lang="ru-RU" dirty="0">
                <a:solidFill>
                  <a:schemeClr val="tx1"/>
                </a:solidFill>
              </a:rPr>
              <a:t> – реальное использование (затраты) i ресурсы для разработки и реализации УР.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При расчете </a:t>
            </a: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 данным методом необходимо определить значения </a:t>
            </a: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 по нескольким ресурсам (m) и затем по приоритетности ресурсов (</a:t>
            </a:r>
            <a:r>
              <a:rPr lang="ru-RU" dirty="0" err="1">
                <a:solidFill>
                  <a:schemeClr val="tx1"/>
                </a:solidFill>
              </a:rPr>
              <a:t>Пi</a:t>
            </a:r>
            <a:r>
              <a:rPr lang="ru-RU" dirty="0">
                <a:solidFill>
                  <a:schemeClr val="tx1"/>
                </a:solidFill>
              </a:rPr>
              <a:t>) найти среднее значение </a:t>
            </a: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: 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 = (Σ </a:t>
            </a:r>
            <a:r>
              <a:rPr lang="ru-RU" dirty="0" err="1">
                <a:solidFill>
                  <a:schemeClr val="tx1"/>
                </a:solidFill>
              </a:rPr>
              <a:t>ЭЭi</a:t>
            </a:r>
            <a:r>
              <a:rPr lang="ru-RU" dirty="0">
                <a:solidFill>
                  <a:schemeClr val="tx1"/>
                </a:solidFill>
              </a:rPr>
              <a:t> × </a:t>
            </a:r>
            <a:r>
              <a:rPr lang="ru-RU" dirty="0" err="1">
                <a:solidFill>
                  <a:schemeClr val="tx1"/>
                </a:solidFill>
              </a:rPr>
              <a:t>Пi</a:t>
            </a:r>
            <a:r>
              <a:rPr lang="ru-RU" dirty="0">
                <a:solidFill>
                  <a:schemeClr val="tx1"/>
                </a:solidFill>
              </a:rPr>
              <a:t>) / m.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71981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</TotalTime>
  <Words>588</Words>
  <Application>Microsoft Office PowerPoint</Application>
  <PresentationFormat>Широкоэкранный</PresentationFormat>
  <Paragraphs>76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Times New Roman</vt:lpstr>
      <vt:lpstr>Wingdings 3</vt:lpstr>
      <vt:lpstr>Легкий дым</vt:lpstr>
      <vt:lpstr>Оформление управленческих решений  и контроль за их выполнением </vt:lpstr>
      <vt:lpstr> Основные формы реализации управленческих решений </vt:lpstr>
      <vt:lpstr> Требования к оформлению управленческих решений </vt:lpstr>
      <vt:lpstr>Система учета и контроля за реализацией  управленческих решений</vt:lpstr>
      <vt:lpstr>Контроль УР </vt:lpstr>
      <vt:lpstr>Схема процесса контроля по результатам </vt:lpstr>
      <vt:lpstr>Типология контроля</vt:lpstr>
      <vt:lpstr>Виды контроля</vt:lpstr>
      <vt:lpstr>Качество управленческих решений </vt:lpstr>
      <vt:lpstr>Стратегии управления качеством продукции</vt:lpstr>
      <vt:lpstr>Качество управленческой деятельности </vt:lpstr>
      <vt:lpstr>Оценка качества управленческих решений </vt:lpstr>
      <vt:lpstr>Эффективность управленческих решений </vt:lpstr>
      <vt:lpstr>Составляющие эффективности управленческих решений </vt:lpstr>
      <vt:lpstr>Виды эффективности УР</vt:lpstr>
      <vt:lpstr>Оценка экономической эффективности   управленческих решений </vt:lpstr>
      <vt:lpstr>Косвенный метод</vt:lpstr>
      <vt:lpstr>Метод определения по конечным результатам </vt:lpstr>
      <vt:lpstr>Метод определения ЭЭ по непосредственным результатам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управленческих решений  и контроль за их выполнением</dc:title>
  <dc:creator>Татьяна</dc:creator>
  <cp:lastModifiedBy>Katerina Shumik</cp:lastModifiedBy>
  <cp:revision>6</cp:revision>
  <dcterms:created xsi:type="dcterms:W3CDTF">2017-12-01T00:28:01Z</dcterms:created>
  <dcterms:modified xsi:type="dcterms:W3CDTF">2018-06-27T22:57:23Z</dcterms:modified>
</cp:coreProperties>
</file>