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30"/>
  </p:notesMasterIdLst>
  <p:sldIdLst>
    <p:sldId id="256" r:id="rId2"/>
    <p:sldId id="313" r:id="rId3"/>
    <p:sldId id="257" r:id="rId4"/>
    <p:sldId id="311" r:id="rId5"/>
    <p:sldId id="312" r:id="rId6"/>
    <p:sldId id="318" r:id="rId7"/>
    <p:sldId id="319" r:id="rId8"/>
    <p:sldId id="323" r:id="rId9"/>
    <p:sldId id="324" r:id="rId10"/>
    <p:sldId id="325" r:id="rId11"/>
    <p:sldId id="326" r:id="rId12"/>
    <p:sldId id="328" r:id="rId13"/>
    <p:sldId id="327" r:id="rId14"/>
    <p:sldId id="329" r:id="rId15"/>
    <p:sldId id="320" r:id="rId16"/>
    <p:sldId id="321" r:id="rId17"/>
    <p:sldId id="322" r:id="rId18"/>
    <p:sldId id="315" r:id="rId19"/>
    <p:sldId id="317" r:id="rId20"/>
    <p:sldId id="330" r:id="rId21"/>
    <p:sldId id="316" r:id="rId22"/>
    <p:sldId id="333" r:id="rId23"/>
    <p:sldId id="332" r:id="rId24"/>
    <p:sldId id="331" r:id="rId25"/>
    <p:sldId id="310" r:id="rId26"/>
    <p:sldId id="285" r:id="rId27"/>
    <p:sldId id="309" r:id="rId28"/>
    <p:sldId id="286" r:id="rId29"/>
  </p:sldIdLst>
  <p:sldSz cx="12192000" cy="6858000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4" autoAdjust="0"/>
    <p:restoredTop sz="71053" autoAdjust="0"/>
  </p:normalViewPr>
  <p:slideViewPr>
    <p:cSldViewPr snapToGrid="0">
      <p:cViewPr varScale="1">
        <p:scale>
          <a:sx n="68" d="100"/>
          <a:sy n="6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30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Изменение ставки процента позволяет Центральному банку</a:t>
            </a:r>
          </a:p>
          <a:p>
            <a:r>
              <a:rPr lang="ru-RU" dirty="0" smtClean="0"/>
              <a:t>проводить политику «дорогих» и «дешевых денег».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47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02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условиях сбалансированной макроэкономической</a:t>
            </a:r>
          </a:p>
          <a:p>
            <a:r>
              <a:rPr lang="ru-RU" dirty="0" smtClean="0"/>
              <a:t>конъюнктуры реализация задач М. п. будет способствовать достижению целей денежно-кредитной политики,</a:t>
            </a:r>
          </a:p>
          <a:p>
            <a:r>
              <a:rPr lang="ru-RU" dirty="0" smtClean="0"/>
              <a:t>однако в случае макроэкономического дисбаланса между макропруденциальной и денежно-кредитной политикой возможен конфликт целей. Перед регулятором встанет выбор между поддержкой реальной экономики и</a:t>
            </a:r>
          </a:p>
          <a:p>
            <a:r>
              <a:rPr lang="ru-RU" dirty="0" smtClean="0"/>
              <a:t>финансовой системы. К примеру, в случае спекулятивного давления на валютном рынке и паники вкладчиков</a:t>
            </a:r>
          </a:p>
          <a:p>
            <a:r>
              <a:rPr lang="ru-RU" dirty="0" smtClean="0"/>
              <a:t>денежные власти столкнутся с дилеммой: обеспечивать банки ликвидностью для погашения обязательств</a:t>
            </a:r>
          </a:p>
          <a:p>
            <a:r>
              <a:rPr lang="ru-RU" dirty="0" smtClean="0"/>
              <a:t>или противостоять валютному кризису, ограничивая банковскую ликвидность. В зависимости от характеристик финансовой системы, ее влияния на реальный сектор экономики и специфики агрегированного шока</a:t>
            </a:r>
          </a:p>
          <a:p>
            <a:r>
              <a:rPr lang="ru-RU" dirty="0" smtClean="0"/>
              <a:t>выбор регулятора носит дискреционный характер. В ряде экстремальных ситуаций денежно-кредитная политика может не соответствовать достижению макроэкономического баланса (например, когда процентные</a:t>
            </a:r>
          </a:p>
          <a:p>
            <a:r>
              <a:rPr lang="ru-RU" dirty="0" smtClean="0"/>
              <a:t>ставки находятся на уровне около нуля или, наоборот, когда для борьбы с оттоком капитала и обесценением</a:t>
            </a:r>
          </a:p>
          <a:p>
            <a:r>
              <a:rPr lang="ru-RU" dirty="0" smtClean="0"/>
              <a:t>национальной валюты центральный банк вынужден устанавливать чрезмерно высокие процентные ставки,</a:t>
            </a:r>
          </a:p>
          <a:p>
            <a:r>
              <a:rPr lang="ru-RU" dirty="0" smtClean="0"/>
              <a:t>негативно влияющие на экономику). М. п. может прийти на помощь, когда традиционные денежно-кредитные инструменты не способны обеспечить должную эффективность.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852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830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52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96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75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3</a:t>
            </a:r>
            <a:endParaRPr lang="ru-RU" dirty="0" smtClean="0"/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Эссе  (мини-реферат, доклад)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Объем 3-5 страниц печатного текста (</a:t>
            </a:r>
            <a:r>
              <a:rPr lang="en-US" sz="2800" dirty="0" smtClean="0"/>
              <a:t>TNR</a:t>
            </a:r>
            <a:r>
              <a:rPr lang="ru-RU" sz="2800" dirty="0" smtClean="0"/>
              <a:t>, 12пт, 1,5 интервал, выравнивание по ширине, поля 3,2,2,1, автоматический перенос)</a:t>
            </a:r>
          </a:p>
          <a:p>
            <a:pPr marL="0" indent="0">
              <a:buNone/>
            </a:pPr>
            <a:r>
              <a:rPr lang="ru-RU" sz="2800" dirty="0" smtClean="0"/>
              <a:t>Освещение вопроса, наличие мнения автора, список источников.</a:t>
            </a:r>
          </a:p>
          <a:p>
            <a:pPr marL="0" indent="0">
              <a:buNone/>
            </a:pPr>
            <a:r>
              <a:rPr lang="ru-RU" sz="2800" dirty="0" smtClean="0"/>
              <a:t>Можно присылать на почту (в теме письма указывать ФИО, группу, и слово «эссе»)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58544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8692" cy="460118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Лекция </a:t>
            </a:r>
            <a:r>
              <a:rPr lang="ru-RU" dirty="0" smtClean="0"/>
              <a:t>3.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400" dirty="0" smtClean="0"/>
              <a:t>Кредитная </a:t>
            </a:r>
            <a:r>
              <a:rPr lang="ru-RU" sz="3400" dirty="0"/>
              <a:t>система и денежно-кредитная политика. Бюджетная система и бюджетно-налоговая политика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Финансовая система РФ</a:t>
            </a:r>
          </a:p>
          <a:p>
            <a:r>
              <a:rPr lang="ru-RU" sz="3200" dirty="0" smtClean="0"/>
              <a:t>Кредитная система (банковская, </a:t>
            </a:r>
            <a:r>
              <a:rPr lang="ru-RU" sz="3200" dirty="0" err="1" smtClean="0"/>
              <a:t>парабанковская</a:t>
            </a:r>
            <a:r>
              <a:rPr lang="ru-RU" sz="3200" dirty="0" smtClean="0"/>
              <a:t>)</a:t>
            </a:r>
          </a:p>
          <a:p>
            <a:r>
              <a:rPr lang="ru-RU" sz="3200" dirty="0" smtClean="0"/>
              <a:t>Бюджетная система</a:t>
            </a:r>
            <a:endParaRPr lang="ru-RU" sz="3200" dirty="0"/>
          </a:p>
          <a:p>
            <a:endParaRPr lang="ru-RU" sz="3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5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Финансовая система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Совокупность институтов и инструментов, посредством которой осуществляется аккумулирование и распределение финансовых ресурсов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4616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Финансовая политика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/>
              <a:t>Комплекс мероприятий государства по организации финансовых отношений, мобилизации финансовых ресурсов, их распределению и использованию в целях реализации экономического и социального развития.</a:t>
            </a:r>
          </a:p>
          <a:p>
            <a:r>
              <a:rPr lang="ru-RU" sz="2600" dirty="0" smtClean="0"/>
              <a:t>Цель финансовой политики – создание финансовых условий для социально-экономического развития общества, повышения уровня и качества жизни населения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285390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Кредитная система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2165" y="863600"/>
            <a:ext cx="4988345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1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88797" cy="4601183"/>
          </a:xfrm>
        </p:spPr>
        <p:txBody>
          <a:bodyPr/>
          <a:lstStyle/>
          <a:p>
            <a:r>
              <a:rPr lang="ru-RU" dirty="0" smtClean="0"/>
              <a:t>Банк России – мегарегулятор финансового рынка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/>
              <a:t>https://cbr.ru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Денежно-кредитная политика</a:t>
            </a:r>
          </a:p>
          <a:p>
            <a:pPr marL="0" indent="0">
              <a:buNone/>
            </a:pPr>
            <a:r>
              <a:rPr lang="ru-RU" dirty="0"/>
              <a:t>Финансовая стабильность</a:t>
            </a:r>
          </a:p>
          <a:p>
            <a:pPr marL="0" indent="0">
              <a:buNone/>
            </a:pPr>
            <a:r>
              <a:rPr lang="ru-RU" dirty="0"/>
              <a:t>Национальная платежная система</a:t>
            </a:r>
          </a:p>
          <a:p>
            <a:pPr marL="0" indent="0">
              <a:buNone/>
            </a:pPr>
            <a:r>
              <a:rPr lang="ru-RU" dirty="0"/>
              <a:t>Наличное денежное обращение</a:t>
            </a:r>
          </a:p>
          <a:p>
            <a:pPr marL="0" indent="0">
              <a:buNone/>
            </a:pPr>
            <a:r>
              <a:rPr lang="ru-RU" dirty="0"/>
              <a:t>Развитие финансового рынка</a:t>
            </a:r>
          </a:p>
          <a:p>
            <a:pPr marL="0" indent="0">
              <a:buNone/>
            </a:pPr>
            <a:r>
              <a:rPr lang="ru-RU" dirty="0"/>
              <a:t>Развитие финансовых технологий</a:t>
            </a:r>
          </a:p>
          <a:p>
            <a:pPr marL="0" indent="0">
              <a:buNone/>
            </a:pPr>
            <a:r>
              <a:rPr lang="ru-RU" dirty="0"/>
              <a:t>Защита прав потребителей финансовых услуг</a:t>
            </a:r>
          </a:p>
          <a:p>
            <a:pPr marL="0" indent="0">
              <a:buNone/>
            </a:pPr>
            <a:r>
              <a:rPr lang="ru-RU" dirty="0"/>
              <a:t>Информационная безопасность</a:t>
            </a:r>
          </a:p>
          <a:p>
            <a:pPr marL="0" indent="0">
              <a:buNone/>
            </a:pPr>
            <a:r>
              <a:rPr lang="ru-RU" dirty="0"/>
              <a:t>Противодействие недобросовестным практикам</a:t>
            </a:r>
          </a:p>
          <a:p>
            <a:pPr marL="0" indent="0">
              <a:buNone/>
            </a:pPr>
            <a:r>
              <a:rPr lang="ru-RU" dirty="0"/>
              <a:t>Противодействие отмыванию денег и валютный контроль</a:t>
            </a:r>
          </a:p>
          <a:p>
            <a:pPr marL="0" indent="0">
              <a:buNone/>
            </a:pPr>
            <a:r>
              <a:rPr lang="ru-RU" dirty="0"/>
              <a:t>Допуск на финансовый рынок</a:t>
            </a:r>
          </a:p>
          <a:p>
            <a:pPr marL="0" indent="0">
              <a:buNone/>
            </a:pPr>
            <a:r>
              <a:rPr lang="ru-RU" dirty="0"/>
              <a:t>Деловая репутация</a:t>
            </a:r>
          </a:p>
          <a:p>
            <a:pPr marL="0" indent="0">
              <a:buNone/>
            </a:pPr>
            <a:r>
              <a:rPr lang="ru-RU" dirty="0"/>
              <a:t>Исследования</a:t>
            </a:r>
          </a:p>
          <a:p>
            <a:pPr marL="0" indent="0">
              <a:buNone/>
            </a:pPr>
            <a:r>
              <a:rPr lang="ru-RU" dirty="0"/>
              <a:t>Операции Банка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305816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ДКП (монетарная)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Основной целью денежно-кредитной политики Банка России является поддержание ценовой стабильности, то есть стабильно низкой инфляции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Для достижения цели по инфляции Банк России реализует денежно-кредитную политику в рамках режима </a:t>
            </a:r>
            <a:r>
              <a:rPr lang="ru-RU" dirty="0" err="1"/>
              <a:t>таргетирования</a:t>
            </a:r>
            <a:r>
              <a:rPr lang="ru-RU" dirty="0"/>
              <a:t> инфляции (от англ. </a:t>
            </a:r>
            <a:r>
              <a:rPr lang="ru-RU" dirty="0" err="1"/>
              <a:t>target</a:t>
            </a:r>
            <a:r>
              <a:rPr lang="ru-RU" dirty="0"/>
              <a:t> — «цель</a:t>
            </a:r>
            <a:r>
              <a:rPr lang="ru-RU" dirty="0" smtClean="0"/>
              <a:t>»).</a:t>
            </a:r>
          </a:p>
          <a:p>
            <a:pPr marL="0" indent="0">
              <a:buNone/>
            </a:pPr>
            <a:r>
              <a:rPr lang="ru-RU" b="1" dirty="0"/>
              <a:t>Банк России устанавливает постоянно действующую публичную количественную цель по </a:t>
            </a:r>
            <a:r>
              <a:rPr lang="ru-RU" b="1" dirty="0" smtClean="0"/>
              <a:t>инфляции (4%)</a:t>
            </a:r>
          </a:p>
          <a:p>
            <a:pPr marL="0" indent="0">
              <a:buNone/>
            </a:pPr>
            <a:r>
              <a:rPr lang="ru-RU" b="1" dirty="0"/>
              <a:t>При режиме </a:t>
            </a:r>
            <a:r>
              <a:rPr lang="ru-RU" b="1" dirty="0" err="1"/>
              <a:t>таргетирования</a:t>
            </a:r>
            <a:r>
              <a:rPr lang="ru-RU" b="1" dirty="0"/>
              <a:t> инфляции валютный курс является плавающим, то есть он формируется под влиянием спроса и предложения на валютном рынке. 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Основным </a:t>
            </a:r>
            <a:r>
              <a:rPr lang="ru-RU" b="1" dirty="0" smtClean="0">
                <a:solidFill>
                  <a:srgbClr val="FF0000"/>
                </a:solidFill>
              </a:rPr>
              <a:t>инструментом</a:t>
            </a:r>
            <a:r>
              <a:rPr lang="ru-RU" b="1" dirty="0" smtClean="0"/>
              <a:t> денежно-кредитной </a:t>
            </a:r>
            <a:r>
              <a:rPr lang="ru-RU" b="1" dirty="0"/>
              <a:t>политики </a:t>
            </a:r>
            <a:r>
              <a:rPr lang="ru-RU" b="1" dirty="0" smtClean="0"/>
              <a:t>Банка </a:t>
            </a:r>
            <a:r>
              <a:rPr lang="ru-RU" b="1" dirty="0"/>
              <a:t>России является </a:t>
            </a:r>
            <a:r>
              <a:rPr lang="ru-RU" b="1" dirty="0" smtClean="0">
                <a:solidFill>
                  <a:srgbClr val="FF0000"/>
                </a:solidFill>
              </a:rPr>
              <a:t>ключевая </a:t>
            </a:r>
            <a:r>
              <a:rPr lang="ru-RU" b="1" dirty="0">
                <a:solidFill>
                  <a:srgbClr val="FF0000"/>
                </a:solidFill>
              </a:rPr>
              <a:t>ставка</a:t>
            </a:r>
            <a:r>
              <a:rPr lang="ru-RU" b="1" dirty="0"/>
              <a:t>. </a:t>
            </a:r>
            <a:endParaRPr lang="ru-RU" b="1" dirty="0" smtClean="0"/>
          </a:p>
          <a:p>
            <a:pPr marL="0" indent="0">
              <a:buNone/>
            </a:pPr>
            <a:r>
              <a:rPr lang="ru-RU" dirty="0"/>
              <a:t>Денежно-кредитная политика влияет на динамику цен не сразу, а со временем, через длинную цепочку взаимосвязей. Поэтому для оценки влияния решения по ключевой ставке на экономику и инфляцию необходим макроэкономический прогноз.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87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Ключевая ставка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10 сентября 2021 – повышение ключевой ставки до 6,75%</a:t>
            </a:r>
          </a:p>
          <a:p>
            <a:pPr marL="0" indent="0">
              <a:buNone/>
            </a:pPr>
            <a:endParaRPr lang="ru-RU" sz="28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88" y="2776451"/>
            <a:ext cx="11545179" cy="280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5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25" y="1123837"/>
            <a:ext cx="11816441" cy="424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44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Пруденциаль-ный</a:t>
            </a:r>
            <a:r>
              <a:rPr lang="ru-RU" dirty="0" smtClean="0"/>
              <a:t> надзор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sz="2800" dirty="0" smtClean="0"/>
              <a:t>ответственность за устойчивость финансовой системы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dirty="0" smtClean="0"/>
              <a:t>это </a:t>
            </a:r>
            <a:r>
              <a:rPr lang="ru-RU" sz="2800" dirty="0"/>
              <a:t>надзор, основанный на комплексном анализе ряда индикаторов надежности и кредитоспособности, позволяющих регулятору осуществлять раннее предупреждение банкротства участников рынка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/>
              <a:t>МАКРОПРУДЕНЦИАЛЬНАЯ ПОЛИТИКА (</a:t>
            </a:r>
            <a:r>
              <a:rPr lang="ru-RU" sz="2800" dirty="0" err="1"/>
              <a:t>macroprudential</a:t>
            </a:r>
            <a:r>
              <a:rPr lang="ru-RU" sz="2800" dirty="0"/>
              <a:t> </a:t>
            </a:r>
            <a:r>
              <a:rPr lang="ru-RU" sz="2800" dirty="0" err="1"/>
              <a:t>policy</a:t>
            </a:r>
            <a:r>
              <a:rPr lang="ru-RU" sz="2800" dirty="0"/>
              <a:t>) – комплекс превентивных </a:t>
            </a:r>
            <a:r>
              <a:rPr lang="ru-RU" sz="2800" dirty="0" smtClean="0"/>
              <a:t>мер, направленных </a:t>
            </a:r>
            <a:r>
              <a:rPr lang="ru-RU" sz="2800" dirty="0"/>
              <a:t>на минимизацию риска системного финансового кризиса, т. е. риска возникновения </a:t>
            </a:r>
            <a:r>
              <a:rPr lang="ru-RU" sz="2800" dirty="0" smtClean="0"/>
              <a:t>ситуации, при </a:t>
            </a:r>
            <a:r>
              <a:rPr lang="ru-RU" sz="2800" dirty="0"/>
              <a:t>которой значительная часть участников финансового сектора становится неплатежеспособной или </a:t>
            </a:r>
            <a:r>
              <a:rPr lang="ru-RU" sz="2800" dirty="0" smtClean="0"/>
              <a:t>теряет ликвидность</a:t>
            </a:r>
            <a:r>
              <a:rPr lang="ru-RU" sz="2800" dirty="0"/>
              <a:t>, в результате чего они не могут функционировать без поддержки органа </a:t>
            </a:r>
            <a:r>
              <a:rPr lang="ru-RU" sz="2800" dirty="0" smtClean="0"/>
              <a:t>денежно-кредитного регулирования </a:t>
            </a:r>
            <a:r>
              <a:rPr lang="ru-RU" sz="2800" dirty="0"/>
              <a:t>или органа </a:t>
            </a:r>
            <a:r>
              <a:rPr lang="ru-RU" sz="2800" dirty="0" err="1"/>
              <a:t>пруденциального</a:t>
            </a:r>
            <a:r>
              <a:rPr lang="ru-RU" sz="2800" dirty="0"/>
              <a:t> надзора. </a:t>
            </a:r>
          </a:p>
        </p:txBody>
      </p:sp>
    </p:spTree>
    <p:extLst>
      <p:ext uri="{BB962C8B-B14F-4D97-AF65-F5344CB8AC3E}">
        <p14:creationId xmlns:p14="http://schemas.microsoft.com/office/powerpoint/2010/main" val="400254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Операции на открытом рынке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Это покупка или продажа государственных ценных бумаг на вторичном </a:t>
            </a:r>
            <a:r>
              <a:rPr lang="ru-RU" dirty="0" smtClean="0"/>
              <a:t>рынке. Открытый </a:t>
            </a:r>
            <a:r>
              <a:rPr lang="ru-RU" dirty="0"/>
              <a:t>рынок можно трактовать как рынок, на котором различные </a:t>
            </a:r>
            <a:r>
              <a:rPr lang="ru-RU" dirty="0" smtClean="0"/>
              <a:t>финансовые посредники </a:t>
            </a:r>
            <a:r>
              <a:rPr lang="ru-RU" dirty="0"/>
              <a:t>торгуют ценными бумагами. На этом же рынке ЦБ покупает или </a:t>
            </a:r>
            <a:r>
              <a:rPr lang="ru-RU" dirty="0" smtClean="0"/>
              <a:t>продает ценные </a:t>
            </a:r>
            <a:r>
              <a:rPr lang="ru-RU" dirty="0"/>
              <a:t>бумаги. Центральный банк — один из активнейших участников </a:t>
            </a:r>
            <a:r>
              <a:rPr lang="ru-RU" dirty="0" smtClean="0"/>
              <a:t>межбанковского рынка</a:t>
            </a:r>
            <a:r>
              <a:rPr lang="ru-RU" dirty="0"/>
              <a:t>. Этот механизм позволяет участникам осуществлять заимствование или кредитование на очень короткий срок. Другими словами, на этом рынке торгуют </a:t>
            </a:r>
            <a:r>
              <a:rPr lang="ru-RU" dirty="0" smtClean="0"/>
              <a:t>свободными денежными </a:t>
            </a:r>
            <a:r>
              <a:rPr lang="ru-RU" dirty="0"/>
              <a:t>средствами. Процентная ставка, по которой эти сделки </a:t>
            </a:r>
            <a:r>
              <a:rPr lang="ru-RU" dirty="0" smtClean="0"/>
              <a:t>совершаются, устанавливается </a:t>
            </a:r>
            <a:r>
              <a:rPr lang="ru-RU" dirty="0"/>
              <a:t>таким образом, что уравновешивает спрос и предложение. </a:t>
            </a:r>
            <a:r>
              <a:rPr lang="ru-RU" dirty="0" smtClean="0"/>
              <a:t>Центральный банк </a:t>
            </a:r>
            <a:r>
              <a:rPr lang="ru-RU" dirty="0"/>
              <a:t>воздействует на рынок опосредованно, через дилеров или брокеров. </a:t>
            </a:r>
            <a:r>
              <a:rPr lang="ru-RU" dirty="0" smtClean="0"/>
              <a:t>Посредством своих </a:t>
            </a:r>
            <a:r>
              <a:rPr lang="ru-RU" dirty="0"/>
              <a:t>интервенций центральный банк меняет денежную базу, а через нее и </a:t>
            </a:r>
            <a:r>
              <a:rPr lang="ru-RU" dirty="0" smtClean="0"/>
              <a:t>денежный мультипликатор</a:t>
            </a:r>
            <a:r>
              <a:rPr lang="ru-RU" dirty="0"/>
              <a:t>. Если ЦБ покупает государственные ценные бумаги на открытом </a:t>
            </a:r>
            <a:r>
              <a:rPr lang="ru-RU" dirty="0" smtClean="0"/>
              <a:t>рынке, то </a:t>
            </a:r>
            <a:r>
              <a:rPr lang="ru-RU" dirty="0"/>
              <a:t>тем самым он увеличивает денежную базу, а продавая — </a:t>
            </a:r>
            <a:r>
              <a:rPr lang="ru-RU" dirty="0" smtClean="0"/>
              <a:t> уменьшает </a:t>
            </a:r>
            <a:r>
              <a:rPr lang="ru-RU" dirty="0"/>
              <a:t>ее.</a:t>
            </a:r>
          </a:p>
        </p:txBody>
      </p:sp>
    </p:spTree>
    <p:extLst>
      <p:ext uri="{BB962C8B-B14F-4D97-AF65-F5344CB8AC3E}">
        <p14:creationId xmlns:p14="http://schemas.microsoft.com/office/powerpoint/2010/main" val="2944437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Изменение нормы обязательных резервов.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Изменение нормы обязательных резервов может повлиять на объемы </a:t>
            </a:r>
            <a:r>
              <a:rPr lang="ru-RU" sz="2400" dirty="0" smtClean="0"/>
              <a:t>кредитных возможностей </a:t>
            </a:r>
            <a:r>
              <a:rPr lang="ru-RU" sz="2400" dirty="0"/>
              <a:t>коммерческих банков. Однако подобное изменение </a:t>
            </a:r>
            <a:r>
              <a:rPr lang="ru-RU" sz="2400" dirty="0" smtClean="0"/>
              <a:t>считается сильнодействующим </a:t>
            </a:r>
            <a:r>
              <a:rPr lang="ru-RU" sz="2400" dirty="0"/>
              <a:t>средством. Например, повышение нормы резервирования </a:t>
            </a:r>
            <a:r>
              <a:rPr lang="ru-RU" sz="2400" dirty="0" smtClean="0"/>
              <a:t>может вынудить </a:t>
            </a:r>
            <a:r>
              <a:rPr lang="ru-RU" sz="2400" dirty="0"/>
              <a:t>банки не только прекратить кредитование, но и требовать </a:t>
            </a:r>
            <a:r>
              <a:rPr lang="ru-RU" sz="2400" dirty="0" smtClean="0"/>
              <a:t>немедленного возврата </a:t>
            </a:r>
            <a:r>
              <a:rPr lang="ru-RU" sz="2400" dirty="0"/>
              <a:t>наличными уже представленных ссуд. Через эффект мультипликатора это </a:t>
            </a:r>
            <a:r>
              <a:rPr lang="ru-RU" sz="2400" dirty="0" smtClean="0"/>
              <a:t>может привести </a:t>
            </a:r>
            <a:r>
              <a:rPr lang="ru-RU" sz="2400" dirty="0"/>
              <a:t>к существенному денежному сжатию. Поэтому </a:t>
            </a:r>
            <a:r>
              <a:rPr lang="ru-RU" sz="2400" dirty="0" smtClean="0"/>
              <a:t>нормы обязательных резервов изменяются </a:t>
            </a:r>
            <a:r>
              <a:rPr lang="ru-RU" sz="2400" dirty="0"/>
              <a:t>не часто. </a:t>
            </a:r>
            <a:r>
              <a:rPr lang="ru-RU" sz="2400" dirty="0" smtClean="0"/>
              <a:t>В мировой </a:t>
            </a:r>
            <a:r>
              <a:rPr lang="ru-RU" sz="2400" dirty="0"/>
              <a:t>практике изменение норм обязательных резервов не относится </a:t>
            </a:r>
            <a:r>
              <a:rPr lang="ru-RU" sz="2400" dirty="0" smtClean="0"/>
              <a:t>к гибким </a:t>
            </a:r>
            <a:r>
              <a:rPr lang="ru-RU" sz="2400" dirty="0"/>
              <a:t>и оперативным инструментам денежно-кредитного регулирования.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843954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ОНЕГДКП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https://cbr.ru/about_br/publ/ondkp/on_2020_2022/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7464" y="900274"/>
            <a:ext cx="4657748" cy="504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87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Бюджетная система РФ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7703" y="863600"/>
            <a:ext cx="6837269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50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Бюджетная система РФ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440303"/>
            <a:ext cx="7315200" cy="396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00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71925" cy="4601183"/>
          </a:xfrm>
        </p:spPr>
        <p:txBody>
          <a:bodyPr/>
          <a:lstStyle/>
          <a:p>
            <a:r>
              <a:rPr lang="ru-RU" dirty="0" smtClean="0"/>
              <a:t>Министерство финансов РФ – составление бюджета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minfin.gov.ru/ru</a:t>
            </a:r>
            <a:r>
              <a:rPr lang="en-US" dirty="0"/>
              <a:t>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Бюджет</a:t>
            </a:r>
          </a:p>
          <a:p>
            <a:pPr marL="0" indent="0">
              <a:buNone/>
            </a:pPr>
            <a:r>
              <a:rPr lang="ru-RU" dirty="0" smtClean="0"/>
              <a:t>Налоговые </a:t>
            </a:r>
            <a:r>
              <a:rPr lang="ru-RU" dirty="0"/>
              <a:t>отношения</a:t>
            </a:r>
          </a:p>
          <a:p>
            <a:pPr marL="0" indent="0">
              <a:buNone/>
            </a:pPr>
            <a:r>
              <a:rPr lang="ru-RU" dirty="0" smtClean="0"/>
              <a:t>Аудиторская </a:t>
            </a:r>
            <a:r>
              <a:rPr lang="ru-RU" dirty="0"/>
              <a:t>деятельность</a:t>
            </a:r>
          </a:p>
          <a:p>
            <a:pPr marL="0" indent="0">
              <a:buNone/>
            </a:pPr>
            <a:r>
              <a:rPr lang="ru-RU" dirty="0" smtClean="0"/>
              <a:t>Государственный </a:t>
            </a:r>
            <a:r>
              <a:rPr lang="ru-RU" dirty="0"/>
              <a:t>долг</a:t>
            </a:r>
          </a:p>
          <a:p>
            <a:pPr marL="0" indent="0">
              <a:buNone/>
            </a:pPr>
            <a:r>
              <a:rPr lang="ru-RU" dirty="0" smtClean="0"/>
              <a:t>Резервный </a:t>
            </a:r>
            <a:r>
              <a:rPr lang="ru-RU" dirty="0"/>
              <a:t>фонд</a:t>
            </a:r>
          </a:p>
          <a:p>
            <a:pPr marL="0" indent="0">
              <a:buNone/>
            </a:pPr>
            <a:r>
              <a:rPr lang="ru-RU" dirty="0" smtClean="0"/>
              <a:t>Фонд </a:t>
            </a:r>
            <a:r>
              <a:rPr lang="ru-RU" dirty="0"/>
              <a:t>национального благосостояния</a:t>
            </a:r>
          </a:p>
          <a:p>
            <a:pPr marL="0" indent="0">
              <a:buNone/>
            </a:pPr>
            <a:r>
              <a:rPr lang="ru-RU" dirty="0" smtClean="0"/>
              <a:t>Международные </a:t>
            </a:r>
            <a:r>
              <a:rPr lang="ru-RU" dirty="0"/>
              <a:t>финансовые отношения и международное сотрудничество</a:t>
            </a:r>
          </a:p>
          <a:p>
            <a:pPr marL="0" indent="0">
              <a:buNone/>
            </a:pPr>
            <a:r>
              <a:rPr lang="ru-RU" dirty="0" smtClean="0"/>
              <a:t>Реформы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Финансовые </a:t>
            </a:r>
            <a:r>
              <a:rPr lang="ru-RU" dirty="0"/>
              <a:t>рынки</a:t>
            </a:r>
          </a:p>
          <a:p>
            <a:pPr marL="0" indent="0">
              <a:buNone/>
            </a:pPr>
            <a:r>
              <a:rPr lang="ru-RU" dirty="0" smtClean="0"/>
              <a:t>Страховая </a:t>
            </a:r>
            <a:r>
              <a:rPr lang="ru-RU" dirty="0"/>
              <a:t>деятельность</a:t>
            </a:r>
          </a:p>
          <a:p>
            <a:pPr marL="0" indent="0">
              <a:buNone/>
            </a:pPr>
            <a:r>
              <a:rPr lang="ru-RU" dirty="0" smtClean="0"/>
              <a:t>Банковская </a:t>
            </a:r>
            <a:r>
              <a:rPr lang="ru-RU" dirty="0"/>
              <a:t>деятельность</a:t>
            </a:r>
          </a:p>
          <a:p>
            <a:pPr marL="0" indent="0">
              <a:buNone/>
            </a:pPr>
            <a:r>
              <a:rPr lang="ru-RU" dirty="0" smtClean="0"/>
              <a:t>Кредитная </a:t>
            </a:r>
            <a:r>
              <a:rPr lang="ru-RU" dirty="0"/>
              <a:t>кооперация</a:t>
            </a:r>
          </a:p>
          <a:p>
            <a:pPr marL="0" indent="0">
              <a:buNone/>
            </a:pPr>
            <a:r>
              <a:rPr lang="ru-RU" dirty="0" smtClean="0"/>
              <a:t>Микрофинансовая </a:t>
            </a:r>
            <a:r>
              <a:rPr lang="ru-RU" dirty="0"/>
              <a:t>деятельность</a:t>
            </a:r>
          </a:p>
          <a:p>
            <a:pPr marL="0" indent="0">
              <a:buNone/>
            </a:pPr>
            <a:r>
              <a:rPr lang="ru-RU" dirty="0" smtClean="0"/>
              <a:t>Организация </a:t>
            </a:r>
            <a:r>
              <a:rPr lang="ru-RU" dirty="0"/>
              <a:t>и проведение лотерей, азартных игр</a:t>
            </a:r>
          </a:p>
          <a:p>
            <a:pPr marL="0" indent="0">
              <a:buNone/>
            </a:pPr>
            <a:r>
              <a:rPr lang="ru-RU" dirty="0" smtClean="0"/>
              <a:t>Электронный </a:t>
            </a:r>
            <a:r>
              <a:rPr lang="ru-RU" dirty="0"/>
              <a:t>бюджет</a:t>
            </a:r>
          </a:p>
          <a:p>
            <a:pPr marL="0" indent="0">
              <a:buNone/>
            </a:pPr>
            <a:r>
              <a:rPr lang="ru-RU" dirty="0" smtClean="0"/>
              <a:t>Производство </a:t>
            </a:r>
            <a:r>
              <a:rPr lang="ru-RU" dirty="0"/>
              <a:t>и реализация защищенной от подделок полиграфической продукции</a:t>
            </a:r>
          </a:p>
          <a:p>
            <a:pPr marL="0" indent="0">
              <a:buNone/>
            </a:pPr>
            <a:r>
              <a:rPr lang="ru-RU" dirty="0" smtClean="0"/>
              <a:t>Производство</a:t>
            </a:r>
            <a:r>
              <a:rPr lang="ru-RU" dirty="0"/>
              <a:t>, переработка и обращение драгоценных металлов и драгоценных камней</a:t>
            </a:r>
          </a:p>
          <a:p>
            <a:pPr marL="0" indent="0">
              <a:buNone/>
            </a:pPr>
            <a:r>
              <a:rPr lang="ru-RU" dirty="0" smtClean="0"/>
              <a:t>Инвестирование </a:t>
            </a:r>
            <a:r>
              <a:rPr lang="ru-RU" dirty="0"/>
              <a:t>средств для финансирования накопительной пенсии</a:t>
            </a:r>
          </a:p>
          <a:p>
            <a:pPr marL="0" indent="0">
              <a:buNone/>
            </a:pPr>
            <a:r>
              <a:rPr lang="ru-RU" dirty="0" smtClean="0"/>
              <a:t>Финансовые </a:t>
            </a:r>
            <a:r>
              <a:rPr lang="ru-RU" dirty="0"/>
              <a:t>взаимоотношения с регионами и муниципальными образованиями</a:t>
            </a:r>
          </a:p>
          <a:p>
            <a:pPr marL="0" indent="0">
              <a:buNone/>
            </a:pPr>
            <a:r>
              <a:rPr lang="ru-RU" dirty="0" smtClean="0"/>
              <a:t>Государственная </a:t>
            </a:r>
            <a:r>
              <a:rPr lang="ru-RU" dirty="0"/>
              <a:t>поддержка жилищного (ипотечного) </a:t>
            </a:r>
            <a:r>
              <a:rPr lang="ru-RU" dirty="0" smtClean="0"/>
              <a:t>кредитования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49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БНП</a:t>
            </a:r>
            <a:br>
              <a:rPr lang="ru-RU" dirty="0" smtClean="0"/>
            </a:br>
            <a:r>
              <a:rPr lang="ru-RU" dirty="0" smtClean="0"/>
              <a:t>(фискальная)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Бюджетно-налоговая политика (фискальная) – это деятельность государства по регулированию налогов и государственных расходов в целях воздействия на экономику. Цели фискальной политики совпадают с целями монетарной политики. Такими целями являются: экономический рост; полная занятость; стабильность цен.</a:t>
            </a:r>
          </a:p>
        </p:txBody>
      </p:sp>
    </p:spTree>
    <p:extLst>
      <p:ext uri="{BB962C8B-B14F-4D97-AF65-F5344CB8AC3E}">
        <p14:creationId xmlns:p14="http://schemas.microsoft.com/office/powerpoint/2010/main" val="265196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БНП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Стимулирующая.</a:t>
            </a:r>
          </a:p>
          <a:p>
            <a:pPr marL="0" indent="0">
              <a:buNone/>
            </a:pPr>
            <a:r>
              <a:rPr lang="ru-RU" dirty="0"/>
              <a:t>Стимулирующая фискальная политика проводится в период экономического кризиса (стагнации экономики). В этом случае просто жизненно необходимо всеми силами стимулировать совокупный спрос или совокупное предложение. Что можно сделать для этого? Используют: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государственных закупок товаров и услуг;</a:t>
            </a:r>
          </a:p>
          <a:p>
            <a:r>
              <a:rPr lang="ru-RU" dirty="0"/>
              <a:t>снижение налогового бремени на предприятия;</a:t>
            </a:r>
          </a:p>
          <a:p>
            <a:r>
              <a:rPr lang="ru-RU" dirty="0"/>
              <a:t>повышение трансфертов (если это позволяет бюджет).</a:t>
            </a:r>
          </a:p>
          <a:p>
            <a:pPr marL="0" indent="0">
              <a:buNone/>
            </a:pPr>
            <a:r>
              <a:rPr lang="ru-RU" dirty="0"/>
              <a:t>Все эти меры ожидаемо приведут к увеличению спроса. Как следствие, будет увеличен выпуск продукции, вырастет объем выполненных работ и услуг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712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БНП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Сдерживающая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А вот если экономика, наоборот, «перегрелась», то есть возник синдром </a:t>
            </a:r>
            <a:r>
              <a:rPr lang="ru-RU" dirty="0" err="1"/>
              <a:t>перекредитования</a:t>
            </a:r>
            <a:r>
              <a:rPr lang="ru-RU" dirty="0"/>
              <a:t>, экономический рост усиленно профинансирован государственными средствами, избыточное вложение средств грозит увеличением инфляции, то проводится сдерживающая фискальная политика. Что это значит:</a:t>
            </a:r>
          </a:p>
          <a:p>
            <a:r>
              <a:rPr lang="ru-RU" dirty="0" smtClean="0"/>
              <a:t>сокращение </a:t>
            </a:r>
            <a:r>
              <a:rPr lang="ru-RU" dirty="0"/>
              <a:t>государственных расходов;</a:t>
            </a:r>
          </a:p>
          <a:p>
            <a:r>
              <a:rPr lang="ru-RU" dirty="0"/>
              <a:t>увеличение налогов;</a:t>
            </a:r>
          </a:p>
          <a:p>
            <a:r>
              <a:rPr lang="ru-RU" dirty="0"/>
              <a:t>сокращение трансфертов.</a:t>
            </a:r>
          </a:p>
          <a:p>
            <a:pPr marL="0" indent="0">
              <a:buNone/>
            </a:pPr>
            <a:r>
              <a:rPr lang="ru-RU" dirty="0"/>
              <a:t>Эти меры приводят к сокращению системы «спрос — предложение». Такая политика регулярно проводится во многих странах для контроля над уровнем инфляции.</a:t>
            </a:r>
          </a:p>
        </p:txBody>
      </p:sp>
    </p:spTree>
    <p:extLst>
      <p:ext uri="{BB962C8B-B14F-4D97-AF65-F5344CB8AC3E}">
        <p14:creationId xmlns:p14="http://schemas.microsoft.com/office/powerpoint/2010/main" val="2108660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государственные </a:t>
            </a:r>
            <a:r>
              <a:rPr lang="ru-RU" sz="2800" dirty="0"/>
              <a:t>закупки;</a:t>
            </a:r>
          </a:p>
          <a:p>
            <a:r>
              <a:rPr lang="ru-RU" sz="2800" dirty="0"/>
              <a:t>налоги;</a:t>
            </a:r>
          </a:p>
          <a:p>
            <a:r>
              <a:rPr lang="ru-RU" sz="2800" dirty="0"/>
              <a:t>трансферты</a:t>
            </a:r>
            <a:r>
              <a:rPr lang="ru-RU" dirty="0" smtClean="0"/>
              <a:t>.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Дискреционная политика и политика встроенных стабилизаторов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Составляется бюджет на 3 года.</a:t>
            </a:r>
          </a:p>
          <a:p>
            <a:pPr marL="0" indent="0">
              <a:buNone/>
            </a:pPr>
            <a:r>
              <a:rPr lang="ru-RU" sz="2800" dirty="0" smtClean="0"/>
              <a:t>Расходы - госпрограммы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3693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Налоги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Прямые и Косвенные </a:t>
            </a:r>
          </a:p>
          <a:p>
            <a:r>
              <a:rPr lang="ru-RU" sz="2800" dirty="0" smtClean="0"/>
              <a:t> Федеральные, Региональные, Местные</a:t>
            </a:r>
          </a:p>
          <a:p>
            <a:r>
              <a:rPr lang="ru-RU" sz="2800" dirty="0" smtClean="0"/>
              <a:t>На доходы, Имущественные, по виду деятельности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9535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Бюджет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http://budget.gov.ru/epbs/faces/page_home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0976" y="1257401"/>
            <a:ext cx="8010902" cy="446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8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ОНБНиТТП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95008" y="1034398"/>
            <a:ext cx="4462659" cy="4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03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Монетарная политика, фискальная политика, инструменты финансовой политики, типы монетарной и фискальной политики, налог, ключевая ставка, рефинансирование, пруденциальный надзор, плавающий валютный курс, дефицит (профицит) бюджета, бюджет.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6109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Выучить (повторить) основные термины</a:t>
            </a:r>
          </a:p>
          <a:p>
            <a:r>
              <a:rPr lang="ru-RU" sz="2800" dirty="0" smtClean="0"/>
              <a:t>Подготовиться к семинару</a:t>
            </a:r>
            <a:endParaRPr lang="ru-RU" sz="2800" dirty="0"/>
          </a:p>
          <a:p>
            <a:pPr marL="0" indent="0">
              <a:buNone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2901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семинару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Какого типа монетарная и фискальная политики проводится сегодня в РФ?</a:t>
            </a:r>
          </a:p>
          <a:p>
            <a:endParaRPr lang="ru-RU" sz="2800" dirty="0"/>
          </a:p>
          <a:p>
            <a:r>
              <a:rPr lang="ru-RU" sz="2800" dirty="0" smtClean="0"/>
              <a:t>Свое мнение подтвердите материалами информагентств, высказываниями официальных лиц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73861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эссе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Особенности проведения монетарной политики в условиях кризиса</a:t>
            </a:r>
          </a:p>
          <a:p>
            <a:r>
              <a:rPr lang="ru-RU" sz="2400" dirty="0" smtClean="0"/>
              <a:t>Проблемы реализации фискальной политики</a:t>
            </a:r>
          </a:p>
          <a:p>
            <a:r>
              <a:rPr lang="ru-RU" sz="2400" dirty="0" smtClean="0"/>
              <a:t>Ключевая ставка как инструмент монетарной политики</a:t>
            </a:r>
          </a:p>
          <a:p>
            <a:r>
              <a:rPr lang="ru-RU" sz="2400" dirty="0" smtClean="0"/>
              <a:t>Использование налоговой политики в целях повышения экономического роста</a:t>
            </a:r>
          </a:p>
          <a:p>
            <a:r>
              <a:rPr lang="ru-RU" sz="2400" dirty="0" smtClean="0"/>
              <a:t>Использование «бюджетных правил» в целях повышения финансовой стабильности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377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5bf2eabcd3ed91a2b8f190808597aad0eecff7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572</TotalTime>
  <Words>1177</Words>
  <Application>Microsoft Office PowerPoint</Application>
  <PresentationFormat>Широкоэкранный</PresentationFormat>
  <Paragraphs>148</Paragraphs>
  <Slides>28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Calibri</vt:lpstr>
      <vt:lpstr>Corbel</vt:lpstr>
      <vt:lpstr>Wingdings 2</vt:lpstr>
      <vt:lpstr>Рама</vt:lpstr>
      <vt:lpstr>Основы экономики</vt:lpstr>
      <vt:lpstr>Эссе  (мини-реферат, доклад)</vt:lpstr>
      <vt:lpstr>Лекция 3.  Кредитная система и денежно-кредитная политика. Бюджетная система и бюджетно-налоговая политика</vt:lpstr>
      <vt:lpstr>Финансовая система </vt:lpstr>
      <vt:lpstr>Финансовая политика</vt:lpstr>
      <vt:lpstr>Кредитная система</vt:lpstr>
      <vt:lpstr>Банк России – мегарегулятор финансового рынка  https://cbr.ru</vt:lpstr>
      <vt:lpstr>ДКП (монетарная)</vt:lpstr>
      <vt:lpstr>Ключевая ставка      </vt:lpstr>
      <vt:lpstr>Презентация PowerPoint</vt:lpstr>
      <vt:lpstr>Пруденциаль-ный надзор (ответственность за устойчивость финансовой системы)</vt:lpstr>
      <vt:lpstr>Операции на открытом рынке</vt:lpstr>
      <vt:lpstr>Изменение нормы обязательных резервов. </vt:lpstr>
      <vt:lpstr>ОНЕГДКП  https://cbr.ru/about_br/publ/ondkp/on_2020_2022/</vt:lpstr>
      <vt:lpstr>Бюджетная система РФ</vt:lpstr>
      <vt:lpstr>Бюджетная система РФ</vt:lpstr>
      <vt:lpstr>Министерство финансов РФ – составление бюджета  minfin.gov.ru/ru/</vt:lpstr>
      <vt:lpstr>БНП (фискальная)</vt:lpstr>
      <vt:lpstr>Виды БНП</vt:lpstr>
      <vt:lpstr>Виды БНП</vt:lpstr>
      <vt:lpstr>Инструменты </vt:lpstr>
      <vt:lpstr>Налоги</vt:lpstr>
      <vt:lpstr>Бюджет   http://budget.gov.ru/epbs/faces/page_home</vt:lpstr>
      <vt:lpstr>ОНБНиТТП</vt:lpstr>
      <vt:lpstr>Тезаурус </vt:lpstr>
      <vt:lpstr>Домашнее задание </vt:lpstr>
      <vt:lpstr>Подготовка к семинару </vt:lpstr>
      <vt:lpstr>Темы эссе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Alex</cp:lastModifiedBy>
  <cp:revision>57</cp:revision>
  <dcterms:created xsi:type="dcterms:W3CDTF">2021-09-10T10:27:20Z</dcterms:created>
  <dcterms:modified xsi:type="dcterms:W3CDTF">2021-10-13T13:57:15Z</dcterms:modified>
</cp:coreProperties>
</file>