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80" r:id="rId2"/>
    <p:sldId id="281" r:id="rId3"/>
    <p:sldId id="308" r:id="rId4"/>
    <p:sldId id="282" r:id="rId5"/>
    <p:sldId id="310" r:id="rId6"/>
    <p:sldId id="313" r:id="rId7"/>
    <p:sldId id="322" r:id="rId8"/>
    <p:sldId id="314" r:id="rId9"/>
    <p:sldId id="312" r:id="rId10"/>
    <p:sldId id="311" r:id="rId11"/>
    <p:sldId id="256" r:id="rId12"/>
    <p:sldId id="258" r:id="rId13"/>
    <p:sldId id="259" r:id="rId14"/>
    <p:sldId id="260" r:id="rId15"/>
    <p:sldId id="261" r:id="rId16"/>
    <p:sldId id="285" r:id="rId17"/>
    <p:sldId id="286" r:id="rId18"/>
    <p:sldId id="283" r:id="rId19"/>
    <p:sldId id="262" r:id="rId20"/>
    <p:sldId id="263" r:id="rId21"/>
    <p:sldId id="277" r:id="rId22"/>
    <p:sldId id="273" r:id="rId23"/>
    <p:sldId id="274" r:id="rId24"/>
    <p:sldId id="287" r:id="rId25"/>
    <p:sldId id="275" r:id="rId26"/>
    <p:sldId id="276" r:id="rId27"/>
    <p:sldId id="292" r:id="rId28"/>
    <p:sldId id="294" r:id="rId29"/>
    <p:sldId id="295" r:id="rId30"/>
    <p:sldId id="296" r:id="rId31"/>
    <p:sldId id="297" r:id="rId32"/>
    <p:sldId id="298" r:id="rId33"/>
    <p:sldId id="302" r:id="rId34"/>
    <p:sldId id="299" r:id="rId35"/>
    <p:sldId id="300" r:id="rId36"/>
    <p:sldId id="301" r:id="rId37"/>
    <p:sldId id="316" r:id="rId38"/>
    <p:sldId id="317" r:id="rId39"/>
    <p:sldId id="305" r:id="rId40"/>
    <p:sldId id="320" r:id="rId41"/>
    <p:sldId id="321" r:id="rId42"/>
    <p:sldId id="324" r:id="rId43"/>
    <p:sldId id="323" r:id="rId44"/>
    <p:sldId id="325" r:id="rId45"/>
    <p:sldId id="326" r:id="rId4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59" autoAdjust="0"/>
    <p:restoredTop sz="90969" autoAdjust="0"/>
  </p:normalViewPr>
  <p:slideViewPr>
    <p:cSldViewPr>
      <p:cViewPr varScale="1">
        <p:scale>
          <a:sx n="62" d="100"/>
          <a:sy n="62" d="100"/>
        </p:scale>
        <p:origin x="-96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  <p:sld r:id="rId23" collapse="1"/>
      <p:sld r:id="rId24" collapse="1"/>
      <p:sld r:id="rId25" collapse="1"/>
      <p:sld r:id="rId26" collapse="1"/>
      <p:sld r:id="rId27" collapse="1"/>
      <p:sld r:id="rId28" collapse="1"/>
      <p:sld r:id="rId29" collapse="1"/>
      <p:sld r:id="rId30" collapse="1"/>
      <p:sld r:id="rId31" collapse="1"/>
      <p:sld r:id="rId32" collapse="1"/>
      <p:sld r:id="rId33" collapse="1"/>
      <p:sld r:id="rId34" collapse="1"/>
      <p:sld r:id="rId35" collapse="1"/>
      <p:sld r:id="rId36" collapse="1"/>
      <p:sld r:id="rId37" collapse="1"/>
      <p:sld r:id="rId38" collapse="1"/>
      <p:sld r:id="rId39" collapse="1"/>
      <p:sld r:id="rId40" collapse="1"/>
      <p:sld r:id="rId41" collapse="1"/>
      <p:sld r:id="rId42" collapse="1"/>
      <p:sld r:id="rId43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18" Type="http://schemas.openxmlformats.org/officeDocument/2006/relationships/slide" Target="slides/slide18.xml"/><Relationship Id="rId26" Type="http://schemas.openxmlformats.org/officeDocument/2006/relationships/slide" Target="slides/slide28.xml"/><Relationship Id="rId39" Type="http://schemas.openxmlformats.org/officeDocument/2006/relationships/slide" Target="slides/slide41.xml"/><Relationship Id="rId3" Type="http://schemas.openxmlformats.org/officeDocument/2006/relationships/slide" Target="slides/slide3.xml"/><Relationship Id="rId21" Type="http://schemas.openxmlformats.org/officeDocument/2006/relationships/slide" Target="slides/slide23.xml"/><Relationship Id="rId34" Type="http://schemas.openxmlformats.org/officeDocument/2006/relationships/slide" Target="slides/slide36.xml"/><Relationship Id="rId42" Type="http://schemas.openxmlformats.org/officeDocument/2006/relationships/slide" Target="slides/slide44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5" Type="http://schemas.openxmlformats.org/officeDocument/2006/relationships/slide" Target="slides/slide27.xml"/><Relationship Id="rId33" Type="http://schemas.openxmlformats.org/officeDocument/2006/relationships/slide" Target="slides/slide35.xml"/><Relationship Id="rId38" Type="http://schemas.openxmlformats.org/officeDocument/2006/relationships/slide" Target="slides/slide40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20" Type="http://schemas.openxmlformats.org/officeDocument/2006/relationships/slide" Target="slides/slide22.xml"/><Relationship Id="rId29" Type="http://schemas.openxmlformats.org/officeDocument/2006/relationships/slide" Target="slides/slide31.xml"/><Relationship Id="rId41" Type="http://schemas.openxmlformats.org/officeDocument/2006/relationships/slide" Target="slides/slide43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24" Type="http://schemas.openxmlformats.org/officeDocument/2006/relationships/slide" Target="slides/slide26.xml"/><Relationship Id="rId32" Type="http://schemas.openxmlformats.org/officeDocument/2006/relationships/slide" Target="slides/slide34.xml"/><Relationship Id="rId37" Type="http://schemas.openxmlformats.org/officeDocument/2006/relationships/slide" Target="slides/slide39.xml"/><Relationship Id="rId40" Type="http://schemas.openxmlformats.org/officeDocument/2006/relationships/slide" Target="slides/slide42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23" Type="http://schemas.openxmlformats.org/officeDocument/2006/relationships/slide" Target="slides/slide25.xml"/><Relationship Id="rId28" Type="http://schemas.openxmlformats.org/officeDocument/2006/relationships/slide" Target="slides/slide30.xml"/><Relationship Id="rId36" Type="http://schemas.openxmlformats.org/officeDocument/2006/relationships/slide" Target="slides/slide38.xml"/><Relationship Id="rId10" Type="http://schemas.openxmlformats.org/officeDocument/2006/relationships/slide" Target="slides/slide10.xml"/><Relationship Id="rId19" Type="http://schemas.openxmlformats.org/officeDocument/2006/relationships/slide" Target="slides/slide19.xml"/><Relationship Id="rId31" Type="http://schemas.openxmlformats.org/officeDocument/2006/relationships/slide" Target="slides/slide33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Relationship Id="rId22" Type="http://schemas.openxmlformats.org/officeDocument/2006/relationships/slide" Target="slides/slide24.xml"/><Relationship Id="rId27" Type="http://schemas.openxmlformats.org/officeDocument/2006/relationships/slide" Target="slides/slide29.xml"/><Relationship Id="rId30" Type="http://schemas.openxmlformats.org/officeDocument/2006/relationships/slide" Target="slides/slide32.xml"/><Relationship Id="rId35" Type="http://schemas.openxmlformats.org/officeDocument/2006/relationships/slide" Target="slides/slide37.xml"/><Relationship Id="rId43" Type="http://schemas.openxmlformats.org/officeDocument/2006/relationships/slide" Target="slides/slide4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17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38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5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839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A2CCBF0-8CE6-47F2-BA45-04053D470549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B2BE-285D-4CAC-91DC-E64351188E47}" type="slidenum">
              <a:rPr lang="ru-RU"/>
              <a:pPr/>
              <a:t>10</a:t>
            </a:fld>
            <a:endParaRPr lang="ru-RU"/>
          </a:p>
        </p:txBody>
      </p:sp>
      <p:sp>
        <p:nvSpPr>
          <p:cNvPr id="849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0BE0F-47C3-425E-9566-6A4E0C21D5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2BE32-40D1-4446-86F2-4C0CEA2F06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94023F-E455-4A65-B93D-4A6CED0B973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0D9F8CE-95EC-4A9B-BCBD-6E1F28E1414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AEC61E9-D084-496C-B582-C3AE57B43B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732D7-C2C5-4A50-943E-651F520818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8C6454-E9F7-4990-9D6D-46FECEED83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74288C-D7B8-4C98-A304-5EF1403784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8038B-C09D-4401-B0C3-F1DE792F25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AF7ED-A86C-4C37-A82C-5802B66193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BA1654-BC42-495C-A8D5-08B9CD651E4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1A1D4-9B81-4CB0-8B0D-FEF781EA978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81CBB-2C4A-4DF9-B870-C9738382C4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94C25C-899E-46C0-AA9E-E927313ECB5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9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9.bin"/><Relationship Id="rId5" Type="http://schemas.openxmlformats.org/officeDocument/2006/relationships/oleObject" Target="../embeddings/oleObject28.bin"/><Relationship Id="rId4" Type="http://schemas.openxmlformats.org/officeDocument/2006/relationships/oleObject" Target="../embeddings/oleObject2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12.vml"/><Relationship Id="rId1" Type="http://schemas.openxmlformats.org/officeDocument/2006/relationships/themeOverride" Target="../theme/themeOverride3.xml"/><Relationship Id="rId6" Type="http://schemas.openxmlformats.org/officeDocument/2006/relationships/oleObject" Target="../embeddings/oleObject36.bin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38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42.bin"/><Relationship Id="rId4" Type="http://schemas.openxmlformats.org/officeDocument/2006/relationships/oleObject" Target="../embeddings/oleObject4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44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7" Type="http://schemas.openxmlformats.org/officeDocument/2006/relationships/oleObject" Target="../embeddings/oleObject4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8.bin"/><Relationship Id="rId5" Type="http://schemas.openxmlformats.org/officeDocument/2006/relationships/oleObject" Target="../embeddings/oleObject47.bin"/><Relationship Id="rId4" Type="http://schemas.openxmlformats.org/officeDocument/2006/relationships/oleObject" Target="../embeddings/oleObject46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oleObject51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oleObject5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58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61.bin"/><Relationship Id="rId4" Type="http://schemas.openxmlformats.org/officeDocument/2006/relationships/oleObject" Target="../embeddings/oleObject60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64.bin"/><Relationship Id="rId4" Type="http://schemas.openxmlformats.org/officeDocument/2006/relationships/oleObject" Target="../embeddings/oleObject6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67.bin"/><Relationship Id="rId4" Type="http://schemas.openxmlformats.org/officeDocument/2006/relationships/oleObject" Target="../embeddings/oleObject66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sz="2800">
                <a:solidFill>
                  <a:schemeClr val="bg1"/>
                </a:solidFill>
                <a:latin typeface="Arial" charset="0"/>
              </a:rPr>
              <a:t>ДИНАМИЧЕСКИЕ </a:t>
            </a:r>
            <a:r>
              <a:rPr lang="ru-RU" altLang="ja-JP" sz="2800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ru-RU" altLang="ja-JP" sz="2800">
                <a:solidFill>
                  <a:schemeClr val="bg1"/>
                </a:solidFill>
                <a:latin typeface="Arial" charset="0"/>
                <a:cs typeface="Arial" charset="0"/>
              </a:rPr>
              <a:t>ЭКОНОМЕТРИЧЕСКИЕ МОДЕЛИ</a:t>
            </a:r>
            <a:r>
              <a:rPr lang="ru-RU" altLang="ja-JP" sz="2800">
                <a:solidFill>
                  <a:schemeClr val="bg1"/>
                </a:solidFill>
                <a:latin typeface="Arial" charset="0"/>
              </a:rPr>
              <a:t>.</a:t>
            </a:r>
            <a:r>
              <a:rPr lang="ru-RU" altLang="ja-JP"/>
              <a:t> </a:t>
            </a:r>
            <a:endParaRPr lang="ru-RU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89138"/>
            <a:ext cx="8686800" cy="4419600"/>
          </a:xfrm>
        </p:spPr>
        <p:txBody>
          <a:bodyPr/>
          <a:lstStyle/>
          <a:p>
            <a:r>
              <a:rPr lang="ru-RU" altLang="ja-JP">
                <a:solidFill>
                  <a:schemeClr val="bg1"/>
                </a:solidFill>
                <a:latin typeface="Arial" charset="0"/>
              </a:rPr>
              <a:t>Опр.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Эконометрическая модель является </a:t>
            </a:r>
            <a:r>
              <a:rPr lang="ru-RU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динамической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если в данный момент времени  она учитывает значения входящих в нее переменных,</a:t>
            </a:r>
            <a:r>
              <a:rPr lang="ru-RU" altLang="ja-JP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относящиеся как к текущему,</a:t>
            </a:r>
            <a:r>
              <a:rPr lang="ru-RU" altLang="ja-JP">
                <a:solidFill>
                  <a:schemeClr val="bg1"/>
                </a:solidFill>
                <a:latin typeface="Arial" charset="0"/>
              </a:rPr>
              <a:t>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так и к предыдущим моментам времени.</a:t>
            </a:r>
            <a:endParaRPr lang="ru-RU" altLang="ja-JP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 autoUpdateAnimBg="0"/>
      <p:bldP spid="43011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563563"/>
          </a:xfrm>
        </p:spPr>
        <p:txBody>
          <a:bodyPr/>
          <a:lstStyle/>
          <a:p>
            <a:r>
              <a:rPr lang="ru-RU" sz="3200"/>
              <a:t>Преимущества и недостатки моделей </a:t>
            </a:r>
            <a:r>
              <a:rPr lang="en-US" sz="3200"/>
              <a:t>ARIMA</a:t>
            </a:r>
            <a:endParaRPr lang="ru-RU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059363"/>
          </a:xfrm>
        </p:spPr>
        <p:txBody>
          <a:bodyPr/>
          <a:lstStyle/>
          <a:p>
            <a:r>
              <a:rPr lang="ru-RU" sz="2800"/>
              <a:t>Преимущества</a:t>
            </a:r>
          </a:p>
          <a:p>
            <a:pPr lvl="1"/>
            <a:r>
              <a:rPr lang="ru-RU" sz="2400"/>
              <a:t>охватывают широкий спектр временных рядов</a:t>
            </a:r>
          </a:p>
          <a:p>
            <a:pPr lvl="1"/>
            <a:r>
              <a:rPr lang="ru-RU" sz="2400"/>
              <a:t>не используются независимые переменные</a:t>
            </a:r>
          </a:p>
          <a:p>
            <a:pPr lvl="1"/>
            <a:r>
              <a:rPr lang="ru-RU" sz="2400"/>
              <a:t>проверка на адекватность проста и доступна</a:t>
            </a:r>
          </a:p>
          <a:p>
            <a:pPr lvl="1"/>
            <a:r>
              <a:rPr lang="ru-RU" sz="2400"/>
              <a:t>прогнозы и интервалы предсказания следуют прямо из модели</a:t>
            </a:r>
          </a:p>
          <a:p>
            <a:r>
              <a:rPr lang="ru-RU" sz="2800"/>
              <a:t>Недостатки</a:t>
            </a:r>
          </a:p>
          <a:p>
            <a:pPr lvl="1"/>
            <a:r>
              <a:rPr lang="ru-RU" sz="2400"/>
              <a:t>необходимо достаточно большое количество данных (для несезонных данных более 40 наблюдений)</a:t>
            </a:r>
          </a:p>
          <a:p>
            <a:pPr lvl="1"/>
            <a:r>
              <a:rPr lang="ru-RU" sz="2400"/>
              <a:t>при включении новых данных требуется перестройка всей модели</a:t>
            </a:r>
          </a:p>
          <a:p>
            <a:pPr lvl="1"/>
            <a:r>
              <a:rPr lang="ru-RU" sz="2400"/>
              <a:t>достаточно большие затраты времени и ресурсов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 sz="3600">
                <a:latin typeface="Arial" charset="0"/>
                <a:cs typeface="Times New Roman" pitchFamily="18" charset="0"/>
              </a:rPr>
              <a:t>ИНТЕРПРЕТАЦИЯ ПАРАМЕТРОВ МОДЕЛЕЙ С РАСПРЕДЕЛЕННЫМ ЛАГОМ </a:t>
            </a:r>
            <a:endParaRPr lang="ru-RU" altLang="ja-JP" sz="3600">
              <a:latin typeface="Arial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ja-JP"/>
              <a:t>Рассмотрим модель с распределенным лагом в ее общем виде : </a:t>
            </a:r>
            <a:endParaRPr lang="ru-RU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262313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50825" y="4005263"/>
          <a:ext cx="8469313" cy="657225"/>
        </p:xfrm>
        <a:graphic>
          <a:graphicData uri="http://schemas.openxmlformats.org/presentationml/2006/ole">
            <p:oleObj spid="_x0000_s3076" name="Формула" r:id="rId4" imgW="2997000" imgH="241200" progId="Equation.3">
              <p:embed/>
            </p:oleObj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8915400" cy="5715000"/>
          </a:xfrm>
        </p:spPr>
        <p:txBody>
          <a:bodyPr/>
          <a:lstStyle/>
          <a:p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Эта модель говорит о том, что если в некоторый момент времени </a:t>
            </a:r>
            <a:r>
              <a:rPr lang="ru-RU" altLang="ja-JP">
                <a:solidFill>
                  <a:schemeClr val="bg1"/>
                </a:solidFill>
                <a:latin typeface="Arial" charset="0"/>
              </a:rPr>
              <a:t>   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 происходит изменение независимой переменной </a:t>
            </a:r>
            <a:r>
              <a:rPr lang="ru-RU" altLang="ja-JP">
                <a:solidFill>
                  <a:schemeClr val="bg1"/>
                </a:solidFill>
                <a:latin typeface="Arial" charset="0"/>
              </a:rPr>
              <a:t>    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,то это изменение будет влиять на значения переменной </a:t>
            </a:r>
            <a:r>
              <a:rPr lang="ru-RU" altLang="ja-JP">
                <a:solidFill>
                  <a:schemeClr val="bg1"/>
                </a:solidFill>
                <a:latin typeface="Arial" charset="0"/>
              </a:rPr>
              <a:t>     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в течение  следующих моментов времени.</a:t>
            </a:r>
            <a:endParaRPr lang="ru-RU" altLang="ja-JP">
              <a:solidFill>
                <a:schemeClr val="bg1"/>
              </a:solidFill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529138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0484" name="Object 4"/>
          <p:cNvGraphicFramePr>
            <a:graphicFrameLocks noChangeAspect="1"/>
          </p:cNvGraphicFramePr>
          <p:nvPr/>
        </p:nvGraphicFramePr>
        <p:xfrm>
          <a:off x="6145213" y="1352550"/>
          <a:ext cx="288925" cy="488950"/>
        </p:xfrm>
        <a:graphic>
          <a:graphicData uri="http://schemas.openxmlformats.org/presentationml/2006/ole">
            <p:oleObj spid="_x0000_s20484" name="Equation" r:id="rId3" imgW="101520" imgH="164880" progId="Equation.3">
              <p:embed/>
            </p:oleObj>
          </a:graphicData>
        </a:graphic>
      </p:graphicFrame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510088" y="3357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7772400" y="1828800"/>
          <a:ext cx="396875" cy="457200"/>
        </p:xfrm>
        <a:graphic>
          <a:graphicData uri="http://schemas.openxmlformats.org/presentationml/2006/ole">
            <p:oleObj spid="_x0000_s20486" r:id="rId4" imgW="126835" imgH="139518" progId="Equation.3">
              <p:embed/>
            </p:oleObj>
          </a:graphicData>
        </a:graphic>
      </p:graphicFrame>
      <p:graphicFrame>
        <p:nvGraphicFramePr>
          <p:cNvPr id="20488" name="Object 8"/>
          <p:cNvGraphicFramePr>
            <a:graphicFrameLocks noChangeAspect="1"/>
          </p:cNvGraphicFramePr>
          <p:nvPr/>
        </p:nvGraphicFramePr>
        <p:xfrm>
          <a:off x="3132138" y="2795588"/>
          <a:ext cx="479425" cy="544512"/>
        </p:xfrm>
        <a:graphic>
          <a:graphicData uri="http://schemas.openxmlformats.org/presentationml/2006/ole">
            <p:oleObj spid="_x0000_s20488" r:id="rId5" imgW="139579" imgH="164957" progId="Equation.3">
              <p:embed/>
            </p:oleObj>
          </a:graphicData>
        </a:graphic>
      </p:graphicFrame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4529138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0490" name="Object 10"/>
          <p:cNvGraphicFramePr>
            <a:graphicFrameLocks noChangeAspect="1"/>
          </p:cNvGraphicFramePr>
          <p:nvPr/>
        </p:nvGraphicFramePr>
        <p:xfrm>
          <a:off x="8178800" y="2809875"/>
          <a:ext cx="276225" cy="549275"/>
        </p:xfrm>
        <a:graphic>
          <a:graphicData uri="http://schemas.openxmlformats.org/presentationml/2006/ole">
            <p:oleObj spid="_x0000_s20490" name="Формула" r:id="rId6" imgW="101520" imgH="190440" progId="Equation.3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153400" cy="5638800"/>
          </a:xfrm>
        </p:spPr>
        <p:txBody>
          <a:bodyPr/>
          <a:lstStyle/>
          <a:p>
            <a:r>
              <a:rPr lang="ru-RU" altLang="ja-JP">
                <a:solidFill>
                  <a:schemeClr val="bg1"/>
                </a:solidFill>
                <a:cs typeface="Arial" charset="0"/>
              </a:rPr>
              <a:t>Коэффициент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</a:rPr>
              <a:t> 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регрессии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b</a:t>
            </a:r>
            <a:r>
              <a:rPr lang="en-US" altLang="ja-JP" i="1" baseline="-25000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o</a:t>
            </a:r>
            <a:r>
              <a:rPr lang="ru-RU" altLang="ja-JP" i="1" baseline="-25000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ja-JP">
                <a:solidFill>
                  <a:schemeClr val="bg1"/>
                </a:solidFill>
                <a:ea typeface="MS PGothic" pitchFamily="34" charset="-128"/>
              </a:rPr>
              <a:t> 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- </a:t>
            </a:r>
            <a:r>
              <a:rPr lang="ru-RU" altLang="ja-JP" b="1">
                <a:solidFill>
                  <a:schemeClr val="bg1"/>
                </a:solidFill>
                <a:cs typeface="Arial" charset="0"/>
              </a:rPr>
              <a:t>краткосрочный мультипликатор,</a:t>
            </a:r>
          </a:p>
          <a:p>
            <a:pPr>
              <a:buFontTx/>
              <a:buNone/>
            </a:pPr>
            <a:r>
              <a:rPr lang="ru-RU" altLang="ja-JP">
                <a:solidFill>
                  <a:schemeClr val="bg1"/>
                </a:solidFill>
                <a:cs typeface="Arial" charset="0"/>
              </a:rPr>
              <a:t>   характеризует среднее абсолютное изменение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</a:rPr>
              <a:t>y</a:t>
            </a:r>
            <a:r>
              <a:rPr lang="en-US" altLang="ja-JP" i="1" baseline="-25000">
                <a:solidFill>
                  <a:schemeClr val="bg1"/>
                </a:solidFill>
                <a:ea typeface="MS PGothic" pitchFamily="34" charset="-128"/>
              </a:rPr>
              <a:t>t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 при изменении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</a:rPr>
              <a:t>x</a:t>
            </a:r>
            <a:r>
              <a:rPr lang="en-US" altLang="ja-JP" i="1" baseline="-25000">
                <a:solidFill>
                  <a:schemeClr val="bg1"/>
                </a:solidFill>
                <a:ea typeface="MS PGothic" pitchFamily="34" charset="-128"/>
              </a:rPr>
              <a:t>t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 на 1 ед.своего измерения в некоторый фиксированный момент времени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</a:rPr>
              <a:t>t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,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</a:rPr>
              <a:t> 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без учета воздействия лаговых значений фактора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</a:rPr>
              <a:t>x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.</a:t>
            </a:r>
            <a:endParaRPr lang="ru-RU" altLang="ja-JP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153400" cy="5791200"/>
          </a:xfrm>
        </p:spPr>
        <p:txBody>
          <a:bodyPr/>
          <a:lstStyle/>
          <a:p>
            <a:pPr algn="just"/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В момент 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(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t+1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)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 совокупное воздействие факторной переменной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</a:rPr>
              <a:t>x</a:t>
            </a:r>
            <a:r>
              <a:rPr lang="en-US" altLang="ja-JP" i="1" baseline="-25000">
                <a:solidFill>
                  <a:schemeClr val="bg1"/>
                </a:solidFill>
                <a:ea typeface="MS PGothic" pitchFamily="34" charset="-128"/>
              </a:rPr>
              <a:t>t</a:t>
            </a:r>
            <a:r>
              <a:rPr lang="ru-RU" altLang="ja-JP" i="1">
                <a:solidFill>
                  <a:schemeClr val="bg1"/>
                </a:solidFill>
                <a:cs typeface="Arial" charset="0"/>
              </a:rPr>
              <a:t>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 на результат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</a:rPr>
              <a:t>y</a:t>
            </a:r>
            <a:r>
              <a:rPr lang="en-US" altLang="ja-JP" i="1" baseline="-25000">
                <a:solidFill>
                  <a:schemeClr val="bg1"/>
                </a:solidFill>
                <a:ea typeface="MS PGothic" pitchFamily="34" charset="-128"/>
              </a:rPr>
              <a:t>t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  составит 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(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</a:rPr>
              <a:t>b</a:t>
            </a:r>
            <a:r>
              <a:rPr lang="en-US" altLang="ja-JP" baseline="-25000">
                <a:solidFill>
                  <a:schemeClr val="bg1"/>
                </a:solidFill>
                <a:ea typeface="MS PGothic" pitchFamily="34" charset="-128"/>
              </a:rPr>
              <a:t>o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</a:rPr>
              <a:t>+b</a:t>
            </a:r>
            <a:r>
              <a:rPr lang="en-US" altLang="ja-JP" baseline="-25000">
                <a:solidFill>
                  <a:schemeClr val="bg1"/>
                </a:solidFill>
                <a:ea typeface="MS PGothic" pitchFamily="34" charset="-128"/>
              </a:rPr>
              <a:t>1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)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 усл.ед.,</a:t>
            </a:r>
            <a:endParaRPr lang="en-US" altLang="ja-JP">
              <a:solidFill>
                <a:schemeClr val="bg1"/>
              </a:solidFill>
              <a:latin typeface="Arial" charset="0"/>
              <a:ea typeface="MS PGothic" pitchFamily="34" charset="-128"/>
            </a:endParaRPr>
          </a:p>
          <a:p>
            <a:pPr algn="just"/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в момент 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(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</a:rPr>
              <a:t>t+2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)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 это воздействие можно охарактеризовать суммой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 (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</a:rPr>
              <a:t>b</a:t>
            </a:r>
            <a:r>
              <a:rPr lang="en-US" altLang="ja-JP" baseline="-25000">
                <a:solidFill>
                  <a:schemeClr val="bg1"/>
                </a:solidFill>
                <a:ea typeface="MS PGothic" pitchFamily="34" charset="-128"/>
              </a:rPr>
              <a:t>o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</a:rPr>
              <a:t>+b</a:t>
            </a:r>
            <a:r>
              <a:rPr lang="en-US" altLang="ja-JP" baseline="-25000">
                <a:solidFill>
                  <a:schemeClr val="bg1"/>
                </a:solidFill>
                <a:ea typeface="MS PGothic" pitchFamily="34" charset="-128"/>
              </a:rPr>
              <a:t>1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 </a:t>
            </a:r>
            <a:r>
              <a:rPr lang="en-US" altLang="ja-JP">
                <a:solidFill>
                  <a:schemeClr val="bg1"/>
                </a:solidFill>
                <a:ea typeface="MS PGothic" pitchFamily="34" charset="-128"/>
              </a:rPr>
              <a:t>+b</a:t>
            </a:r>
            <a:r>
              <a:rPr lang="en-US" altLang="ja-JP" baseline="-25000">
                <a:solidFill>
                  <a:schemeClr val="bg1"/>
                </a:solidFill>
                <a:ea typeface="MS PGothic" pitchFamily="34" charset="-128"/>
              </a:rPr>
              <a:t>2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)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и т.д. </a:t>
            </a:r>
            <a:endParaRPr lang="en-US" altLang="ja-JP">
              <a:solidFill>
                <a:schemeClr val="bg1"/>
              </a:solidFill>
              <a:latin typeface="Arial" charset="0"/>
              <a:ea typeface="MS PGothic" pitchFamily="34" charset="-128"/>
            </a:endParaRPr>
          </a:p>
          <a:p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Полученные таким образом суммы называют </a:t>
            </a:r>
            <a:r>
              <a:rPr lang="ru-RU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промежуточными мультипликаторами.</a:t>
            </a:r>
            <a:endParaRPr lang="ru-RU" altLang="ja-JP">
              <a:solidFill>
                <a:schemeClr val="bg1"/>
              </a:solidFill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Введем следующее обозначение:</a:t>
            </a:r>
            <a:r>
              <a:rPr lang="ru-RU" altLang="ja-JP">
                <a:solidFill>
                  <a:schemeClr val="bg1"/>
                </a:solidFill>
              </a:rPr>
              <a:t> </a:t>
            </a:r>
            <a:endParaRPr lang="en-US" altLang="ja-JP">
              <a:solidFill>
                <a:schemeClr val="bg1"/>
              </a:solidFill>
              <a:ea typeface="MS PGothic" pitchFamily="34" charset="-128"/>
            </a:endParaRPr>
          </a:p>
          <a:p>
            <a:endParaRPr lang="en-US" altLang="ja-JP">
              <a:solidFill>
                <a:schemeClr val="bg1"/>
              </a:solidFill>
              <a:ea typeface="MS PGothic" pitchFamily="34" charset="-128"/>
            </a:endParaRPr>
          </a:p>
          <a:p>
            <a:endParaRPr lang="en-US" altLang="ja-JP">
              <a:solidFill>
                <a:schemeClr val="bg1"/>
              </a:solidFill>
              <a:ea typeface="MS PGothic" pitchFamily="34" charset="-128"/>
            </a:endParaRPr>
          </a:p>
          <a:p>
            <a:endParaRPr lang="en-US" altLang="ja-JP">
              <a:solidFill>
                <a:schemeClr val="bg1"/>
              </a:solidFill>
              <a:ea typeface="MS PGothic" pitchFamily="34" charset="-128"/>
            </a:endParaRPr>
          </a:p>
          <a:p>
            <a:r>
              <a:rPr lang="ru-RU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Долгосрочный мультипликатор-</a:t>
            </a:r>
            <a:endParaRPr lang="en-US" altLang="ja-JP" b="1">
              <a:solidFill>
                <a:schemeClr val="bg1"/>
              </a:solidFill>
              <a:latin typeface="Arial" charset="0"/>
              <a:ea typeface="MS PGothic" pitchFamily="34" charset="-128"/>
            </a:endParaRPr>
          </a:p>
          <a:p>
            <a:pPr>
              <a:buFontTx/>
              <a:buNone/>
            </a:pP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   показывает абсолютное изменение в долгосрочном периоде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  <a:cs typeface="Arial" charset="0"/>
              </a:rPr>
              <a:t>t+l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 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результата 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</a:rPr>
              <a:t>y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под влиянием изменения на 1 ед.фактора</a:t>
            </a:r>
            <a:r>
              <a:rPr lang="en-US" altLang="ja-JP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 </a:t>
            </a:r>
            <a:r>
              <a:rPr lang="en-US" altLang="ja-JP" i="1">
                <a:solidFill>
                  <a:schemeClr val="bg1"/>
                </a:solidFill>
                <a:ea typeface="MS PGothic" pitchFamily="34" charset="-128"/>
              </a:rPr>
              <a:t>x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 .</a:t>
            </a:r>
            <a:endParaRPr lang="ru-RU" altLang="ja-JP">
              <a:solidFill>
                <a:schemeClr val="bg1"/>
              </a:solidFill>
              <a:cs typeface="Times New Roman" pitchFamily="18" charset="0"/>
            </a:endParaRPr>
          </a:p>
          <a:p>
            <a:endParaRPr lang="ru-RU">
              <a:solidFill>
                <a:schemeClr val="bg1"/>
              </a:solidFill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96240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447800" y="1371600"/>
          <a:ext cx="5943600" cy="1114425"/>
        </p:xfrm>
        <a:graphic>
          <a:graphicData uri="http://schemas.openxmlformats.org/presentationml/2006/ole">
            <p:oleObj spid="_x0000_s23556" r:id="rId3" imgW="1219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9275"/>
            <a:ext cx="7772400" cy="5546725"/>
          </a:xfrm>
        </p:spPr>
        <p:txBody>
          <a:bodyPr/>
          <a:lstStyle/>
          <a:p>
            <a:r>
              <a:rPr lang="ru-RU" altLang="ja-JP">
                <a:solidFill>
                  <a:schemeClr val="bg1"/>
                </a:solidFill>
              </a:rPr>
              <a:t>Положим</a:t>
            </a:r>
          </a:p>
          <a:p>
            <a:endParaRPr lang="ru-RU" altLang="ja-JP">
              <a:solidFill>
                <a:schemeClr val="bg1"/>
              </a:solidFill>
            </a:endParaRPr>
          </a:p>
          <a:p>
            <a:endParaRPr lang="ru-RU" altLang="ja-JP">
              <a:solidFill>
                <a:schemeClr val="bg1"/>
              </a:solidFill>
            </a:endParaRPr>
          </a:p>
          <a:p>
            <a:endParaRPr lang="ru-RU" altLang="ja-JP">
              <a:solidFill>
                <a:schemeClr val="bg1"/>
              </a:solidFill>
            </a:endParaRPr>
          </a:p>
          <a:p>
            <a:r>
              <a:rPr lang="ru-RU" altLang="ja-JP">
                <a:solidFill>
                  <a:schemeClr val="bg1"/>
                </a:solidFill>
              </a:rPr>
              <a:t>полученные величины называются </a:t>
            </a:r>
            <a:r>
              <a:rPr lang="ru-RU" altLang="ja-JP" b="1">
                <a:solidFill>
                  <a:schemeClr val="bg1"/>
                </a:solidFill>
              </a:rPr>
              <a:t>относительными коэффициентами </a:t>
            </a:r>
            <a:r>
              <a:rPr lang="ru-RU" altLang="ja-JP">
                <a:solidFill>
                  <a:schemeClr val="bg1"/>
                </a:solidFill>
              </a:rPr>
              <a:t>модели с распределенным лагом. </a:t>
            </a:r>
            <a:endParaRPr lang="ru-RU">
              <a:solidFill>
                <a:schemeClr val="bg1"/>
              </a:solidFill>
            </a:endParaRP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1638300" y="1562100"/>
          <a:ext cx="5048250" cy="981075"/>
        </p:xfrm>
        <a:graphic>
          <a:graphicData uri="http://schemas.openxmlformats.org/presentationml/2006/ole">
            <p:oleObj spid="_x0000_s48132" name="Формула" r:id="rId3" imgW="1422360" imgH="279360" progId="Equation.3">
              <p:embed/>
            </p:oleObj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8893175" cy="5259387"/>
          </a:xfrm>
        </p:spPr>
        <p:txBody>
          <a:bodyPr/>
          <a:lstStyle/>
          <a:p>
            <a:r>
              <a:rPr lang="ru-RU" altLang="ja-JP" sz="2800">
                <a:solidFill>
                  <a:schemeClr val="bg1"/>
                </a:solidFill>
              </a:rPr>
              <a:t>Если все коэффициенты          имеют одинаковые знаки, то для любого </a:t>
            </a:r>
          </a:p>
          <a:p>
            <a:endParaRPr lang="ru-RU" altLang="ja-JP" sz="2800">
              <a:solidFill>
                <a:schemeClr val="bg1"/>
              </a:solidFill>
            </a:endParaRPr>
          </a:p>
          <a:p>
            <a:endParaRPr lang="ru-RU" altLang="ja-JP" sz="2800">
              <a:solidFill>
                <a:schemeClr val="bg1"/>
              </a:solidFill>
            </a:endParaRPr>
          </a:p>
          <a:p>
            <a:endParaRPr lang="ru-RU" altLang="ja-JP" sz="2800">
              <a:solidFill>
                <a:schemeClr val="bg1"/>
              </a:solidFill>
            </a:endParaRPr>
          </a:p>
          <a:p>
            <a:r>
              <a:rPr lang="ru-RU" altLang="ja-JP" sz="2800">
                <a:solidFill>
                  <a:schemeClr val="bg1"/>
                </a:solidFill>
              </a:rPr>
              <a:t>относительные коэффициенты </a:t>
            </a:r>
          </a:p>
          <a:p>
            <a:pPr>
              <a:buFontTx/>
              <a:buNone/>
            </a:pPr>
            <a:r>
              <a:rPr lang="ru-RU" altLang="ja-JP" sz="2800">
                <a:solidFill>
                  <a:schemeClr val="bg1"/>
                </a:solidFill>
              </a:rPr>
              <a:t>   являются весами для соответствующих коэффициентов </a:t>
            </a:r>
            <a:r>
              <a:rPr lang="en-US" altLang="ja-JP" sz="2800">
                <a:solidFill>
                  <a:schemeClr val="bg1"/>
                </a:solidFill>
                <a:ea typeface="MS PGothic" pitchFamily="34" charset="-128"/>
              </a:rPr>
              <a:t>    </a:t>
            </a:r>
            <a:r>
              <a:rPr lang="ru-RU" altLang="ja-JP" sz="2800">
                <a:solidFill>
                  <a:schemeClr val="bg1"/>
                </a:solidFill>
              </a:rPr>
              <a:t>.</a:t>
            </a:r>
            <a:r>
              <a:rPr lang="en-US" altLang="ja-JP" sz="2800">
                <a:solidFill>
                  <a:schemeClr val="bg1"/>
                </a:solidFill>
                <a:ea typeface="MS PGothic" pitchFamily="34" charset="-128"/>
              </a:rPr>
              <a:t>  </a:t>
            </a:r>
            <a:endParaRPr lang="ru-RU" altLang="ja-JP" sz="2800">
              <a:solidFill>
                <a:schemeClr val="bg1"/>
              </a:solidFill>
            </a:endParaRPr>
          </a:p>
          <a:p>
            <a:r>
              <a:rPr lang="ru-RU" altLang="ja-JP" sz="2800">
                <a:solidFill>
                  <a:schemeClr val="bg1"/>
                </a:solidFill>
              </a:rPr>
              <a:t>Каждый из них измеряет долю общего изменения результативного признака в момент времени (</a:t>
            </a:r>
            <a:r>
              <a:rPr lang="en-US" altLang="ja-JP" sz="2800">
                <a:solidFill>
                  <a:schemeClr val="bg1"/>
                </a:solidFill>
                <a:ea typeface="MS PGothic" pitchFamily="34" charset="-128"/>
              </a:rPr>
              <a:t> </a:t>
            </a:r>
            <a:r>
              <a:rPr lang="en-US" altLang="ja-JP" sz="2800" i="1">
                <a:solidFill>
                  <a:schemeClr val="bg1"/>
                </a:solidFill>
                <a:ea typeface="MS PGothic" pitchFamily="34" charset="-128"/>
              </a:rPr>
              <a:t>t + j </a:t>
            </a:r>
            <a:r>
              <a:rPr lang="ru-RU" altLang="ja-JP" sz="2800">
                <a:solidFill>
                  <a:schemeClr val="bg1"/>
                </a:solidFill>
              </a:rPr>
              <a:t>).</a:t>
            </a:r>
            <a:endParaRPr lang="ru-RU" sz="2800">
              <a:solidFill>
                <a:schemeClr val="bg1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9156" name="Object 4"/>
          <p:cNvGraphicFramePr>
            <a:graphicFrameLocks noChangeAspect="1"/>
          </p:cNvGraphicFramePr>
          <p:nvPr/>
        </p:nvGraphicFramePr>
        <p:xfrm>
          <a:off x="4284663" y="765175"/>
          <a:ext cx="488950" cy="720725"/>
        </p:xfrm>
        <a:graphic>
          <a:graphicData uri="http://schemas.openxmlformats.org/presentationml/2006/ole">
            <p:oleObj spid="_x0000_s49156" name="Equation" r:id="rId3" imgW="164957" imgH="241091" progId="Equation.3">
              <p:embed/>
            </p:oleObj>
          </a:graphicData>
        </a:graphic>
      </p:graphicFrame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3708400" y="1412875"/>
          <a:ext cx="280988" cy="431800"/>
        </p:xfrm>
        <a:graphic>
          <a:graphicData uri="http://schemas.openxmlformats.org/presentationml/2006/ole">
            <p:oleObj spid="_x0000_s49158" name="Equation" r:id="rId4" imgW="126890" imgH="190335" progId="Equation.3">
              <p:embed/>
            </p:oleObj>
          </a:graphicData>
        </a:graphic>
      </p:graphicFrame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9160" name="Object 8"/>
          <p:cNvGraphicFramePr>
            <a:graphicFrameLocks noChangeAspect="1"/>
          </p:cNvGraphicFramePr>
          <p:nvPr/>
        </p:nvGraphicFramePr>
        <p:xfrm>
          <a:off x="1403350" y="2205038"/>
          <a:ext cx="1736725" cy="630237"/>
        </p:xfrm>
        <a:graphic>
          <a:graphicData uri="http://schemas.openxmlformats.org/presentationml/2006/ole">
            <p:oleObj spid="_x0000_s49160" name="Equation" r:id="rId5" imgW="660113" imgH="241195" progId="Equation.3">
              <p:embed/>
            </p:oleObj>
          </a:graphicData>
        </a:graphic>
      </p:graphicFrame>
      <p:graphicFrame>
        <p:nvGraphicFramePr>
          <p:cNvPr id="49162" name="Object 10"/>
          <p:cNvGraphicFramePr>
            <a:graphicFrameLocks noChangeAspect="1"/>
          </p:cNvGraphicFramePr>
          <p:nvPr/>
        </p:nvGraphicFramePr>
        <p:xfrm>
          <a:off x="4572000" y="1989138"/>
          <a:ext cx="1655763" cy="1144587"/>
        </p:xfrm>
        <a:graphic>
          <a:graphicData uri="http://schemas.openxmlformats.org/presentationml/2006/ole">
            <p:oleObj spid="_x0000_s49162" name="Equation" r:id="rId6" imgW="647419" imgH="444307" progId="Equation.3">
              <p:embed/>
            </p:oleObj>
          </a:graphicData>
        </a:graphic>
      </p:graphicFrame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9164" name="Object 12"/>
          <p:cNvGraphicFramePr>
            <a:graphicFrameLocks noChangeAspect="1"/>
          </p:cNvGraphicFramePr>
          <p:nvPr/>
        </p:nvGraphicFramePr>
        <p:xfrm>
          <a:off x="5292725" y="3284538"/>
          <a:ext cx="542925" cy="647700"/>
        </p:xfrm>
        <a:graphic>
          <a:graphicData uri="http://schemas.openxmlformats.org/presentationml/2006/ole">
            <p:oleObj spid="_x0000_s49164" name="Equation" r:id="rId7" imgW="203112" imgH="241195" progId="Equation.3">
              <p:embed/>
            </p:oleObj>
          </a:graphicData>
        </a:graphic>
      </p:graphicFrame>
      <p:sp>
        <p:nvSpPr>
          <p:cNvPr id="49167" name="Rectangle 1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9166" name="Object 14"/>
          <p:cNvGraphicFramePr>
            <a:graphicFrameLocks noChangeAspect="1"/>
          </p:cNvGraphicFramePr>
          <p:nvPr/>
        </p:nvGraphicFramePr>
        <p:xfrm>
          <a:off x="2843213" y="4221163"/>
          <a:ext cx="488950" cy="719137"/>
        </p:xfrm>
        <a:graphic>
          <a:graphicData uri="http://schemas.openxmlformats.org/presentationml/2006/ole">
            <p:oleObj spid="_x0000_s49166" name="Equation" r:id="rId8" imgW="164957" imgH="241091" progId="Equation.3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04800"/>
            <a:ext cx="8458200" cy="6172200"/>
          </a:xfrm>
        </p:spPr>
        <p:txBody>
          <a:bodyPr/>
          <a:lstStyle/>
          <a:p>
            <a:r>
              <a:rPr lang="ru-RU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Средний лаг</a:t>
            </a:r>
          </a:p>
          <a:p>
            <a:endParaRPr lang="ru-RU" altLang="ja-JP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endParaRPr lang="en-US" altLang="ja-JP">
              <a:solidFill>
                <a:schemeClr val="bg1"/>
              </a:solidFill>
              <a:latin typeface="Arial" charset="0"/>
              <a:ea typeface="MS PGothic" pitchFamily="34" charset="-128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ru-RU" altLang="ja-JP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   представляет собой средний период, в течение которого будет происходить изменение результата под воздействием изменения фактора в момент времени </a:t>
            </a:r>
            <a:r>
              <a:rPr lang="en-US" altLang="ja-JP" i="1">
                <a:solidFill>
                  <a:schemeClr val="bg1"/>
                </a:solidFill>
                <a:latin typeface="Arial" charset="0"/>
                <a:ea typeface="MS PGothic" pitchFamily="34" charset="-128"/>
              </a:rPr>
              <a:t>t</a:t>
            </a:r>
            <a:endParaRPr lang="ru-RU" altLang="ja-JP" i="1">
              <a:solidFill>
                <a:schemeClr val="bg1"/>
              </a:solidFill>
              <a:latin typeface="Arial" charset="0"/>
            </a:endParaRPr>
          </a:p>
          <a:p>
            <a:endParaRPr lang="ru-RU" altLang="ja-JP" b="1">
              <a:solidFill>
                <a:schemeClr val="bg1"/>
              </a:solidFill>
              <a:latin typeface="Arial" charset="0"/>
              <a:cs typeface="Times New Roman" pitchFamily="18" charset="0"/>
            </a:endParaRPr>
          </a:p>
          <a:p>
            <a:r>
              <a:rPr lang="ru-RU" altLang="ja-JP" b="1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Медианный лаг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Times New Roman" pitchFamily="18" charset="0"/>
              </a:rPr>
              <a:t>-это величина лага,для которого</a:t>
            </a:r>
            <a:r>
              <a:rPr lang="ru-RU" altLang="ja-JP">
                <a:solidFill>
                  <a:schemeClr val="bg1"/>
                </a:solidFill>
                <a:latin typeface="Arial" charset="0"/>
              </a:rPr>
              <a:t> </a:t>
            </a:r>
            <a:endParaRPr lang="ru-RU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6083" name="Rectangle 3"/>
          <p:cNvSpPr>
            <a:spLocks noChangeArrowheads="1"/>
          </p:cNvSpPr>
          <p:nvPr/>
        </p:nvSpPr>
        <p:spPr bwMode="auto">
          <a:xfrm>
            <a:off x="4176713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6084" name="Object 4"/>
          <p:cNvGraphicFramePr>
            <a:graphicFrameLocks noChangeAspect="1"/>
          </p:cNvGraphicFramePr>
          <p:nvPr/>
        </p:nvGraphicFramePr>
        <p:xfrm>
          <a:off x="3059113" y="981075"/>
          <a:ext cx="1843087" cy="1042988"/>
        </p:xfrm>
        <a:graphic>
          <a:graphicData uri="http://schemas.openxmlformats.org/presentationml/2006/ole">
            <p:oleObj spid="_x0000_s46084" r:id="rId3" imgW="787058" imgH="444307" progId="Equation.3">
              <p:embed/>
            </p:oleObj>
          </a:graphicData>
        </a:graphic>
      </p:graphicFrame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186238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46086" name="Object 6"/>
          <p:cNvGraphicFramePr>
            <a:graphicFrameLocks noChangeAspect="1"/>
          </p:cNvGraphicFramePr>
          <p:nvPr/>
        </p:nvGraphicFramePr>
        <p:xfrm>
          <a:off x="3203575" y="5445125"/>
          <a:ext cx="1847850" cy="1100138"/>
        </p:xfrm>
        <a:graphic>
          <a:graphicData uri="http://schemas.openxmlformats.org/presentationml/2006/ole">
            <p:oleObj spid="_x0000_s46086" name="Формула" r:id="rId4" imgW="749160" imgH="444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3600" b="1">
                <a:latin typeface="Arial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en-US" altLang="ja-JP" sz="3600" b="1">
                <a:latin typeface="Arial" charset="0"/>
                <a:ea typeface="MS PGothic" pitchFamily="34" charset="-128"/>
                <a:cs typeface="Times New Roman" pitchFamily="18" charset="0"/>
              </a:rPr>
            </a:br>
            <a:r>
              <a:rPr lang="ru-RU" altLang="ja-JP" sz="2400" b="1">
                <a:ea typeface="MS PGothic" pitchFamily="34" charset="-128"/>
                <a:cs typeface="Times New Roman" pitchFamily="18" charset="0"/>
              </a:rPr>
              <a:t>ИЗУЧЕНИЕ   СТРУКТУРЫ   ЛАГА   И ВЫБОР   ВИДА   МОДЕЛИ  </a:t>
            </a:r>
            <a:br>
              <a:rPr lang="ru-RU" altLang="ja-JP" sz="2400" b="1">
                <a:ea typeface="MS PGothic" pitchFamily="34" charset="-128"/>
                <a:cs typeface="Times New Roman" pitchFamily="18" charset="0"/>
              </a:rPr>
            </a:br>
            <a:r>
              <a:rPr lang="ru-RU" altLang="ja-JP" sz="2400" b="1">
                <a:ea typeface="MS PGothic" pitchFamily="34" charset="-128"/>
                <a:cs typeface="Times New Roman" pitchFamily="18" charset="0"/>
              </a:rPr>
              <a:t> С   РАСПРЕДЕЛЕННЫМ    ЛАГОМ</a:t>
            </a:r>
            <a:r>
              <a:rPr lang="ru-RU" altLang="ja-JP" sz="2800" b="1">
                <a:latin typeface="Arial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altLang="ja-JP" sz="2800" b="1">
                <a:latin typeface="Arial" charset="0"/>
                <a:ea typeface="MS PGothic" pitchFamily="34" charset="-128"/>
                <a:cs typeface="Times New Roman" pitchFamily="18" charset="0"/>
              </a:rPr>
            </a:br>
            <a:endParaRPr lang="ru-RU" altLang="ja-JP" sz="2800" b="1">
              <a:latin typeface="Arial" charset="0"/>
              <a:ea typeface="MS PGothic" pitchFamily="34" charset="-128"/>
              <a:cs typeface="Times New Roman" pitchFamily="18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65400"/>
            <a:ext cx="7772400" cy="353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/>
              <a:t>График зависимости коэффициентов </a:t>
            </a:r>
            <a:r>
              <a:rPr lang="en-US"/>
              <a:t>b</a:t>
            </a:r>
            <a:r>
              <a:rPr lang="en-US" baseline="-25000"/>
              <a:t>j </a:t>
            </a:r>
            <a:r>
              <a:rPr lang="ru-RU"/>
              <a:t>от </a:t>
            </a:r>
            <a:r>
              <a:rPr lang="en-US"/>
              <a:t>j</a:t>
            </a:r>
            <a:r>
              <a:rPr lang="ru-RU"/>
              <a:t>- величины лага</a:t>
            </a:r>
            <a:r>
              <a:rPr lang="ru-RU" altLang="ja-JP">
                <a:cs typeface="Arial" charset="0"/>
              </a:rPr>
              <a:t>,</a:t>
            </a:r>
            <a:r>
              <a:rPr lang="ru-RU" altLang="ja-JP"/>
              <a:t> позволяет выявить структуру лага</a:t>
            </a:r>
            <a:r>
              <a:rPr lang="ru-RU" altLang="ja-JP">
                <a:cs typeface="Arial" charset="0"/>
              </a:rPr>
              <a:t>:</a:t>
            </a:r>
            <a:endParaRPr lang="ru-RU" altLang="ja-JP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ru-RU"/>
              <a:t>линейная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ru-RU"/>
              <a:t>геометрическая</a:t>
            </a:r>
            <a:endParaRPr lang="ru-RU" sz="2400"/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en-US"/>
              <a:t>V</a:t>
            </a:r>
            <a:r>
              <a:rPr lang="ru-RU"/>
              <a:t> – образная</a:t>
            </a:r>
          </a:p>
          <a:p>
            <a:pPr lvl="1" algn="ctr">
              <a:lnSpc>
                <a:spcPct val="90000"/>
              </a:lnSpc>
              <a:buFontTx/>
              <a:buNone/>
            </a:pPr>
            <a:r>
              <a:rPr lang="ru-RU"/>
              <a:t>перевернутая </a:t>
            </a:r>
            <a:r>
              <a:rPr lang="en-US"/>
              <a:t>V</a:t>
            </a:r>
            <a:r>
              <a:rPr lang="ru-RU"/>
              <a:t> – образная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800"/>
          </a:p>
          <a:p>
            <a:pPr>
              <a:lnSpc>
                <a:spcPct val="90000"/>
              </a:lnSpc>
            </a:pP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76250"/>
            <a:ext cx="8610600" cy="6000750"/>
          </a:xfrm>
        </p:spPr>
        <p:txBody>
          <a:bodyPr/>
          <a:lstStyle/>
          <a:p>
            <a:r>
              <a:rPr lang="ru-RU" altLang="ja-JP">
                <a:solidFill>
                  <a:schemeClr val="bg1"/>
                </a:solidFill>
                <a:cs typeface="Arial" charset="0"/>
              </a:rPr>
              <a:t>Два основных типа динамических эконо</a:t>
            </a:r>
            <a:r>
              <a:rPr lang="ru-RU" altLang="ja-JP">
                <a:solidFill>
                  <a:schemeClr val="bg1"/>
                </a:solidFill>
              </a:rPr>
              <a:t>м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етрических моделей:</a:t>
            </a:r>
          </a:p>
          <a:p>
            <a:r>
              <a:rPr lang="ru-RU" altLang="ja-JP">
                <a:solidFill>
                  <a:schemeClr val="bg1"/>
                </a:solidFill>
                <a:cs typeface="Arial" charset="0"/>
              </a:rPr>
              <a:t>1) модели </a:t>
            </a:r>
            <a:r>
              <a:rPr lang="ru-RU" altLang="ja-JP" b="1">
                <a:solidFill>
                  <a:schemeClr val="bg1"/>
                </a:solidFill>
                <a:cs typeface="Arial" charset="0"/>
              </a:rPr>
              <a:t>авторегрессии</a:t>
            </a:r>
            <a:r>
              <a:rPr lang="ru-RU" altLang="ja-JP">
                <a:solidFill>
                  <a:schemeClr val="bg1"/>
                </a:solidFill>
                <a:cs typeface="Arial" charset="0"/>
              </a:rPr>
              <a:t> и модели с </a:t>
            </a:r>
            <a:r>
              <a:rPr lang="ru-RU" altLang="ja-JP" b="1">
                <a:solidFill>
                  <a:schemeClr val="bg1"/>
                </a:solidFill>
                <a:cs typeface="Arial" charset="0"/>
              </a:rPr>
              <a:t>распределенным лагом (явные модели)</a:t>
            </a:r>
            <a:r>
              <a:rPr lang="ru-RU" altLang="ja-JP" b="1">
                <a:solidFill>
                  <a:schemeClr val="bg1"/>
                </a:solidFill>
              </a:rPr>
              <a:t>:</a:t>
            </a:r>
          </a:p>
          <a:p>
            <a:endParaRPr lang="ru-RU" altLang="ja-JP" b="1">
              <a:solidFill>
                <a:schemeClr val="bg1"/>
              </a:solidFill>
            </a:endParaRPr>
          </a:p>
          <a:p>
            <a:pPr lvl="1"/>
            <a:r>
              <a:rPr lang="en-US" sz="2400">
                <a:solidFill>
                  <a:schemeClr val="bg1"/>
                </a:solidFill>
              </a:rPr>
              <a:t>ARIMA </a:t>
            </a:r>
            <a:r>
              <a:rPr lang="ru-RU" sz="2400">
                <a:solidFill>
                  <a:schemeClr val="bg1"/>
                </a:solidFill>
              </a:rPr>
              <a:t>(</a:t>
            </a:r>
            <a:r>
              <a:rPr lang="en-US" sz="2400">
                <a:solidFill>
                  <a:schemeClr val="bg1"/>
                </a:solidFill>
              </a:rPr>
              <a:t>autoregressive</a:t>
            </a:r>
            <a:r>
              <a:rPr lang="ru-RU" sz="2400">
                <a:solidFill>
                  <a:schemeClr val="bg1"/>
                </a:solidFill>
              </a:rPr>
              <a:t> </a:t>
            </a:r>
            <a:r>
              <a:rPr lang="en-US" sz="2400">
                <a:solidFill>
                  <a:schemeClr val="bg1"/>
                </a:solidFill>
              </a:rPr>
              <a:t>integrated moving average) </a:t>
            </a:r>
            <a:r>
              <a:rPr lang="ru-RU" sz="2400">
                <a:solidFill>
                  <a:schemeClr val="bg1"/>
                </a:solidFill>
              </a:rPr>
              <a:t>модели </a:t>
            </a:r>
            <a:r>
              <a:rPr lang="en-US" sz="2400">
                <a:solidFill>
                  <a:schemeClr val="bg1"/>
                </a:solidFill>
              </a:rPr>
              <a:t>(</a:t>
            </a:r>
            <a:r>
              <a:rPr lang="ru-RU" sz="2400">
                <a:solidFill>
                  <a:schemeClr val="bg1"/>
                </a:solidFill>
              </a:rPr>
              <a:t>метод Бокса-Дженкинса)</a:t>
            </a:r>
          </a:p>
          <a:p>
            <a:pPr lvl="1"/>
            <a:endParaRPr lang="ru-RU" sz="2400">
              <a:solidFill>
                <a:schemeClr val="bg1"/>
              </a:solidFill>
            </a:endParaRPr>
          </a:p>
          <a:p>
            <a:pPr lvl="1"/>
            <a:r>
              <a:rPr lang="en-US" sz="2400">
                <a:solidFill>
                  <a:schemeClr val="bg1"/>
                </a:solidFill>
              </a:rPr>
              <a:t>ADL </a:t>
            </a:r>
            <a:r>
              <a:rPr lang="ru-RU" sz="2400">
                <a:solidFill>
                  <a:schemeClr val="bg1"/>
                </a:solidFill>
              </a:rPr>
              <a:t>(</a:t>
            </a:r>
            <a:r>
              <a:rPr lang="en-US" sz="2400">
                <a:solidFill>
                  <a:schemeClr val="bg1"/>
                </a:solidFill>
              </a:rPr>
              <a:t>autoregressive distributed lags) </a:t>
            </a:r>
            <a:r>
              <a:rPr lang="ru-RU" sz="2400">
                <a:solidFill>
                  <a:schemeClr val="bg1"/>
                </a:solidFill>
              </a:rPr>
              <a:t>модели </a:t>
            </a:r>
          </a:p>
          <a:p>
            <a:endParaRPr lang="ru-RU" altLang="ja-JP" b="1">
              <a:solidFill>
                <a:schemeClr val="bg1"/>
              </a:solidFill>
            </a:endParaRPr>
          </a:p>
          <a:p>
            <a:endParaRPr lang="ru-RU" altLang="ja-JP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4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4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4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40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51" name="Group 51"/>
          <p:cNvGrpSpPr>
            <a:grpSpLocks/>
          </p:cNvGrpSpPr>
          <p:nvPr/>
        </p:nvGrpSpPr>
        <p:grpSpPr bwMode="auto">
          <a:xfrm>
            <a:off x="250825" y="1125538"/>
            <a:ext cx="4038600" cy="3733800"/>
            <a:chOff x="885" y="10305"/>
            <a:chExt cx="2719" cy="2359"/>
          </a:xfrm>
        </p:grpSpPr>
        <p:grpSp>
          <p:nvGrpSpPr>
            <p:cNvPr id="25652" name="Group 52"/>
            <p:cNvGrpSpPr>
              <a:grpSpLocks/>
            </p:cNvGrpSpPr>
            <p:nvPr/>
          </p:nvGrpSpPr>
          <p:grpSpPr bwMode="auto">
            <a:xfrm>
              <a:off x="885" y="10305"/>
              <a:ext cx="2719" cy="2182"/>
              <a:chOff x="885" y="10305"/>
              <a:chExt cx="2719" cy="2182"/>
            </a:xfrm>
          </p:grpSpPr>
          <p:sp>
            <p:nvSpPr>
              <p:cNvPr id="25653" name="Line 53"/>
              <p:cNvSpPr>
                <a:spLocks noChangeShapeType="1"/>
              </p:cNvSpPr>
              <p:nvPr/>
            </p:nvSpPr>
            <p:spPr bwMode="auto">
              <a:xfrm flipH="1" flipV="1">
                <a:off x="1335" y="10305"/>
                <a:ext cx="3" cy="18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54" name="Line 54"/>
              <p:cNvSpPr>
                <a:spLocks noChangeShapeType="1"/>
              </p:cNvSpPr>
              <p:nvPr/>
            </p:nvSpPr>
            <p:spPr bwMode="auto">
              <a:xfrm rot="-5400000">
                <a:off x="2421" y="10984"/>
                <a:ext cx="0" cy="21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25655" name="Object 55"/>
              <p:cNvGraphicFramePr>
                <a:graphicFrameLocks noChangeAspect="1"/>
              </p:cNvGraphicFramePr>
              <p:nvPr/>
            </p:nvGraphicFramePr>
            <p:xfrm>
              <a:off x="885" y="10320"/>
              <a:ext cx="315" cy="420"/>
            </p:xfrm>
            <a:graphic>
              <a:graphicData uri="http://schemas.openxmlformats.org/presentationml/2006/ole">
                <p:oleObj spid="_x0000_s25655" name="Формула" r:id="rId3" imgW="203040" imgH="266400" progId="Equation.3">
                  <p:embed/>
                </p:oleObj>
              </a:graphicData>
            </a:graphic>
          </p:graphicFrame>
          <p:graphicFrame>
            <p:nvGraphicFramePr>
              <p:cNvPr id="25656" name="Object 56"/>
              <p:cNvGraphicFramePr>
                <a:graphicFrameLocks noChangeAspect="1"/>
              </p:cNvGraphicFramePr>
              <p:nvPr/>
            </p:nvGraphicFramePr>
            <p:xfrm>
              <a:off x="3379" y="12142"/>
              <a:ext cx="225" cy="345"/>
            </p:xfrm>
            <a:graphic>
              <a:graphicData uri="http://schemas.openxmlformats.org/presentationml/2006/ole">
                <p:oleObj spid="_x0000_s25656" name="Формула" r:id="rId4" imgW="139680" imgH="215640" progId="Equation.3">
                  <p:embed/>
                </p:oleObj>
              </a:graphicData>
            </a:graphic>
          </p:graphicFrame>
        </p:grpSp>
        <p:graphicFrame>
          <p:nvGraphicFramePr>
            <p:cNvPr id="25657" name="Object 57"/>
            <p:cNvGraphicFramePr>
              <a:graphicFrameLocks noChangeAspect="1"/>
            </p:cNvGraphicFramePr>
            <p:nvPr/>
          </p:nvGraphicFramePr>
          <p:xfrm>
            <a:off x="2061" y="12424"/>
            <a:ext cx="225" cy="240"/>
          </p:xfrm>
          <a:graphic>
            <a:graphicData uri="http://schemas.openxmlformats.org/presentationml/2006/ole">
              <p:oleObj spid="_x0000_s25657" name="Формула" r:id="rId5" imgW="139680" imgH="152280" progId="Equation.3">
                <p:embed/>
              </p:oleObj>
            </a:graphicData>
          </a:graphic>
        </p:graphicFrame>
        <p:sp>
          <p:nvSpPr>
            <p:cNvPr id="25658" name="Line 58"/>
            <p:cNvSpPr>
              <a:spLocks noChangeShapeType="1"/>
            </p:cNvSpPr>
            <p:nvPr/>
          </p:nvSpPr>
          <p:spPr bwMode="auto">
            <a:xfrm>
              <a:off x="1701" y="10801"/>
              <a:ext cx="1440" cy="108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5665" name="Group 65"/>
          <p:cNvGrpSpPr>
            <a:grpSpLocks/>
          </p:cNvGrpSpPr>
          <p:nvPr/>
        </p:nvGrpSpPr>
        <p:grpSpPr bwMode="auto">
          <a:xfrm>
            <a:off x="4648200" y="1066800"/>
            <a:ext cx="3860800" cy="3810000"/>
            <a:chOff x="4941" y="10736"/>
            <a:chExt cx="2719" cy="2348"/>
          </a:xfrm>
        </p:grpSpPr>
        <p:sp>
          <p:nvSpPr>
            <p:cNvPr id="25666" name="Line 66"/>
            <p:cNvSpPr>
              <a:spLocks noChangeShapeType="1"/>
            </p:cNvSpPr>
            <p:nvPr/>
          </p:nvSpPr>
          <p:spPr bwMode="auto">
            <a:xfrm rot="-5400000">
              <a:off x="6477" y="11483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5667" name="Group 67"/>
            <p:cNvGrpSpPr>
              <a:grpSpLocks/>
            </p:cNvGrpSpPr>
            <p:nvPr/>
          </p:nvGrpSpPr>
          <p:grpSpPr bwMode="auto">
            <a:xfrm>
              <a:off x="4941" y="10736"/>
              <a:ext cx="2719" cy="2348"/>
              <a:chOff x="4941" y="10736"/>
              <a:chExt cx="2719" cy="2348"/>
            </a:xfrm>
          </p:grpSpPr>
          <p:sp>
            <p:nvSpPr>
              <p:cNvPr id="25668" name="Line 68"/>
              <p:cNvSpPr>
                <a:spLocks noChangeShapeType="1"/>
              </p:cNvSpPr>
              <p:nvPr/>
            </p:nvSpPr>
            <p:spPr bwMode="auto">
              <a:xfrm flipH="1" flipV="1">
                <a:off x="5379" y="10736"/>
                <a:ext cx="3" cy="1852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25669" name="Object 69"/>
              <p:cNvGraphicFramePr>
                <a:graphicFrameLocks noChangeAspect="1"/>
              </p:cNvGraphicFramePr>
              <p:nvPr/>
            </p:nvGraphicFramePr>
            <p:xfrm>
              <a:off x="4941" y="10819"/>
              <a:ext cx="315" cy="420"/>
            </p:xfrm>
            <a:graphic>
              <a:graphicData uri="http://schemas.openxmlformats.org/presentationml/2006/ole">
                <p:oleObj spid="_x0000_s25669" name="Формула" r:id="rId6" imgW="203040" imgH="266400" progId="Equation.3">
                  <p:embed/>
                </p:oleObj>
              </a:graphicData>
            </a:graphic>
          </p:graphicFrame>
          <p:graphicFrame>
            <p:nvGraphicFramePr>
              <p:cNvPr id="25670" name="Object 70"/>
              <p:cNvGraphicFramePr>
                <a:graphicFrameLocks noChangeAspect="1"/>
              </p:cNvGraphicFramePr>
              <p:nvPr/>
            </p:nvGraphicFramePr>
            <p:xfrm>
              <a:off x="7435" y="12641"/>
              <a:ext cx="225" cy="345"/>
            </p:xfrm>
            <a:graphic>
              <a:graphicData uri="http://schemas.openxmlformats.org/presentationml/2006/ole">
                <p:oleObj spid="_x0000_s25670" name="Формула" r:id="rId7" imgW="139680" imgH="215640" progId="Equation.3">
                  <p:embed/>
                </p:oleObj>
              </a:graphicData>
            </a:graphic>
          </p:graphicFrame>
          <p:sp>
            <p:nvSpPr>
              <p:cNvPr id="25671" name="Freeform 71"/>
              <p:cNvSpPr>
                <a:spLocks/>
              </p:cNvSpPr>
              <p:nvPr/>
            </p:nvSpPr>
            <p:spPr bwMode="auto">
              <a:xfrm>
                <a:off x="5841" y="11164"/>
                <a:ext cx="1449" cy="134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720" y="1080"/>
                  </a:cxn>
                  <a:cxn ang="0">
                    <a:pos x="1449" y="1346"/>
                  </a:cxn>
                </a:cxnLst>
                <a:rect l="0" t="0" r="r" b="b"/>
                <a:pathLst>
                  <a:path w="1449" h="1346">
                    <a:moveTo>
                      <a:pt x="0" y="0"/>
                    </a:moveTo>
                    <a:cubicBezTo>
                      <a:pt x="239" y="428"/>
                      <a:pt x="479" y="856"/>
                      <a:pt x="720" y="1080"/>
                    </a:cubicBezTo>
                    <a:cubicBezTo>
                      <a:pt x="961" y="1304"/>
                      <a:pt x="1328" y="1302"/>
                      <a:pt x="1449" y="1346"/>
                    </a:cubicBezTo>
                  </a:path>
                </a:pathLst>
              </a:custGeom>
              <a:noFill/>
              <a:ln w="38100" cap="rnd">
                <a:solidFill>
                  <a:srgbClr val="00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aphicFrame>
            <p:nvGraphicFramePr>
              <p:cNvPr id="25672" name="Object 72"/>
              <p:cNvGraphicFramePr>
                <a:graphicFrameLocks noChangeAspect="1"/>
              </p:cNvGraphicFramePr>
              <p:nvPr/>
            </p:nvGraphicFramePr>
            <p:xfrm>
              <a:off x="6201" y="12784"/>
              <a:ext cx="215" cy="300"/>
            </p:xfrm>
            <a:graphic>
              <a:graphicData uri="http://schemas.openxmlformats.org/presentationml/2006/ole">
                <p:oleObj spid="_x0000_s25672" name="Формула" r:id="rId8" imgW="139680" imgH="190440" progId="Equation.3">
                  <p:embed/>
                </p:oleObj>
              </a:graphicData>
            </a:graphic>
          </p:graphicFrame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55" name="Group 19"/>
          <p:cNvGrpSpPr>
            <a:grpSpLocks/>
          </p:cNvGrpSpPr>
          <p:nvPr/>
        </p:nvGrpSpPr>
        <p:grpSpPr bwMode="auto">
          <a:xfrm>
            <a:off x="0" y="1676400"/>
            <a:ext cx="4562475" cy="3886200"/>
            <a:chOff x="981" y="13699"/>
            <a:chExt cx="2743" cy="2313"/>
          </a:xfrm>
        </p:grpSpPr>
        <p:sp>
          <p:nvSpPr>
            <p:cNvPr id="39956" name="Line 20"/>
            <p:cNvSpPr>
              <a:spLocks noChangeShapeType="1"/>
            </p:cNvSpPr>
            <p:nvPr/>
          </p:nvSpPr>
          <p:spPr bwMode="auto">
            <a:xfrm flipH="1" flipV="1">
              <a:off x="1440" y="13725"/>
              <a:ext cx="3" cy="18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57" name="Line 21"/>
            <p:cNvSpPr>
              <a:spLocks noChangeShapeType="1"/>
            </p:cNvSpPr>
            <p:nvPr/>
          </p:nvSpPr>
          <p:spPr bwMode="auto">
            <a:xfrm rot="-5400000">
              <a:off x="2556" y="14479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9958" name="Object 22"/>
            <p:cNvGraphicFramePr>
              <a:graphicFrameLocks noChangeAspect="1"/>
            </p:cNvGraphicFramePr>
            <p:nvPr/>
          </p:nvGraphicFramePr>
          <p:xfrm>
            <a:off x="981" y="13699"/>
            <a:ext cx="315" cy="420"/>
          </p:xfrm>
          <a:graphic>
            <a:graphicData uri="http://schemas.openxmlformats.org/presentationml/2006/ole">
              <p:oleObj spid="_x0000_s39958" name="Формула" r:id="rId3" imgW="203040" imgH="266400" progId="Equation.3">
                <p:embed/>
              </p:oleObj>
            </a:graphicData>
          </a:graphic>
        </p:graphicFrame>
        <p:graphicFrame>
          <p:nvGraphicFramePr>
            <p:cNvPr id="39959" name="Object 23"/>
            <p:cNvGraphicFramePr>
              <a:graphicFrameLocks noChangeAspect="1"/>
            </p:cNvGraphicFramePr>
            <p:nvPr/>
          </p:nvGraphicFramePr>
          <p:xfrm>
            <a:off x="3499" y="15667"/>
            <a:ext cx="225" cy="345"/>
          </p:xfrm>
          <a:graphic>
            <a:graphicData uri="http://schemas.openxmlformats.org/presentationml/2006/ole">
              <p:oleObj spid="_x0000_s39959" name="Формула" r:id="rId4" imgW="139680" imgH="215640" progId="Equation.3">
                <p:embed/>
              </p:oleObj>
            </a:graphicData>
          </a:graphic>
        </p:graphicFrame>
        <p:sp>
          <p:nvSpPr>
            <p:cNvPr id="39960" name="Line 24"/>
            <p:cNvSpPr>
              <a:spLocks noChangeShapeType="1"/>
            </p:cNvSpPr>
            <p:nvPr/>
          </p:nvSpPr>
          <p:spPr bwMode="auto">
            <a:xfrm flipV="1">
              <a:off x="1701" y="14224"/>
              <a:ext cx="540" cy="108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61" name="Line 25"/>
            <p:cNvSpPr>
              <a:spLocks noChangeShapeType="1"/>
            </p:cNvSpPr>
            <p:nvPr/>
          </p:nvSpPr>
          <p:spPr bwMode="auto">
            <a:xfrm flipH="1" flipV="1">
              <a:off x="2223" y="14175"/>
              <a:ext cx="540" cy="1080"/>
            </a:xfrm>
            <a:prstGeom prst="line">
              <a:avLst/>
            </a:pr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9962" name="Object 26"/>
            <p:cNvGraphicFramePr>
              <a:graphicFrameLocks noChangeAspect="1"/>
            </p:cNvGraphicFramePr>
            <p:nvPr/>
          </p:nvGraphicFramePr>
          <p:xfrm>
            <a:off x="2271" y="15699"/>
            <a:ext cx="195" cy="240"/>
          </p:xfrm>
          <a:graphic>
            <a:graphicData uri="http://schemas.openxmlformats.org/presentationml/2006/ole">
              <p:oleObj spid="_x0000_s39962" name="Формула" r:id="rId5" imgW="126720" imgH="152280" progId="Equation.3">
                <p:embed/>
              </p:oleObj>
            </a:graphicData>
          </a:graphic>
        </p:graphicFrame>
      </p:grpSp>
      <p:grpSp>
        <p:nvGrpSpPr>
          <p:cNvPr id="39963" name="Group 27"/>
          <p:cNvGrpSpPr>
            <a:grpSpLocks/>
          </p:cNvGrpSpPr>
          <p:nvPr/>
        </p:nvGrpSpPr>
        <p:grpSpPr bwMode="auto">
          <a:xfrm>
            <a:off x="4648200" y="1600200"/>
            <a:ext cx="3937000" cy="4038600"/>
            <a:chOff x="5661" y="13601"/>
            <a:chExt cx="2719" cy="2303"/>
          </a:xfrm>
        </p:grpSpPr>
        <p:sp>
          <p:nvSpPr>
            <p:cNvPr id="39964" name="Line 28"/>
            <p:cNvSpPr>
              <a:spLocks noChangeShapeType="1"/>
            </p:cNvSpPr>
            <p:nvPr/>
          </p:nvSpPr>
          <p:spPr bwMode="auto">
            <a:xfrm flipH="1" flipV="1">
              <a:off x="6114" y="13601"/>
              <a:ext cx="3" cy="18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9965" name="Line 29"/>
            <p:cNvSpPr>
              <a:spLocks noChangeShapeType="1"/>
            </p:cNvSpPr>
            <p:nvPr/>
          </p:nvSpPr>
          <p:spPr bwMode="auto">
            <a:xfrm rot="-5400000">
              <a:off x="7197" y="14363"/>
              <a:ext cx="0" cy="21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9966" name="Object 30"/>
            <p:cNvGraphicFramePr>
              <a:graphicFrameLocks noChangeAspect="1"/>
            </p:cNvGraphicFramePr>
            <p:nvPr/>
          </p:nvGraphicFramePr>
          <p:xfrm>
            <a:off x="5661" y="13699"/>
            <a:ext cx="315" cy="420"/>
          </p:xfrm>
          <a:graphic>
            <a:graphicData uri="http://schemas.openxmlformats.org/presentationml/2006/ole">
              <p:oleObj spid="_x0000_s39966" name="Формула" r:id="rId6" imgW="203040" imgH="266400" progId="Equation.3">
                <p:embed/>
              </p:oleObj>
            </a:graphicData>
          </a:graphic>
        </p:graphicFrame>
        <p:graphicFrame>
          <p:nvGraphicFramePr>
            <p:cNvPr id="39967" name="Object 31"/>
            <p:cNvGraphicFramePr>
              <a:graphicFrameLocks noChangeAspect="1"/>
            </p:cNvGraphicFramePr>
            <p:nvPr/>
          </p:nvGraphicFramePr>
          <p:xfrm>
            <a:off x="8155" y="15521"/>
            <a:ext cx="225" cy="345"/>
          </p:xfrm>
          <a:graphic>
            <a:graphicData uri="http://schemas.openxmlformats.org/presentationml/2006/ole">
              <p:oleObj spid="_x0000_s39967" name="Формула" r:id="rId7" imgW="139680" imgH="215640" progId="Equation.3">
                <p:embed/>
              </p:oleObj>
            </a:graphicData>
          </a:graphic>
        </p:graphicFrame>
        <p:sp>
          <p:nvSpPr>
            <p:cNvPr id="39968" name="Freeform 32"/>
            <p:cNvSpPr>
              <a:spLocks/>
            </p:cNvSpPr>
            <p:nvPr/>
          </p:nvSpPr>
          <p:spPr bwMode="auto">
            <a:xfrm>
              <a:off x="6381" y="14044"/>
              <a:ext cx="1620" cy="144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0" y="1080"/>
                </a:cxn>
                <a:cxn ang="0">
                  <a:pos x="900" y="1260"/>
                </a:cxn>
                <a:cxn ang="0">
                  <a:pos x="1620" y="0"/>
                </a:cxn>
              </a:cxnLst>
              <a:rect l="0" t="0" r="r" b="b"/>
              <a:pathLst>
                <a:path w="1620" h="1440">
                  <a:moveTo>
                    <a:pt x="0" y="0"/>
                  </a:moveTo>
                  <a:cubicBezTo>
                    <a:pt x="195" y="435"/>
                    <a:pt x="390" y="870"/>
                    <a:pt x="540" y="1080"/>
                  </a:cubicBezTo>
                  <a:cubicBezTo>
                    <a:pt x="690" y="1290"/>
                    <a:pt x="720" y="1440"/>
                    <a:pt x="900" y="1260"/>
                  </a:cubicBezTo>
                  <a:cubicBezTo>
                    <a:pt x="1080" y="1080"/>
                    <a:pt x="1500" y="210"/>
                    <a:pt x="1620" y="0"/>
                  </a:cubicBezTo>
                </a:path>
              </a:pathLst>
            </a:custGeom>
            <a:noFill/>
            <a:ln w="38100" cap="rnd">
              <a:solidFill>
                <a:srgbClr val="00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9969" name="Object 33"/>
            <p:cNvGraphicFramePr>
              <a:graphicFrameLocks noChangeAspect="1"/>
            </p:cNvGraphicFramePr>
            <p:nvPr/>
          </p:nvGraphicFramePr>
          <p:xfrm>
            <a:off x="7101" y="15664"/>
            <a:ext cx="195" cy="240"/>
          </p:xfrm>
          <a:graphic>
            <a:graphicData uri="http://schemas.openxmlformats.org/presentationml/2006/ole">
              <p:oleObj spid="_x0000_s39969" name="Формула" r:id="rId8" imgW="126720" imgH="1522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ja-JP">
                <a:cs typeface="Times New Roman" pitchFamily="18" charset="0"/>
              </a:rPr>
              <a:t>ЛАГИ </a:t>
            </a:r>
            <a:r>
              <a:rPr lang="ru-RU" altLang="ja-JP"/>
              <a:t> </a:t>
            </a:r>
            <a:r>
              <a:rPr lang="ru-RU" altLang="ja-JP">
                <a:cs typeface="Times New Roman" pitchFamily="18" charset="0"/>
              </a:rPr>
              <a:t>АЛМОН</a:t>
            </a:r>
            <a:r>
              <a:rPr lang="ru-RU" altLang="ja-JP"/>
              <a:t> </a:t>
            </a:r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28775"/>
            <a:ext cx="7989888" cy="4467225"/>
          </a:xfrm>
        </p:spPr>
        <p:txBody>
          <a:bodyPr/>
          <a:lstStyle/>
          <a:p>
            <a:r>
              <a:rPr lang="ru-RU" altLang="ja-JP" sz="2800" b="1">
                <a:latin typeface="Arial" charset="0"/>
                <a:cs typeface="Times New Roman" pitchFamily="18" charset="0"/>
              </a:rPr>
              <a:t>лаги Алмон</a:t>
            </a:r>
            <a:r>
              <a:rPr lang="ru-RU" altLang="ja-JP" sz="2800" b="1">
                <a:latin typeface="Arial" charset="0"/>
                <a:cs typeface="Arial" charset="0"/>
              </a:rPr>
              <a:t> </a:t>
            </a:r>
            <a:r>
              <a:rPr lang="ru-RU" altLang="ja-JP" sz="2800" b="1">
                <a:latin typeface="Arial" charset="0"/>
              </a:rPr>
              <a:t>–</a:t>
            </a:r>
            <a:r>
              <a:rPr lang="ru-RU" altLang="ja-JP" sz="2800" b="1"/>
              <a:t>это</a:t>
            </a:r>
            <a:r>
              <a:rPr lang="ru-RU" altLang="ja-JP" sz="2800" b="1">
                <a:latin typeface="Arial" charset="0"/>
              </a:rPr>
              <a:t> </a:t>
            </a:r>
            <a:r>
              <a:rPr lang="ru-RU" altLang="ja-JP" sz="2800" b="1"/>
              <a:t>л</a:t>
            </a:r>
            <a:r>
              <a:rPr lang="ru-RU" altLang="ja-JP" sz="2800" b="1">
                <a:latin typeface="Arial" charset="0"/>
                <a:cs typeface="Times New Roman" pitchFamily="18" charset="0"/>
              </a:rPr>
              <a:t>аги, структуру которых можно описать с помощью полиномов</a:t>
            </a:r>
            <a:r>
              <a:rPr lang="ru-RU" altLang="ja-JP" sz="2800" b="1">
                <a:latin typeface="Arial" charset="0"/>
              </a:rPr>
              <a:t>.</a:t>
            </a:r>
            <a:r>
              <a:rPr lang="ru-RU" altLang="ja-JP" sz="2800" b="1">
                <a:latin typeface="Arial" charset="0"/>
                <a:cs typeface="Times New Roman" pitchFamily="18" charset="0"/>
              </a:rPr>
              <a:t> </a:t>
            </a:r>
            <a:endParaRPr lang="ru-RU" altLang="ja-JP" sz="2800" b="1">
              <a:latin typeface="Arial" charset="0"/>
            </a:endParaRPr>
          </a:p>
          <a:p>
            <a:r>
              <a:rPr lang="ru-RU" altLang="ja-JP" sz="2800">
                <a:latin typeface="Arial" charset="0"/>
                <a:cs typeface="Times New Roman" pitchFamily="18" charset="0"/>
              </a:rPr>
              <a:t>зависимость коэффициентов  от величины лага  в форме полинома </a:t>
            </a:r>
            <a:r>
              <a:rPr lang="en-US" altLang="ja-JP" sz="2800">
                <a:ea typeface="MS PGothic" pitchFamily="34" charset="-128"/>
              </a:rPr>
              <a:t>k- </a:t>
            </a:r>
            <a:r>
              <a:rPr lang="ru-RU" altLang="ja-JP" sz="2800"/>
              <a:t>ой степени</a:t>
            </a:r>
            <a:r>
              <a:rPr lang="ru-RU" altLang="ja-JP" sz="2800">
                <a:latin typeface="Arial" charset="0"/>
                <a:cs typeface="Times New Roman" pitchFamily="18" charset="0"/>
              </a:rPr>
              <a:t>:</a:t>
            </a:r>
          </a:p>
          <a:p>
            <a:endParaRPr lang="ru-RU" altLang="ja-JP" sz="2800">
              <a:latin typeface="Arial" charset="0"/>
            </a:endParaRPr>
          </a:p>
        </p:txBody>
      </p:sp>
      <p:graphicFrame>
        <p:nvGraphicFramePr>
          <p:cNvPr id="35845" name="Object 5"/>
          <p:cNvGraphicFramePr>
            <a:graphicFrameLocks noChangeAspect="1"/>
          </p:cNvGraphicFramePr>
          <p:nvPr/>
        </p:nvGraphicFramePr>
        <p:xfrm>
          <a:off x="1403350" y="4292600"/>
          <a:ext cx="5905500" cy="782638"/>
        </p:xfrm>
        <a:graphic>
          <a:graphicData uri="http://schemas.openxmlformats.org/presentationml/2006/ole">
            <p:oleObj spid="_x0000_s35845" r:id="rId3" imgW="1943100" imgH="2540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04800"/>
            <a:ext cx="8915400" cy="6553200"/>
          </a:xfrm>
        </p:spPr>
        <p:txBody>
          <a:bodyPr/>
          <a:lstStyle/>
          <a:p>
            <a:pPr algn="just"/>
            <a:r>
              <a:rPr lang="ru-RU" altLang="ja-JP" sz="2800" b="1">
                <a:latin typeface="Arial" charset="0"/>
                <a:cs typeface="Times New Roman" pitchFamily="18" charset="0"/>
              </a:rPr>
              <a:t>Процедура применения метода Алмон для расчета параметров модели с распределенным лагом выглядит следующим образом.</a:t>
            </a:r>
          </a:p>
          <a:p>
            <a:pPr algn="just"/>
            <a:endParaRPr lang="ru-RU" altLang="ja-JP" sz="2800" b="1">
              <a:latin typeface="Arial" charset="0"/>
              <a:cs typeface="Times New Roman" pitchFamily="18" charset="0"/>
            </a:endParaRPr>
          </a:p>
          <a:p>
            <a:pPr algn="just"/>
            <a:endParaRPr lang="ru-RU" altLang="ja-JP" sz="2800" b="1">
              <a:latin typeface="Arial" charset="0"/>
              <a:cs typeface="Times New Roman" pitchFamily="18" charset="0"/>
            </a:endParaRPr>
          </a:p>
          <a:p>
            <a:r>
              <a:rPr lang="ru-RU" altLang="ja-JP" sz="2800" b="1">
                <a:latin typeface="Arial" charset="0"/>
                <a:cs typeface="Arial" charset="0"/>
              </a:rPr>
              <a:t>1.</a:t>
            </a:r>
            <a:r>
              <a:rPr lang="ru-RU" altLang="ja-JP" sz="2800" b="1">
                <a:cs typeface="Times New Roman" pitchFamily="18" charset="0"/>
              </a:rPr>
              <a:t> </a:t>
            </a:r>
            <a:r>
              <a:rPr lang="ru-RU" altLang="ja-JP" sz="2800">
                <a:latin typeface="Arial" charset="0"/>
                <a:cs typeface="Arial" charset="0"/>
              </a:rPr>
              <a:t>Определяется максимальная величина лага .</a:t>
            </a:r>
          </a:p>
          <a:p>
            <a:endParaRPr lang="ru-RU" altLang="ja-JP" sz="2800">
              <a:latin typeface="Arial" charset="0"/>
              <a:cs typeface="Arial" charset="0"/>
            </a:endParaRPr>
          </a:p>
          <a:p>
            <a:endParaRPr lang="ru-RU" altLang="ja-JP" sz="2800">
              <a:cs typeface="Times New Roman" pitchFamily="18" charset="0"/>
            </a:endParaRPr>
          </a:p>
          <a:p>
            <a:r>
              <a:rPr lang="ru-RU" altLang="ja-JP" sz="2800" b="1">
                <a:latin typeface="Arial" charset="0"/>
                <a:cs typeface="Arial" charset="0"/>
              </a:rPr>
              <a:t>2.</a:t>
            </a:r>
            <a:r>
              <a:rPr lang="ru-RU" altLang="ja-JP" sz="2800" b="1">
                <a:cs typeface="Times New Roman" pitchFamily="18" charset="0"/>
              </a:rPr>
              <a:t> </a:t>
            </a:r>
            <a:r>
              <a:rPr lang="ru-RU" altLang="ja-JP" sz="2800">
                <a:latin typeface="Arial" charset="0"/>
                <a:cs typeface="Arial" charset="0"/>
              </a:rPr>
              <a:t>Определяется степень полинома, описывающего структуру лага.</a:t>
            </a:r>
            <a:endParaRPr lang="ru-RU" altLang="ja-JP" sz="2800">
              <a:cs typeface="Times New Roman" pitchFamily="18" charset="0"/>
            </a:endParaRPr>
          </a:p>
          <a:p>
            <a:endParaRPr lang="ru-RU" altLang="ja-JP" sz="2800">
              <a:cs typeface="Times New Roman" pitchFamily="18" charset="0"/>
            </a:endParaRPr>
          </a:p>
          <a:p>
            <a:endParaRPr lang="ru-RU" sz="280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2852738" y="2395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1052513"/>
            <a:ext cx="7847013" cy="1303337"/>
          </a:xfrm>
        </p:spPr>
        <p:txBody>
          <a:bodyPr/>
          <a:lstStyle/>
          <a:p>
            <a:r>
              <a:rPr lang="ru-RU" altLang="ja-JP" sz="2800" b="1">
                <a:latin typeface="Arial" charset="0"/>
                <a:cs typeface="Arial" charset="0"/>
              </a:rPr>
              <a:t>3.</a:t>
            </a:r>
            <a:r>
              <a:rPr lang="ru-RU" altLang="ja-JP" sz="2800" b="1">
                <a:latin typeface="Arial" charset="0"/>
              </a:rPr>
              <a:t> </a:t>
            </a:r>
            <a:r>
              <a:rPr lang="ru-RU" altLang="ja-JP" sz="2800">
                <a:latin typeface="Arial" charset="0"/>
                <a:cs typeface="Arial" charset="0"/>
              </a:rPr>
              <a:t>По соотношениям рассчитываются значения переменных </a:t>
            </a:r>
            <a:r>
              <a:rPr lang="en-US" altLang="ja-JP" sz="2800" i="1">
                <a:latin typeface="Arial" charset="0"/>
                <a:ea typeface="MS PGothic" pitchFamily="34" charset="-128"/>
                <a:cs typeface="Arial" charset="0"/>
              </a:rPr>
              <a:t>z</a:t>
            </a:r>
            <a:r>
              <a:rPr lang="en-US" altLang="ja-JP" sz="2800" i="1" baseline="-25000">
                <a:latin typeface="Arial" charset="0"/>
                <a:ea typeface="MS PGothic" pitchFamily="34" charset="-128"/>
                <a:cs typeface="Arial" charset="0"/>
              </a:rPr>
              <a:t>i</a:t>
            </a:r>
            <a:endParaRPr lang="ru-RU" sz="2800" i="1" baseline="-25000">
              <a:latin typeface="Arial" charset="0"/>
              <a:cs typeface="Arial" charset="0"/>
            </a:endParaRP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11188" y="2276475"/>
          <a:ext cx="7416800" cy="3357563"/>
        </p:xfrm>
        <a:graphic>
          <a:graphicData uri="http://schemas.openxmlformats.org/presentationml/2006/ole">
            <p:oleObj spid="_x0000_s50180" name="Формула" r:id="rId3" imgW="3479760" imgH="1625400" progId="Equation.3">
              <p:embed/>
            </p:oleObj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610600" cy="6324600"/>
          </a:xfrm>
        </p:spPr>
        <p:txBody>
          <a:bodyPr/>
          <a:lstStyle/>
          <a:p>
            <a:r>
              <a:rPr lang="ru-RU" altLang="ja-JP" b="1">
                <a:latin typeface="Arial" charset="0"/>
                <a:cs typeface="Arial" charset="0"/>
              </a:rPr>
              <a:t>4.</a:t>
            </a:r>
            <a:r>
              <a:rPr lang="ru-RU" altLang="ja-JP" b="1">
                <a:cs typeface="Times New Roman" pitchFamily="18" charset="0"/>
              </a:rPr>
              <a:t> </a:t>
            </a:r>
            <a:r>
              <a:rPr lang="ru-RU" altLang="ja-JP">
                <a:latin typeface="Arial" charset="0"/>
                <a:cs typeface="Arial" charset="0"/>
              </a:rPr>
              <a:t>Определяются параметры уравнения линейной регрессии </a:t>
            </a:r>
            <a:endParaRPr lang="ru-RU" altLang="ja-JP">
              <a:latin typeface="Arial" charset="0"/>
            </a:endParaRPr>
          </a:p>
          <a:p>
            <a:endParaRPr lang="ru-RU" altLang="ja-JP">
              <a:latin typeface="Arial" charset="0"/>
            </a:endParaRPr>
          </a:p>
          <a:p>
            <a:r>
              <a:rPr lang="ru-RU" altLang="ja-JP" b="1">
                <a:latin typeface="Arial" charset="0"/>
                <a:cs typeface="Arial" charset="0"/>
              </a:rPr>
              <a:t>5.</a:t>
            </a:r>
            <a:r>
              <a:rPr lang="ru-RU" altLang="ja-JP" b="1">
                <a:cs typeface="Times New Roman" pitchFamily="18" charset="0"/>
              </a:rPr>
              <a:t> </a:t>
            </a:r>
            <a:r>
              <a:rPr lang="ru-RU" altLang="ja-JP">
                <a:latin typeface="Arial" charset="0"/>
                <a:cs typeface="Arial" charset="0"/>
              </a:rPr>
              <a:t>рассчитываются параметры исходной модели с распределенным лагом</a:t>
            </a:r>
            <a:r>
              <a:rPr lang="ru-RU" altLang="ja-JP">
                <a:latin typeface="Arial" charset="0"/>
              </a:rPr>
              <a:t> по следующим формулам</a:t>
            </a:r>
          </a:p>
          <a:p>
            <a:endParaRPr lang="ru-RU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08610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228600" y="1219200"/>
          <a:ext cx="8696325" cy="668338"/>
        </p:xfrm>
        <a:graphic>
          <a:graphicData uri="http://schemas.openxmlformats.org/presentationml/2006/ole">
            <p:oleObj spid="_x0000_s37892" r:id="rId4" imgW="2971800" imgH="228600" progId="Equation.3">
              <p:embed/>
            </p:oleObj>
          </a:graphicData>
        </a:graphic>
      </p:graphicFrame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392430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7894" name="Object 6"/>
          <p:cNvGraphicFramePr>
            <a:graphicFrameLocks noChangeAspect="1"/>
          </p:cNvGraphicFramePr>
          <p:nvPr/>
        </p:nvGraphicFramePr>
        <p:xfrm>
          <a:off x="762000" y="3429000"/>
          <a:ext cx="2895600" cy="1020763"/>
        </p:xfrm>
        <a:graphic>
          <a:graphicData uri="http://schemas.openxmlformats.org/presentationml/2006/ole">
            <p:oleObj spid="_x0000_s37894" r:id="rId5" imgW="1295400" imgH="457200" progId="Equation.3">
              <p:embed/>
            </p:oleObj>
          </a:graphicData>
        </a:graphic>
      </p:graphicFrame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361950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37896" name="Object 8"/>
          <p:cNvGraphicFramePr>
            <a:graphicFrameLocks noChangeAspect="1"/>
          </p:cNvGraphicFramePr>
          <p:nvPr/>
        </p:nvGraphicFramePr>
        <p:xfrm>
          <a:off x="755650" y="4508500"/>
          <a:ext cx="3600450" cy="1312863"/>
        </p:xfrm>
        <a:graphic>
          <a:graphicData uri="http://schemas.openxmlformats.org/presentationml/2006/ole">
            <p:oleObj spid="_x0000_s37896" name="Формула" r:id="rId6" imgW="1866600" imgH="685800" progId="Equation.3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991600" cy="62484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altLang="ja-JP">
                <a:latin typeface="Arial" charset="0"/>
                <a:cs typeface="Arial" charset="0"/>
              </a:rPr>
              <a:t>Преимущества</a:t>
            </a:r>
            <a:r>
              <a:rPr lang="ru-RU" altLang="ja-JP">
                <a:latin typeface="Arial" charset="0"/>
              </a:rPr>
              <a:t> </a:t>
            </a:r>
            <a:r>
              <a:rPr lang="ru-RU" altLang="ja-JP">
                <a:latin typeface="Arial" charset="0"/>
                <a:cs typeface="Arial" charset="0"/>
              </a:rPr>
              <a:t>Метод</a:t>
            </a:r>
            <a:r>
              <a:rPr lang="ru-RU" altLang="ja-JP">
                <a:latin typeface="Arial" charset="0"/>
              </a:rPr>
              <a:t>а</a:t>
            </a:r>
            <a:r>
              <a:rPr lang="ru-RU" altLang="ja-JP">
                <a:latin typeface="Arial" charset="0"/>
                <a:cs typeface="Arial" charset="0"/>
              </a:rPr>
              <a:t> Алмон .</a:t>
            </a:r>
          </a:p>
          <a:p>
            <a:pPr algn="just"/>
            <a:endParaRPr lang="ru-RU" altLang="ja-JP">
              <a:cs typeface="Times New Roman" pitchFamily="18" charset="0"/>
            </a:endParaRPr>
          </a:p>
          <a:p>
            <a:r>
              <a:rPr lang="ru-RU" altLang="ja-JP" sz="2400">
                <a:latin typeface="Arial" charset="0"/>
                <a:cs typeface="Arial" charset="0"/>
              </a:rPr>
              <a:t>он достаточно универсален и может быть применен для моделирования процессов, которые характеризуются  разнообразными структурами лагов;</a:t>
            </a:r>
          </a:p>
          <a:p>
            <a:pPr>
              <a:buFontTx/>
              <a:buNone/>
            </a:pPr>
            <a:endParaRPr lang="ru-RU" altLang="ja-JP" sz="2400">
              <a:latin typeface="Arial" charset="0"/>
              <a:cs typeface="Times New Roman" pitchFamily="18" charset="0"/>
            </a:endParaRPr>
          </a:p>
          <a:p>
            <a:r>
              <a:rPr lang="ru-RU" altLang="ja-JP" sz="2400">
                <a:latin typeface="Arial" charset="0"/>
                <a:cs typeface="Arial" charset="0"/>
              </a:rPr>
              <a:t>при относительно небольшом количестве переменных,</a:t>
            </a:r>
            <a:r>
              <a:rPr lang="ru-RU" altLang="ja-JP" sz="2400">
                <a:latin typeface="Arial" charset="0"/>
              </a:rPr>
              <a:t> </a:t>
            </a:r>
            <a:r>
              <a:rPr lang="ru-RU" altLang="ja-JP" sz="2400">
                <a:latin typeface="Arial" charset="0"/>
                <a:cs typeface="Arial" charset="0"/>
              </a:rPr>
              <a:t>с помощью метода Алмон можно построить модели с распределенным лагом любой длины;</a:t>
            </a:r>
          </a:p>
          <a:p>
            <a:pPr>
              <a:buFontTx/>
              <a:buNone/>
            </a:pPr>
            <a:endParaRPr lang="ru-RU" altLang="ja-JP" sz="2400">
              <a:latin typeface="Arial" charset="0"/>
              <a:cs typeface="Arial" charset="0"/>
            </a:endParaRPr>
          </a:p>
          <a:p>
            <a:r>
              <a:rPr lang="ru-RU" sz="2400">
                <a:latin typeface="Arial" charset="0"/>
              </a:rPr>
              <a:t>мультиколлинеарность факторов </a:t>
            </a:r>
            <a:r>
              <a:rPr lang="en-US" sz="2400">
                <a:latin typeface="Arial" charset="0"/>
              </a:rPr>
              <a:t>z</a:t>
            </a:r>
            <a:r>
              <a:rPr lang="en-US" sz="2400" baseline="-25000">
                <a:latin typeface="Arial" charset="0"/>
              </a:rPr>
              <a:t>0</a:t>
            </a:r>
            <a:r>
              <a:rPr lang="ru-RU" sz="2400">
                <a:latin typeface="Arial" charset="0"/>
              </a:rPr>
              <a:t>,…</a:t>
            </a:r>
            <a:r>
              <a:rPr lang="en-US" sz="2400">
                <a:latin typeface="Arial" charset="0"/>
              </a:rPr>
              <a:t>,z</a:t>
            </a:r>
            <a:r>
              <a:rPr lang="en-US" sz="2400" baseline="-25000">
                <a:latin typeface="Arial" charset="0"/>
              </a:rPr>
              <a:t>k</a:t>
            </a:r>
            <a:r>
              <a:rPr lang="ru-RU" sz="2400">
                <a:latin typeface="Arial" charset="0"/>
              </a:rPr>
              <a:t> сказывается на оценках параметров </a:t>
            </a:r>
            <a:r>
              <a:rPr lang="en-US" sz="2400">
                <a:latin typeface="Arial" charset="0"/>
              </a:rPr>
              <a:t>b</a:t>
            </a:r>
            <a:r>
              <a:rPr lang="en-US" sz="2400" baseline="-25000">
                <a:latin typeface="Arial" charset="0"/>
              </a:rPr>
              <a:t>0</a:t>
            </a:r>
            <a:r>
              <a:rPr lang="en-US" sz="2400">
                <a:latin typeface="Arial" charset="0"/>
              </a:rPr>
              <a:t>,...,b</a:t>
            </a:r>
            <a:r>
              <a:rPr lang="en-US" sz="2400" baseline="-25000">
                <a:latin typeface="Arial" charset="0"/>
              </a:rPr>
              <a:t>l</a:t>
            </a:r>
            <a:r>
              <a:rPr lang="ru-RU" sz="2400">
                <a:latin typeface="Arial" charset="0"/>
              </a:rPr>
              <a:t> в меньшей степени, чем при применении стандартного МНК к исходной модели.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500"/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7772400" cy="1143000"/>
          </a:xfrm>
        </p:spPr>
        <p:txBody>
          <a:bodyPr/>
          <a:lstStyle/>
          <a:p>
            <a:r>
              <a:rPr lang="ru-RU" sz="2800" b="1"/>
              <a:t>Метод Койка для бесконечномерной модели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507413" cy="4525963"/>
          </a:xfrm>
        </p:spPr>
        <p:txBody>
          <a:bodyPr/>
          <a:lstStyle/>
          <a:p>
            <a:endParaRPr lang="ru-RU" sz="2800"/>
          </a:p>
          <a:p>
            <a:endParaRPr lang="ru-RU" sz="2800">
              <a:latin typeface="Arial" charset="0"/>
            </a:endParaRPr>
          </a:p>
          <a:p>
            <a:endParaRPr lang="ru-RU" sz="2800">
              <a:latin typeface="Arial" charset="0"/>
            </a:endParaRPr>
          </a:p>
          <a:p>
            <a:r>
              <a:rPr lang="ru-RU" sz="2800">
                <a:latin typeface="Arial" charset="0"/>
              </a:rPr>
              <a:t>Предположение:</a:t>
            </a:r>
            <a:r>
              <a:rPr lang="ru-RU" sz="2800"/>
              <a:t>  </a:t>
            </a:r>
            <a:r>
              <a:rPr lang="ru-RU" altLang="ja-JP" sz="2800">
                <a:cs typeface="Arial" charset="0"/>
              </a:rPr>
              <a:t>существует некоторый постоянный темп</a:t>
            </a:r>
            <a:r>
              <a:rPr lang="ru-RU" altLang="ja-JP" sz="2800"/>
              <a:t> </a:t>
            </a:r>
          </a:p>
          <a:p>
            <a:pPr>
              <a:buFontTx/>
              <a:buNone/>
            </a:pPr>
            <a:r>
              <a:rPr lang="ru-RU" altLang="ja-JP" sz="2800"/>
              <a:t>   </a:t>
            </a:r>
            <a:r>
              <a:rPr lang="ru-RU" altLang="ja-JP" sz="2800">
                <a:cs typeface="Arial" charset="0"/>
              </a:rPr>
              <a:t>уменьшения во времени лаговых воздействий фактора на результат.</a:t>
            </a:r>
            <a:r>
              <a:rPr lang="ru-RU" altLang="ja-JP" sz="2800"/>
              <a:t> </a:t>
            </a:r>
            <a:endParaRPr lang="ru-RU" sz="2800"/>
          </a:p>
          <a:p>
            <a:pPr>
              <a:buFontTx/>
              <a:buNone/>
            </a:pPr>
            <a:endParaRPr lang="ru-RU" sz="2800"/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476375" y="1844675"/>
          <a:ext cx="6337300" cy="598488"/>
        </p:xfrm>
        <a:graphic>
          <a:graphicData uri="http://schemas.openxmlformats.org/presentationml/2006/ole">
            <p:oleObj spid="_x0000_s59396" name="Формула" r:id="rId3" imgW="2425680" imgH="228600" progId="Equation.3">
              <p:embed/>
            </p:oleObj>
          </a:graphicData>
        </a:graphic>
      </p:graphicFrame>
      <p:graphicFrame>
        <p:nvGraphicFramePr>
          <p:cNvPr id="59404" name="Object 12"/>
          <p:cNvGraphicFramePr>
            <a:graphicFrameLocks noChangeAspect="1"/>
          </p:cNvGraphicFramePr>
          <p:nvPr/>
        </p:nvGraphicFramePr>
        <p:xfrm>
          <a:off x="3851275" y="3644900"/>
          <a:ext cx="1820863" cy="496888"/>
        </p:xfrm>
        <a:graphic>
          <a:graphicData uri="http://schemas.openxmlformats.org/presentationml/2006/ole">
            <p:oleObj spid="_x0000_s59404" name="Формула" r:id="rId4" imgW="85068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8964613" cy="5486400"/>
          </a:xfrm>
        </p:spPr>
        <p:txBody>
          <a:bodyPr/>
          <a:lstStyle/>
          <a:p>
            <a:r>
              <a:rPr lang="ru-RU" altLang="ja-JP">
                <a:cs typeface="Arial" charset="0"/>
              </a:rPr>
              <a:t>Если в период</a:t>
            </a:r>
            <a:r>
              <a:rPr lang="en-US" altLang="ja-JP" i="1">
                <a:ea typeface="MS PGothic" pitchFamily="34" charset="-128"/>
                <a:cs typeface="Arial" charset="0"/>
              </a:rPr>
              <a:t> t</a:t>
            </a:r>
            <a:r>
              <a:rPr lang="ru-RU" altLang="ja-JP" i="1">
                <a:cs typeface="Arial" charset="0"/>
              </a:rPr>
              <a:t> </a:t>
            </a:r>
            <a:r>
              <a:rPr lang="ru-RU" altLang="ja-JP">
                <a:cs typeface="Arial" charset="0"/>
              </a:rPr>
              <a:t>результат изменялся под воздействием изменения фактора в этот же период времени на </a:t>
            </a:r>
            <a:r>
              <a:rPr lang="en-US" altLang="ja-JP" i="1">
                <a:ea typeface="MS PGothic" pitchFamily="34" charset="-128"/>
              </a:rPr>
              <a:t>b</a:t>
            </a:r>
            <a:r>
              <a:rPr lang="en-US" altLang="ja-JP" baseline="-25000">
                <a:ea typeface="MS PGothic" pitchFamily="34" charset="-128"/>
              </a:rPr>
              <a:t>0</a:t>
            </a:r>
            <a:r>
              <a:rPr lang="en-US" altLang="ja-JP">
                <a:ea typeface="MS PGothic" pitchFamily="34" charset="-128"/>
              </a:rPr>
              <a:t> </a:t>
            </a:r>
            <a:r>
              <a:rPr lang="ru-RU" altLang="ja-JP">
                <a:cs typeface="Arial" charset="0"/>
              </a:rPr>
              <a:t>ед.,</a:t>
            </a:r>
            <a:r>
              <a:rPr lang="en-US" altLang="ja-JP">
                <a:ea typeface="MS PGothic" pitchFamily="34" charset="-128"/>
              </a:rPr>
              <a:t> </a:t>
            </a:r>
            <a:r>
              <a:rPr lang="ru-RU" altLang="ja-JP">
                <a:cs typeface="Arial" charset="0"/>
              </a:rPr>
              <a:t>то под воздействием изменения фактора,</a:t>
            </a:r>
            <a:r>
              <a:rPr lang="en-US" altLang="ja-JP">
                <a:ea typeface="MS PGothic" pitchFamily="34" charset="-128"/>
              </a:rPr>
              <a:t> </a:t>
            </a:r>
            <a:r>
              <a:rPr lang="ru-RU" altLang="ja-JP">
                <a:cs typeface="Arial" charset="0"/>
              </a:rPr>
              <a:t>имевшего место в период </a:t>
            </a:r>
            <a:r>
              <a:rPr lang="en-US" altLang="ja-JP">
                <a:ea typeface="MS PGothic" pitchFamily="34" charset="-128"/>
              </a:rPr>
              <a:t>(</a:t>
            </a:r>
            <a:r>
              <a:rPr lang="en-US" altLang="ja-JP" i="1">
                <a:ea typeface="MS PGothic" pitchFamily="34" charset="-128"/>
              </a:rPr>
              <a:t>t-1</a:t>
            </a:r>
            <a:r>
              <a:rPr lang="en-US" altLang="ja-JP">
                <a:ea typeface="MS PGothic" pitchFamily="34" charset="-128"/>
              </a:rPr>
              <a:t>)</a:t>
            </a:r>
            <a:r>
              <a:rPr lang="ru-RU" altLang="ja-JP">
                <a:cs typeface="Arial" charset="0"/>
              </a:rPr>
              <a:t>,</a:t>
            </a:r>
            <a:r>
              <a:rPr lang="en-US" altLang="ja-JP">
                <a:ea typeface="MS PGothic" pitchFamily="34" charset="-128"/>
              </a:rPr>
              <a:t> </a:t>
            </a:r>
            <a:r>
              <a:rPr lang="ru-RU" altLang="ja-JP">
                <a:cs typeface="Arial" charset="0"/>
              </a:rPr>
              <a:t>результат изменится на </a:t>
            </a:r>
            <a:r>
              <a:rPr lang="en-US" altLang="ja-JP" i="1">
                <a:ea typeface="MS PGothic" pitchFamily="34" charset="-128"/>
              </a:rPr>
              <a:t>b</a:t>
            </a:r>
            <a:r>
              <a:rPr lang="en-US" altLang="ja-JP" baseline="-25000">
                <a:ea typeface="MS PGothic" pitchFamily="34" charset="-128"/>
              </a:rPr>
              <a:t>0</a:t>
            </a:r>
            <a:r>
              <a:rPr lang="en-US" altLang="ja-JP" baseline="-25000">
                <a:ea typeface="MS PGothic" pitchFamily="34" charset="-128"/>
                <a:sym typeface="Symbol" pitchFamily="18" charset="2"/>
              </a:rPr>
              <a:t> </a:t>
            </a:r>
            <a:r>
              <a:rPr lang="en-US" altLang="ja-JP">
                <a:ea typeface="MS PGothic" pitchFamily="34" charset="-128"/>
                <a:sym typeface="Symbol" pitchFamily="18" charset="2"/>
              </a:rPr>
              <a:t> </a:t>
            </a:r>
            <a:r>
              <a:rPr lang="ru-RU" altLang="ja-JP">
                <a:cs typeface="Arial" charset="0"/>
              </a:rPr>
              <a:t>ед.;</a:t>
            </a:r>
            <a:endParaRPr lang="en-US" altLang="ja-JP">
              <a:ea typeface="MS PGothic" pitchFamily="34" charset="-128"/>
            </a:endParaRPr>
          </a:p>
          <a:p>
            <a:endParaRPr lang="en-US" altLang="ja-JP">
              <a:ea typeface="MS PGothic" pitchFamily="34" charset="-128"/>
            </a:endParaRPr>
          </a:p>
          <a:p>
            <a:r>
              <a:rPr lang="ru-RU" altLang="ja-JP">
                <a:cs typeface="Arial" charset="0"/>
              </a:rPr>
              <a:t>в период </a:t>
            </a:r>
            <a:r>
              <a:rPr lang="en-US" altLang="ja-JP">
                <a:ea typeface="MS PGothic" pitchFamily="34" charset="-128"/>
              </a:rPr>
              <a:t>(t-2)</a:t>
            </a:r>
            <a:r>
              <a:rPr lang="ru-RU" altLang="ja-JP">
                <a:cs typeface="Arial" charset="0"/>
              </a:rPr>
              <a:t>-на </a:t>
            </a:r>
            <a:r>
              <a:rPr lang="en-US" altLang="ja-JP">
                <a:ea typeface="MS PGothic" pitchFamily="34" charset="-128"/>
              </a:rPr>
              <a:t> </a:t>
            </a:r>
            <a:r>
              <a:rPr lang="en-US" altLang="ja-JP" i="1">
                <a:ea typeface="MS PGothic" pitchFamily="34" charset="-128"/>
              </a:rPr>
              <a:t>b</a:t>
            </a:r>
            <a:r>
              <a:rPr lang="en-US" altLang="ja-JP" baseline="-25000">
                <a:ea typeface="MS PGothic" pitchFamily="34" charset="-128"/>
              </a:rPr>
              <a:t>0</a:t>
            </a:r>
            <a:r>
              <a:rPr lang="en-US" altLang="ja-JP" baseline="-25000">
                <a:ea typeface="MS PGothic" pitchFamily="34" charset="-128"/>
                <a:sym typeface="Symbol" pitchFamily="18" charset="2"/>
              </a:rPr>
              <a:t> </a:t>
            </a:r>
            <a:r>
              <a:rPr lang="en-US" altLang="ja-JP" i="1">
                <a:ea typeface="MS PGothic" pitchFamily="34" charset="-128"/>
                <a:sym typeface="Symbol" pitchFamily="18" charset="2"/>
              </a:rPr>
              <a:t></a:t>
            </a:r>
            <a:r>
              <a:rPr lang="en-US" altLang="ja-JP" i="1" baseline="30000">
                <a:ea typeface="MS PGothic" pitchFamily="34" charset="-128"/>
                <a:sym typeface="Symbol" pitchFamily="18" charset="2"/>
              </a:rPr>
              <a:t>2</a:t>
            </a:r>
            <a:r>
              <a:rPr lang="en-US" altLang="ja-JP">
                <a:ea typeface="MS PGothic" pitchFamily="34" charset="-128"/>
                <a:sym typeface="Symbol" pitchFamily="18" charset="2"/>
              </a:rPr>
              <a:t>  </a:t>
            </a:r>
            <a:r>
              <a:rPr lang="ru-RU" altLang="ja-JP">
                <a:cs typeface="Arial" charset="0"/>
              </a:rPr>
              <a:t>ед.,</a:t>
            </a:r>
            <a:r>
              <a:rPr lang="en-US" altLang="ja-JP">
                <a:ea typeface="MS PGothic" pitchFamily="34" charset="-128"/>
              </a:rPr>
              <a:t> </a:t>
            </a:r>
            <a:r>
              <a:rPr lang="ru-RU" altLang="ja-JP">
                <a:cs typeface="Arial" charset="0"/>
              </a:rPr>
              <a:t>и т.д.</a:t>
            </a:r>
            <a:r>
              <a:rPr lang="en-US" altLang="ja-JP">
                <a:ea typeface="MS PGothic" pitchFamily="34" charset="-128"/>
              </a:rPr>
              <a:t> </a:t>
            </a:r>
            <a:endParaRPr lang="ru-RU" altLang="ja-JP"/>
          </a:p>
          <a:p>
            <a:endParaRPr lang="ru-RU" altLang="ja-JP">
              <a:cs typeface="Arial" charset="0"/>
            </a:endParaRPr>
          </a:p>
          <a:p>
            <a:endParaRPr lang="en-US" altLang="ja-JP">
              <a:ea typeface="MS PGothic" pitchFamily="34" charset="-128"/>
            </a:endParaRPr>
          </a:p>
          <a:p>
            <a:endParaRPr lang="ru-RU" altLang="ja-JP"/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pPr algn="just"/>
            <a:r>
              <a:rPr lang="ru-RU" sz="3600"/>
              <a:t>Таким образом, лаг имеет геометрическую структуру:</a:t>
            </a:r>
            <a:endParaRPr lang="ru-RU"/>
          </a:p>
          <a:p>
            <a:pPr algn="just">
              <a:buFontTx/>
              <a:buNone/>
            </a:pPr>
            <a:endParaRPr lang="ru-RU" altLang="ja-JP"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62467" name="Rectangle 3"/>
          <p:cNvSpPr>
            <a:spLocks noChangeArrowheads="1"/>
          </p:cNvSpPr>
          <p:nvPr/>
        </p:nvSpPr>
        <p:spPr bwMode="auto">
          <a:xfrm>
            <a:off x="35766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2468" name="Object 4"/>
          <p:cNvGraphicFramePr>
            <a:graphicFrameLocks noChangeAspect="1"/>
          </p:cNvGraphicFramePr>
          <p:nvPr/>
        </p:nvGraphicFramePr>
        <p:xfrm>
          <a:off x="2268538" y="2420938"/>
          <a:ext cx="5040312" cy="1897062"/>
        </p:xfrm>
        <a:graphic>
          <a:graphicData uri="http://schemas.openxmlformats.org/presentationml/2006/ole">
            <p:oleObj spid="_x0000_s62468" name="Формула" r:id="rId3" imgW="1739880" imgH="596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981075"/>
            <a:ext cx="8061325" cy="45466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altLang="ja-JP" sz="2400" b="1">
                <a:solidFill>
                  <a:schemeClr val="bg1"/>
                </a:solidFill>
              </a:rPr>
              <a:t>2) модели учитывают динамическую информацию в неявном виде.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altLang="ja-JP" sz="2400" b="1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altLang="ja-JP" sz="2400" b="1">
                <a:solidFill>
                  <a:schemeClr val="bg1"/>
                </a:solidFill>
              </a:rPr>
              <a:t>    В эти модели включены переменные, характеризующие ожидаемый или желаемый уровень результата, или одного из факторов в момент времени t:</a:t>
            </a:r>
          </a:p>
          <a:p>
            <a:pPr>
              <a:lnSpc>
                <a:spcPct val="90000"/>
              </a:lnSpc>
            </a:pPr>
            <a:endParaRPr lang="ru-RU" altLang="ja-JP" sz="2400" b="1">
              <a:solidFill>
                <a:schemeClr val="bg1"/>
              </a:solidFill>
            </a:endParaRPr>
          </a:p>
          <a:p>
            <a:pPr lvl="2">
              <a:lnSpc>
                <a:spcPct val="90000"/>
              </a:lnSpc>
            </a:pPr>
            <a:r>
              <a:rPr lang="ru-RU" sz="2000">
                <a:solidFill>
                  <a:schemeClr val="bg1"/>
                </a:solidFill>
              </a:rPr>
              <a:t>неполной корректировки</a:t>
            </a:r>
          </a:p>
          <a:p>
            <a:pPr lvl="2">
              <a:lnSpc>
                <a:spcPct val="90000"/>
              </a:lnSpc>
            </a:pPr>
            <a:r>
              <a:rPr lang="ru-RU" sz="2000">
                <a:solidFill>
                  <a:schemeClr val="bg1"/>
                </a:solidFill>
              </a:rPr>
              <a:t>адаптивных ожиданий</a:t>
            </a:r>
          </a:p>
          <a:p>
            <a:pPr lvl="2">
              <a:lnSpc>
                <a:spcPct val="90000"/>
              </a:lnSpc>
            </a:pPr>
            <a:r>
              <a:rPr lang="ru-RU" sz="2000">
                <a:solidFill>
                  <a:schemeClr val="bg1"/>
                </a:solidFill>
              </a:rPr>
              <a:t>рациональных ожиданий</a:t>
            </a:r>
          </a:p>
          <a:p>
            <a:pPr>
              <a:lnSpc>
                <a:spcPct val="90000"/>
              </a:lnSpc>
            </a:pPr>
            <a:r>
              <a:rPr lang="ru-RU" altLang="ja-JP" sz="2400">
                <a:solidFill>
                  <a:schemeClr val="bg1"/>
                </a:solidFill>
              </a:rPr>
              <a:t> </a:t>
            </a:r>
            <a:endParaRPr lang="ru-RU" altLang="ja-JP" sz="2400" b="1">
              <a:solidFill>
                <a:schemeClr val="bg1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24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endParaRPr lang="ru-RU" sz="24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1341438"/>
            <a:ext cx="8964613" cy="5135562"/>
          </a:xfrm>
        </p:spPr>
        <p:txBody>
          <a:bodyPr/>
          <a:lstStyle/>
          <a:p>
            <a:r>
              <a:rPr lang="ru-RU" altLang="ja-JP"/>
              <a:t>Ограничение            обеспечивает одинаковые знаки для всех коэффициентов            .</a:t>
            </a:r>
          </a:p>
          <a:p>
            <a:endParaRPr lang="ru-RU" altLang="ja-JP"/>
          </a:p>
          <a:p>
            <a:r>
              <a:rPr lang="ru-RU" altLang="ja-JP"/>
              <a:t>Ограничение           означает, что с увеличением лага значения параметров модели  убывают в геометрической прогрессии. </a:t>
            </a:r>
          </a:p>
          <a:p>
            <a:pPr>
              <a:buFontTx/>
              <a:buNone/>
            </a:pPr>
            <a:r>
              <a:rPr lang="ru-RU" altLang="ja-JP"/>
              <a:t> </a:t>
            </a:r>
            <a:endParaRPr lang="ru-RU"/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438150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2771775" y="1412875"/>
          <a:ext cx="1016000" cy="482600"/>
        </p:xfrm>
        <a:graphic>
          <a:graphicData uri="http://schemas.openxmlformats.org/presentationml/2006/ole">
            <p:oleObj spid="_x0000_s63492" r:id="rId3" imgW="380670" imgH="177646" progId="Equation.3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5795963" y="1844675"/>
          <a:ext cx="1257300" cy="714375"/>
        </p:xfrm>
        <a:graphic>
          <a:graphicData uri="http://schemas.openxmlformats.org/presentationml/2006/ole">
            <p:oleObj spid="_x0000_s63493" r:id="rId4" imgW="418918" imgH="241195" progId="Equation.3">
              <p:embed/>
            </p:oleObj>
          </a:graphicData>
        </a:graphic>
      </p:graphicFrame>
      <p:graphicFrame>
        <p:nvGraphicFramePr>
          <p:cNvPr id="63494" name="Object 6"/>
          <p:cNvGraphicFramePr>
            <a:graphicFrameLocks noChangeAspect="1"/>
          </p:cNvGraphicFramePr>
          <p:nvPr/>
        </p:nvGraphicFramePr>
        <p:xfrm>
          <a:off x="2752725" y="3055938"/>
          <a:ext cx="976313" cy="514350"/>
        </p:xfrm>
        <a:graphic>
          <a:graphicData uri="http://schemas.openxmlformats.org/presentationml/2006/ole">
            <p:oleObj spid="_x0000_s63494" r:id="rId5" imgW="342603" imgH="177646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35050" y="2265363"/>
            <a:ext cx="7205663" cy="3827462"/>
          </a:xfrm>
        </p:spPr>
        <p:txBody>
          <a:bodyPr/>
          <a:lstStyle/>
          <a:p>
            <a:r>
              <a:rPr lang="ru-RU" altLang="ja-JP" sz="2800"/>
              <a:t>Чем ближе      к 0, тем выше темп снижения воздействия фактора на результат во времени и тем большая доля воздействия на результат приходится на текущие значения фактора      .</a:t>
            </a:r>
          </a:p>
          <a:p>
            <a:endParaRPr lang="ru-RU" sz="2800"/>
          </a:p>
        </p:txBody>
      </p:sp>
      <p:graphicFrame>
        <p:nvGraphicFramePr>
          <p:cNvPr id="6451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206750" y="2259013"/>
          <a:ext cx="373063" cy="482600"/>
        </p:xfrm>
        <a:graphic>
          <a:graphicData uri="http://schemas.openxmlformats.org/presentationml/2006/ole">
            <p:oleObj spid="_x0000_s64516" r:id="rId3" imgW="139579" imgH="177646" progId="Equation.3">
              <p:embed/>
            </p:oleObj>
          </a:graphicData>
        </a:graphic>
      </p:graphicFrame>
      <p:graphicFrame>
        <p:nvGraphicFramePr>
          <p:cNvPr id="64517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4211638" y="3860800"/>
          <a:ext cx="431800" cy="649288"/>
        </p:xfrm>
        <a:graphic>
          <a:graphicData uri="http://schemas.openxmlformats.org/presentationml/2006/ole">
            <p:oleObj spid="_x0000_s64517" r:id="rId4" imgW="152334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333375"/>
            <a:ext cx="7702550" cy="5762625"/>
          </a:xfrm>
        </p:spPr>
        <p:txBody>
          <a:bodyPr/>
          <a:lstStyle/>
          <a:p>
            <a:endParaRPr lang="ru-RU" altLang="ja-JP" sz="2800">
              <a:cs typeface="Arial" charset="0"/>
            </a:endParaRPr>
          </a:p>
          <a:p>
            <a:r>
              <a:rPr lang="ru-RU" altLang="ja-JP" sz="2800">
                <a:cs typeface="Arial" charset="0"/>
              </a:rPr>
              <a:t>Выразим все коэффициенты</a:t>
            </a:r>
            <a:r>
              <a:rPr lang="ru-RU" altLang="ja-JP" sz="2800"/>
              <a:t>      </a:t>
            </a:r>
            <a:r>
              <a:rPr lang="ru-RU" altLang="ja-JP" sz="2800">
                <a:cs typeface="Arial" charset="0"/>
              </a:rPr>
              <a:t>в модели через </a:t>
            </a:r>
            <a:r>
              <a:rPr lang="ru-RU" altLang="ja-JP" sz="2800"/>
              <a:t>     </a:t>
            </a:r>
            <a:r>
              <a:rPr lang="ru-RU" altLang="ja-JP" sz="2800">
                <a:cs typeface="Arial" charset="0"/>
              </a:rPr>
              <a:t>и   </a:t>
            </a:r>
            <a:r>
              <a:rPr lang="ru-RU" altLang="ja-JP" sz="2800"/>
              <a:t>    </a:t>
            </a:r>
            <a:r>
              <a:rPr lang="ru-RU" altLang="ja-JP" sz="2800">
                <a:cs typeface="Arial" charset="0"/>
              </a:rPr>
              <a:t>:</a:t>
            </a:r>
            <a:endParaRPr lang="ru-RU" altLang="ja-JP" sz="2800"/>
          </a:p>
          <a:p>
            <a:pPr algn="just"/>
            <a:endParaRPr lang="ru-RU" altLang="ja-JP" sz="2800">
              <a:cs typeface="Arial" charset="0"/>
            </a:endParaRPr>
          </a:p>
          <a:p>
            <a:pPr algn="just"/>
            <a:endParaRPr lang="ru-RU" altLang="ja-JP" sz="2800">
              <a:cs typeface="Arial" charset="0"/>
            </a:endParaRPr>
          </a:p>
          <a:p>
            <a:pPr algn="just"/>
            <a:endParaRPr lang="ru-RU" altLang="ja-JP" sz="2800">
              <a:cs typeface="Arial" charset="0"/>
            </a:endParaRPr>
          </a:p>
          <a:p>
            <a:pPr algn="just"/>
            <a:endParaRPr lang="ru-RU" altLang="ja-JP" sz="2800">
              <a:cs typeface="Arial" charset="0"/>
            </a:endParaRPr>
          </a:p>
          <a:p>
            <a:pPr algn="just"/>
            <a:r>
              <a:rPr lang="ru-RU" altLang="ja-JP" sz="2800">
                <a:cs typeface="Arial" charset="0"/>
              </a:rPr>
              <a:t>Тогда для периода </a:t>
            </a:r>
            <a:r>
              <a:rPr lang="ru-RU" altLang="ja-JP" sz="2800"/>
              <a:t>(</a:t>
            </a:r>
            <a:r>
              <a:rPr lang="ru-RU" altLang="ja-JP" sz="2800" i="1"/>
              <a:t>t-</a:t>
            </a:r>
            <a:r>
              <a:rPr lang="ru-RU" altLang="ja-JP" sz="2800"/>
              <a:t>1)</a:t>
            </a:r>
            <a:r>
              <a:rPr lang="ru-RU" altLang="ja-JP" sz="2800">
                <a:cs typeface="Arial" charset="0"/>
              </a:rPr>
              <a:t>:</a:t>
            </a:r>
            <a:endParaRPr lang="ru-RU" altLang="ja-JP" sz="2800">
              <a:cs typeface="Times New Roman" pitchFamily="18" charset="0"/>
            </a:endParaRPr>
          </a:p>
          <a:p>
            <a:pPr>
              <a:buFontTx/>
              <a:buNone/>
            </a:pPr>
            <a:endParaRPr lang="ru-RU" altLang="ja-JP" sz="2800"/>
          </a:p>
          <a:p>
            <a:endParaRPr lang="ru-RU" altLang="ja-JP" sz="2800"/>
          </a:p>
          <a:p>
            <a:endParaRPr lang="ru-RU" altLang="ja-JP" sz="2800"/>
          </a:p>
          <a:p>
            <a:endParaRPr lang="ru-RU" altLang="ja-JP" sz="2800"/>
          </a:p>
          <a:p>
            <a:endParaRPr lang="ru-RU" sz="2800"/>
          </a:p>
        </p:txBody>
      </p:sp>
      <p:sp>
        <p:nvSpPr>
          <p:cNvPr id="65539" name="Rectangle 3"/>
          <p:cNvSpPr>
            <a:spLocks noChangeArrowheads="1"/>
          </p:cNvSpPr>
          <p:nvPr/>
        </p:nvSpPr>
        <p:spPr bwMode="auto">
          <a:xfrm>
            <a:off x="44910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5940425" y="765175"/>
          <a:ext cx="536575" cy="790575"/>
        </p:xfrm>
        <a:graphic>
          <a:graphicData uri="http://schemas.openxmlformats.org/presentationml/2006/ole">
            <p:oleObj spid="_x0000_s65540" r:id="rId3" imgW="164957" imgH="241091" progId="Equation.3">
              <p:embed/>
            </p:oleObj>
          </a:graphicData>
        </a:graphic>
      </p:graphicFrame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4491038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5542" name="Object 6"/>
          <p:cNvGraphicFramePr>
            <a:graphicFrameLocks noChangeAspect="1"/>
          </p:cNvGraphicFramePr>
          <p:nvPr/>
        </p:nvGraphicFramePr>
        <p:xfrm>
          <a:off x="2062163" y="1219200"/>
          <a:ext cx="458787" cy="647700"/>
        </p:xfrm>
        <a:graphic>
          <a:graphicData uri="http://schemas.openxmlformats.org/presentationml/2006/ole">
            <p:oleObj spid="_x0000_s65542" r:id="rId4" imgW="165028" imgH="228501" progId="Equation.3">
              <p:embed/>
            </p:oleObj>
          </a:graphicData>
        </a:graphic>
      </p:graphicFrame>
      <p:graphicFrame>
        <p:nvGraphicFramePr>
          <p:cNvPr id="65543" name="Object 7"/>
          <p:cNvGraphicFramePr>
            <a:graphicFrameLocks noChangeAspect="1"/>
          </p:cNvGraphicFramePr>
          <p:nvPr/>
        </p:nvGraphicFramePr>
        <p:xfrm>
          <a:off x="2882900" y="1209675"/>
          <a:ext cx="458788" cy="574675"/>
        </p:xfrm>
        <a:graphic>
          <a:graphicData uri="http://schemas.openxmlformats.org/presentationml/2006/ole">
            <p:oleObj spid="_x0000_s65543" r:id="rId5" imgW="152334" imgH="190417" progId="Equation.3">
              <p:embed/>
            </p:oleObj>
          </a:graphicData>
        </a:graphic>
      </p:graphicFrame>
      <p:graphicFrame>
        <p:nvGraphicFramePr>
          <p:cNvPr id="65544" name="Object 8"/>
          <p:cNvGraphicFramePr>
            <a:graphicFrameLocks noChangeAspect="1"/>
          </p:cNvGraphicFramePr>
          <p:nvPr/>
        </p:nvGraphicFramePr>
        <p:xfrm>
          <a:off x="539750" y="2349500"/>
          <a:ext cx="8407400" cy="688975"/>
        </p:xfrm>
        <a:graphic>
          <a:graphicData uri="http://schemas.openxmlformats.org/presentationml/2006/ole">
            <p:oleObj spid="_x0000_s65544" name="Формула" r:id="rId6" imgW="3517560" imgH="291960" progId="Equation.3">
              <p:embed/>
            </p:oleObj>
          </a:graphicData>
        </a:graphic>
      </p:graphicFrame>
      <p:sp>
        <p:nvSpPr>
          <p:cNvPr id="65545" name="Rectangle 9"/>
          <p:cNvSpPr>
            <a:spLocks noChangeArrowheads="1"/>
          </p:cNvSpPr>
          <p:nvPr/>
        </p:nvSpPr>
        <p:spPr bwMode="auto">
          <a:xfrm>
            <a:off x="291465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5548" name="Object 12"/>
          <p:cNvGraphicFramePr>
            <a:graphicFrameLocks noChangeAspect="1"/>
          </p:cNvGraphicFramePr>
          <p:nvPr>
            <p:ph sz="half" idx="2"/>
          </p:nvPr>
        </p:nvGraphicFramePr>
        <p:xfrm>
          <a:off x="323850" y="4724400"/>
          <a:ext cx="7921625" cy="673100"/>
        </p:xfrm>
        <a:graphic>
          <a:graphicData uri="http://schemas.openxmlformats.org/presentationml/2006/ole">
            <p:oleObj spid="_x0000_s65548" r:id="rId7" imgW="3314700" imgH="2413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847013" cy="4114800"/>
          </a:xfrm>
        </p:spPr>
        <p:txBody>
          <a:bodyPr/>
          <a:lstStyle/>
          <a:p>
            <a:r>
              <a:rPr lang="ru-RU" altLang="ja-JP" sz="2800">
                <a:cs typeface="Arial" charset="0"/>
              </a:rPr>
              <a:t>Умножим обе части на </a:t>
            </a:r>
            <a:r>
              <a:rPr lang="en-US" altLang="ja-JP" sz="2800">
                <a:ea typeface="MS PGothic" pitchFamily="34" charset="-128"/>
                <a:cs typeface="Arial" charset="0"/>
              </a:rPr>
              <a:t>    </a:t>
            </a:r>
            <a:r>
              <a:rPr lang="ru-RU" altLang="ja-JP" sz="2800"/>
              <a:t>и вычислим</a:t>
            </a:r>
          </a:p>
          <a:p>
            <a:endParaRPr lang="ru-RU" altLang="ja-JP" sz="2800"/>
          </a:p>
          <a:p>
            <a:endParaRPr lang="ru-RU" sz="2800"/>
          </a:p>
        </p:txBody>
      </p:sp>
      <p:graphicFrame>
        <p:nvGraphicFramePr>
          <p:cNvPr id="70664" name="Object 8"/>
          <p:cNvGraphicFramePr>
            <a:graphicFrameLocks noChangeAspect="1"/>
          </p:cNvGraphicFramePr>
          <p:nvPr/>
        </p:nvGraphicFramePr>
        <p:xfrm>
          <a:off x="4859338" y="1989138"/>
          <a:ext cx="381000" cy="476250"/>
        </p:xfrm>
        <a:graphic>
          <a:graphicData uri="http://schemas.openxmlformats.org/presentationml/2006/ole">
            <p:oleObj spid="_x0000_s70664" r:id="rId3" imgW="152334" imgH="190417" progId="Equation.3">
              <p:embed/>
            </p:oleObj>
          </a:graphicData>
        </a:graphic>
      </p:graphicFrame>
      <p:graphicFrame>
        <p:nvGraphicFramePr>
          <p:cNvPr id="70665" name="Object 9"/>
          <p:cNvGraphicFramePr>
            <a:graphicFrameLocks noChangeAspect="1"/>
          </p:cNvGraphicFramePr>
          <p:nvPr/>
        </p:nvGraphicFramePr>
        <p:xfrm>
          <a:off x="2700338" y="3141663"/>
          <a:ext cx="3143250" cy="842962"/>
        </p:xfrm>
        <a:graphic>
          <a:graphicData uri="http://schemas.openxmlformats.org/presentationml/2006/ole">
            <p:oleObj spid="_x0000_s70665" name="Формула" r:id="rId4" imgW="101592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3400" y="609600"/>
            <a:ext cx="7772400" cy="5257800"/>
          </a:xfrm>
        </p:spPr>
        <p:txBody>
          <a:bodyPr/>
          <a:lstStyle/>
          <a:p>
            <a:endParaRPr lang="ru-RU" altLang="ja-JP">
              <a:solidFill>
                <a:schemeClr val="bg2"/>
              </a:solidFill>
            </a:endParaRPr>
          </a:p>
          <a:p>
            <a:endParaRPr lang="ru-RU" altLang="ja-JP">
              <a:solidFill>
                <a:schemeClr val="bg2"/>
              </a:solidFill>
            </a:endParaRPr>
          </a:p>
          <a:p>
            <a:endParaRPr lang="ru-RU" altLang="ja-JP">
              <a:solidFill>
                <a:schemeClr val="bg2"/>
              </a:solidFill>
            </a:endParaRPr>
          </a:p>
          <a:p>
            <a:endParaRPr lang="ru-RU" altLang="ja-JP">
              <a:solidFill>
                <a:schemeClr val="bg2"/>
              </a:solidFill>
            </a:endParaRPr>
          </a:p>
          <a:p>
            <a:r>
              <a:rPr lang="ru-RU" altLang="ja-JP"/>
              <a:t>Отсюда получим </a:t>
            </a:r>
            <a:r>
              <a:rPr lang="ru-RU" altLang="ja-JP">
                <a:cs typeface="Times New Roman" pitchFamily="18" charset="0"/>
              </a:rPr>
              <a:t> </a:t>
            </a:r>
            <a:r>
              <a:rPr lang="ru-RU" altLang="ja-JP" b="1">
                <a:cs typeface="Times New Roman" pitchFamily="18" charset="0"/>
              </a:rPr>
              <a:t>модел</a:t>
            </a:r>
            <a:r>
              <a:rPr lang="ru-RU" altLang="ja-JP" b="1"/>
              <a:t>ь</a:t>
            </a:r>
            <a:r>
              <a:rPr lang="ru-RU" altLang="ja-JP" b="1">
                <a:cs typeface="Times New Roman" pitchFamily="18" charset="0"/>
              </a:rPr>
              <a:t> Койка:</a:t>
            </a:r>
            <a:r>
              <a:rPr lang="ru-RU" altLang="ja-JP"/>
              <a:t> </a:t>
            </a:r>
            <a:endParaRPr lang="ru-RU" altLang="ja-JP">
              <a:cs typeface="Times New Roman" pitchFamily="18" charset="0"/>
            </a:endParaRPr>
          </a:p>
          <a:p>
            <a:endParaRPr lang="ru-RU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31813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468313" y="1412875"/>
          <a:ext cx="8388350" cy="798513"/>
        </p:xfrm>
        <a:graphic>
          <a:graphicData uri="http://schemas.openxmlformats.org/presentationml/2006/ole">
            <p:oleObj spid="_x0000_s66565" r:id="rId3" imgW="2781300" imgH="228600" progId="Equation.3">
              <p:embed/>
            </p:oleObj>
          </a:graphicData>
        </a:graphic>
      </p:graphicFrame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331470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6567" name="Object 7"/>
          <p:cNvGraphicFramePr>
            <a:graphicFrameLocks noChangeAspect="1"/>
          </p:cNvGraphicFramePr>
          <p:nvPr/>
        </p:nvGraphicFramePr>
        <p:xfrm>
          <a:off x="1331913" y="4005263"/>
          <a:ext cx="6218237" cy="708025"/>
        </p:xfrm>
        <a:graphic>
          <a:graphicData uri="http://schemas.openxmlformats.org/presentationml/2006/ole">
            <p:oleObj spid="_x0000_s66567" name="Формула" r:id="rId4" imgW="2590560" imgH="241200" progId="Equation.3">
              <p:embed/>
            </p:oleObj>
          </a:graphicData>
        </a:graphic>
      </p:graphicFrame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405765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6569" name="Object 9"/>
          <p:cNvGraphicFramePr>
            <a:graphicFrameLocks noChangeAspect="1"/>
          </p:cNvGraphicFramePr>
          <p:nvPr/>
        </p:nvGraphicFramePr>
        <p:xfrm>
          <a:off x="2555875" y="5157788"/>
          <a:ext cx="3314700" cy="838200"/>
        </p:xfrm>
        <a:graphic>
          <a:graphicData uri="http://schemas.openxmlformats.org/presentationml/2006/ole">
            <p:oleObj spid="_x0000_s66569" r:id="rId5" imgW="102870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533400"/>
            <a:ext cx="7772400" cy="5562600"/>
          </a:xfrm>
        </p:spPr>
        <p:txBody>
          <a:bodyPr/>
          <a:lstStyle/>
          <a:p>
            <a:r>
              <a:rPr lang="ru-RU" altLang="ja-JP" b="1"/>
              <a:t>Метод преобразования Койка</a:t>
            </a:r>
            <a:r>
              <a:rPr lang="ru-RU" altLang="ja-JP"/>
              <a:t> позволяет перейти от модели с бесконечными распределенными лагами к модели авторегрессии,содержащей две независимые переменные      и </a:t>
            </a:r>
            <a:endParaRPr lang="ru-RU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449580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7588" name="Object 4"/>
          <p:cNvGraphicFramePr>
            <a:graphicFrameLocks noChangeAspect="1"/>
          </p:cNvGraphicFramePr>
          <p:nvPr/>
        </p:nvGraphicFramePr>
        <p:xfrm>
          <a:off x="5648325" y="2390775"/>
          <a:ext cx="479425" cy="719138"/>
        </p:xfrm>
        <a:graphic>
          <a:graphicData uri="http://schemas.openxmlformats.org/presentationml/2006/ole">
            <p:oleObj spid="_x0000_s67588" r:id="rId3" imgW="152334" imgH="228501" progId="Equation.3">
              <p:embed/>
            </p:oleObj>
          </a:graphicData>
        </a:graphic>
      </p:graphicFrame>
      <p:sp>
        <p:nvSpPr>
          <p:cNvPr id="67589" name="Rectangle 5"/>
          <p:cNvSpPr>
            <a:spLocks noChangeArrowheads="1"/>
          </p:cNvSpPr>
          <p:nvPr/>
        </p:nvSpPr>
        <p:spPr bwMode="auto">
          <a:xfrm>
            <a:off x="4443413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7590" name="Object 6"/>
          <p:cNvGraphicFramePr>
            <a:graphicFrameLocks noChangeAspect="1"/>
          </p:cNvGraphicFramePr>
          <p:nvPr/>
        </p:nvGraphicFramePr>
        <p:xfrm>
          <a:off x="6518275" y="2454275"/>
          <a:ext cx="727075" cy="646113"/>
        </p:xfrm>
        <a:graphic>
          <a:graphicData uri="http://schemas.openxmlformats.org/presentationml/2006/ole">
            <p:oleObj spid="_x0000_s67590" r:id="rId4" imgW="253890" imgH="228501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r>
              <a:rPr lang="ru-RU" altLang="ja-JP">
                <a:cs typeface="Arial" charset="0"/>
              </a:rPr>
              <a:t>Средний лаг:</a:t>
            </a:r>
            <a:endParaRPr lang="ru-RU" altLang="ja-JP"/>
          </a:p>
          <a:p>
            <a:endParaRPr lang="ru-RU" altLang="ja-JP"/>
          </a:p>
          <a:p>
            <a:endParaRPr lang="ru-RU" altLang="ja-JP"/>
          </a:p>
          <a:p>
            <a:endParaRPr lang="ru-RU" altLang="ja-JP"/>
          </a:p>
          <a:p>
            <a:endParaRPr lang="ru-RU">
              <a:cs typeface="Times New Roman" pitchFamily="18" charset="0"/>
            </a:endParaRPr>
          </a:p>
          <a:p>
            <a:r>
              <a:rPr lang="ru-RU">
                <a:cs typeface="Times New Roman" pitchFamily="18" charset="0"/>
              </a:rPr>
              <a:t>Медианный лаг: </a:t>
            </a:r>
            <a:endParaRPr lang="ru-RU"/>
          </a:p>
          <a:p>
            <a:endParaRPr lang="ru-RU"/>
          </a:p>
        </p:txBody>
      </p:sp>
      <p:sp>
        <p:nvSpPr>
          <p:cNvPr id="68611" name="Rectangle 3"/>
          <p:cNvSpPr>
            <a:spLocks noChangeArrowheads="1"/>
          </p:cNvSpPr>
          <p:nvPr/>
        </p:nvSpPr>
        <p:spPr bwMode="auto">
          <a:xfrm>
            <a:off x="2476500" y="29860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3348038" y="1268413"/>
          <a:ext cx="1949450" cy="1271587"/>
        </p:xfrm>
        <a:graphic>
          <a:graphicData uri="http://schemas.openxmlformats.org/presentationml/2006/ole">
            <p:oleObj spid="_x0000_s68612" name="Формула" r:id="rId3" imgW="698400" imgH="457200" progId="Equation.3">
              <p:embed/>
            </p:oleObj>
          </a:graphicData>
        </a:graphic>
      </p:graphicFrame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2814638" y="3090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68614" name="Object 6"/>
          <p:cNvGraphicFramePr>
            <a:graphicFrameLocks noChangeAspect="1"/>
          </p:cNvGraphicFramePr>
          <p:nvPr/>
        </p:nvGraphicFramePr>
        <p:xfrm>
          <a:off x="3348038" y="4365625"/>
          <a:ext cx="1866900" cy="911225"/>
        </p:xfrm>
        <a:graphic>
          <a:graphicData uri="http://schemas.openxmlformats.org/presentationml/2006/ole">
            <p:oleObj spid="_x0000_s68614" r:id="rId4" imgW="800447" imgH="393871" progId="Equation.3">
              <p:embed/>
            </p:oleObj>
          </a:graphicData>
        </a:graphic>
      </p:graphicFrame>
      <p:sp>
        <p:nvSpPr>
          <p:cNvPr id="6861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2400" y="381000"/>
            <a:ext cx="8686800" cy="5715000"/>
          </a:xfrm>
        </p:spPr>
        <p:txBody>
          <a:bodyPr/>
          <a:lstStyle/>
          <a:p>
            <a:r>
              <a:rPr lang="ru-RU" b="1">
                <a:cs typeface="Times New Roman" pitchFamily="18" charset="0"/>
              </a:rPr>
              <a:t>МОДЕЛИ АДАПТИВНЫХ ОЖИДАНИЙ </a:t>
            </a:r>
            <a:endParaRPr lang="ru-RU" b="1"/>
          </a:p>
          <a:p>
            <a:endParaRPr lang="ru-RU" b="1"/>
          </a:p>
          <a:p>
            <a:r>
              <a:rPr lang="ru-RU">
                <a:cs typeface="Times New Roman" pitchFamily="18" charset="0"/>
              </a:rPr>
              <a:t>модель вида</a:t>
            </a:r>
            <a:r>
              <a:rPr lang="ru-RU" b="1">
                <a:cs typeface="Times New Roman" pitchFamily="18" charset="0"/>
              </a:rPr>
              <a:t> (1)</a:t>
            </a:r>
            <a:endParaRPr lang="ru-RU" b="1"/>
          </a:p>
          <a:p>
            <a:endParaRPr lang="ru-RU" b="1"/>
          </a:p>
          <a:p>
            <a:r>
              <a:rPr lang="ru-RU" sz="2800">
                <a:cs typeface="Arial" charset="0"/>
              </a:rPr>
              <a:t>где </a:t>
            </a:r>
            <a:r>
              <a:rPr lang="ru-RU" sz="2800"/>
              <a:t>         </a:t>
            </a:r>
            <a:r>
              <a:rPr lang="ru-RU" sz="2800">
                <a:cs typeface="Arial" charset="0"/>
              </a:rPr>
              <a:t>фактическое значение результативного признака;</a:t>
            </a:r>
            <a:endParaRPr lang="ru-RU" sz="2800"/>
          </a:p>
          <a:p>
            <a:endParaRPr lang="ru-RU" sz="2800"/>
          </a:p>
          <a:p>
            <a:r>
              <a:rPr lang="ru-RU" sz="2800"/>
              <a:t>              </a:t>
            </a:r>
            <a:r>
              <a:rPr lang="ru-RU" sz="2800">
                <a:cs typeface="Arial" charset="0"/>
              </a:rPr>
              <a:t>ожидаемое значение факторного признака.</a:t>
            </a:r>
            <a:endParaRPr lang="ru-RU" sz="2800">
              <a:cs typeface="Times New Roman" pitchFamily="18" charset="0"/>
            </a:endParaRPr>
          </a:p>
          <a:p>
            <a:endParaRPr lang="ru-RU" sz="2800"/>
          </a:p>
        </p:txBody>
      </p:sp>
      <p:sp>
        <p:nvSpPr>
          <p:cNvPr id="90115" name="Rectangle 3"/>
          <p:cNvSpPr>
            <a:spLocks noChangeArrowheads="1"/>
          </p:cNvSpPr>
          <p:nvPr/>
        </p:nvSpPr>
        <p:spPr bwMode="auto">
          <a:xfrm>
            <a:off x="392430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0116" name="Object 4"/>
          <p:cNvGraphicFramePr>
            <a:graphicFrameLocks noChangeAspect="1"/>
          </p:cNvGraphicFramePr>
          <p:nvPr/>
        </p:nvGraphicFramePr>
        <p:xfrm>
          <a:off x="3563938" y="1484313"/>
          <a:ext cx="4229100" cy="776287"/>
        </p:xfrm>
        <a:graphic>
          <a:graphicData uri="http://schemas.openxmlformats.org/presentationml/2006/ole">
            <p:oleObj spid="_x0000_s90116" r:id="rId3" imgW="1295400" imgH="241300" progId="Equation.3">
              <p:embed/>
            </p:oleObj>
          </a:graphicData>
        </a:graphic>
      </p:graphicFrame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41960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0118" name="Object 6"/>
          <p:cNvGraphicFramePr>
            <a:graphicFrameLocks noChangeAspect="1"/>
          </p:cNvGraphicFramePr>
          <p:nvPr/>
        </p:nvGraphicFramePr>
        <p:xfrm>
          <a:off x="1241425" y="2703513"/>
          <a:ext cx="719138" cy="539750"/>
        </p:xfrm>
        <a:graphic>
          <a:graphicData uri="http://schemas.openxmlformats.org/presentationml/2006/ole">
            <p:oleObj spid="_x0000_s90118" r:id="rId4" imgW="304668" imgH="228501" progId="Equation.3">
              <p:embed/>
            </p:oleObj>
          </a:graphicData>
        </a:graphic>
      </p:graphicFrame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43767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0120" name="Object 8"/>
          <p:cNvGraphicFramePr>
            <a:graphicFrameLocks noChangeAspect="1"/>
          </p:cNvGraphicFramePr>
          <p:nvPr/>
        </p:nvGraphicFramePr>
        <p:xfrm>
          <a:off x="596900" y="4138613"/>
          <a:ext cx="973138" cy="593725"/>
        </p:xfrm>
        <a:graphic>
          <a:graphicData uri="http://schemas.openxmlformats.org/presentationml/2006/ole">
            <p:oleObj spid="_x0000_s90120" r:id="rId5" imgW="393529" imgH="241195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r>
              <a:rPr lang="ru-RU">
                <a:cs typeface="Arial" charset="0"/>
              </a:rPr>
              <a:t>Механизм формирования </a:t>
            </a:r>
            <a:r>
              <a:rPr lang="ru-RU" sz="2800"/>
              <a:t>ФАКТОРОВ</a:t>
            </a:r>
            <a:r>
              <a:rPr lang="ru-RU">
                <a:cs typeface="Arial" charset="0"/>
              </a:rPr>
              <a:t> в этой модели следующий:</a:t>
            </a:r>
            <a:endParaRPr lang="ru-RU"/>
          </a:p>
          <a:p>
            <a:endParaRPr lang="ru-RU"/>
          </a:p>
          <a:p>
            <a:endParaRPr lang="ru-RU"/>
          </a:p>
          <a:p>
            <a:r>
              <a:rPr lang="ru-RU"/>
              <a:t>или</a:t>
            </a:r>
          </a:p>
          <a:p>
            <a:endParaRPr lang="ru-RU"/>
          </a:p>
          <a:p>
            <a:pPr>
              <a:buFontTx/>
              <a:buNone/>
            </a:pPr>
            <a:endParaRPr lang="ru-RU"/>
          </a:p>
          <a:p>
            <a:endParaRPr lang="ru-RU"/>
          </a:p>
          <a:p>
            <a:r>
              <a:rPr lang="ru-RU"/>
              <a:t>где                   - </a:t>
            </a:r>
            <a:r>
              <a:rPr lang="ru-RU" b="1"/>
              <a:t>коэффициент ожиданий</a:t>
            </a:r>
            <a:endParaRPr lang="ru-RU"/>
          </a:p>
          <a:p>
            <a:endParaRPr lang="ru-RU"/>
          </a:p>
        </p:txBody>
      </p:sp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3843338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1140" name="Object 4"/>
          <p:cNvGraphicFramePr>
            <a:graphicFrameLocks noChangeAspect="1"/>
          </p:cNvGraphicFramePr>
          <p:nvPr/>
        </p:nvGraphicFramePr>
        <p:xfrm>
          <a:off x="1619250" y="1916113"/>
          <a:ext cx="4081463" cy="666750"/>
        </p:xfrm>
        <a:graphic>
          <a:graphicData uri="http://schemas.openxmlformats.org/presentationml/2006/ole">
            <p:oleObj spid="_x0000_s91140" r:id="rId3" imgW="1459866" imgH="241195" progId="Equation.3">
              <p:embed/>
            </p:oleObj>
          </a:graphicData>
        </a:graphic>
      </p:graphicFrame>
      <p:sp>
        <p:nvSpPr>
          <p:cNvPr id="91141" name="Rectangle 5"/>
          <p:cNvSpPr>
            <a:spLocks noChangeArrowheads="1"/>
          </p:cNvSpPr>
          <p:nvPr/>
        </p:nvSpPr>
        <p:spPr bwMode="auto">
          <a:xfrm>
            <a:off x="375285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1142" name="Object 6"/>
          <p:cNvGraphicFramePr>
            <a:graphicFrameLocks noChangeAspect="1"/>
          </p:cNvGraphicFramePr>
          <p:nvPr/>
        </p:nvGraphicFramePr>
        <p:xfrm>
          <a:off x="1476375" y="3644900"/>
          <a:ext cx="4452938" cy="714375"/>
        </p:xfrm>
        <a:graphic>
          <a:graphicData uri="http://schemas.openxmlformats.org/presentationml/2006/ole">
            <p:oleObj spid="_x0000_s91142" name="Формула" r:id="rId4" imgW="2031840" imgH="330120" progId="Equation.3">
              <p:embed/>
            </p:oleObj>
          </a:graphicData>
        </a:graphic>
      </p:graphicFrame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4286250" y="33385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/>
          </a:p>
        </p:txBody>
      </p:sp>
      <p:graphicFrame>
        <p:nvGraphicFramePr>
          <p:cNvPr id="91144" name="Object 8"/>
          <p:cNvGraphicFramePr>
            <a:graphicFrameLocks noChangeAspect="1"/>
          </p:cNvGraphicFramePr>
          <p:nvPr/>
        </p:nvGraphicFramePr>
        <p:xfrm>
          <a:off x="1979613" y="5157788"/>
          <a:ext cx="1425575" cy="450850"/>
        </p:xfrm>
        <a:graphic>
          <a:graphicData uri="http://schemas.openxmlformats.org/presentationml/2006/ole">
            <p:oleObj spid="_x0000_s91144" r:id="rId5" imgW="571004" imgH="177646" progId="Equation.3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1143000"/>
          </a:xfrm>
        </p:spPr>
        <p:txBody>
          <a:bodyPr/>
          <a:lstStyle/>
          <a:p>
            <a:pPr algn="l"/>
            <a:r>
              <a:rPr lang="ru-RU" sz="2400" b="1" u="sng"/>
              <a:t>Утверждение.</a:t>
            </a:r>
            <a:r>
              <a:rPr lang="ru-RU" sz="2400"/>
              <a:t> Модель адаптивных ожиданий сводится 		    к модели авторегрессии.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268413"/>
            <a:ext cx="8291512" cy="5589587"/>
          </a:xfrm>
        </p:spPr>
        <p:txBody>
          <a:bodyPr/>
          <a:lstStyle/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r>
              <a:rPr lang="ru-RU" sz="2800"/>
              <a:t>Док-во: </a:t>
            </a:r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endParaRPr lang="ru-RU" sz="2800"/>
          </a:p>
          <a:p>
            <a:pPr>
              <a:buFontTx/>
              <a:buNone/>
            </a:pPr>
            <a:endParaRPr lang="ru-RU" sz="2800"/>
          </a:p>
        </p:txBody>
      </p:sp>
      <p:graphicFrame>
        <p:nvGraphicFramePr>
          <p:cNvPr id="76804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187450" y="2997200"/>
          <a:ext cx="6935788" cy="1160463"/>
        </p:xfrm>
        <a:graphic>
          <a:graphicData uri="http://schemas.openxmlformats.org/presentationml/2006/ole">
            <p:oleObj spid="_x0000_s76804" name="Формула" r:id="rId3" imgW="3174840" imgH="482400" progId="Equation.3">
              <p:embed/>
            </p:oleObj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>
            <p:ph sz="quarter" idx="3"/>
          </p:nvPr>
        </p:nvGraphicFramePr>
        <p:xfrm>
          <a:off x="1187450" y="4508500"/>
          <a:ext cx="3240088" cy="655638"/>
        </p:xfrm>
        <a:graphic>
          <a:graphicData uri="http://schemas.openxmlformats.org/presentationml/2006/ole">
            <p:oleObj spid="_x0000_s76805" name="Формула" r:id="rId4" imgW="1244520" imgH="241200" progId="Equation.3">
              <p:embed/>
            </p:oleObj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468313" y="5373688"/>
          <a:ext cx="6246812" cy="561975"/>
        </p:xfrm>
        <a:graphic>
          <a:graphicData uri="http://schemas.openxmlformats.org/presentationml/2006/ole">
            <p:oleObj spid="_x0000_s76806" name="Формула" r:id="rId5" imgW="308592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10600" cy="6172200"/>
          </a:xfrm>
        </p:spPr>
        <p:txBody>
          <a:bodyPr/>
          <a:lstStyle/>
          <a:p>
            <a:endParaRPr lang="ru-RU" altLang="ja-JP">
              <a:solidFill>
                <a:schemeClr val="bg1"/>
              </a:solidFill>
              <a:latin typeface="Arial" charset="0"/>
            </a:endParaRPr>
          </a:p>
          <a:p>
            <a:endParaRPr lang="ru-RU" altLang="ja-JP">
              <a:solidFill>
                <a:schemeClr val="bg1"/>
              </a:solidFill>
              <a:latin typeface="Arial" charset="0"/>
            </a:endParaRPr>
          </a:p>
          <a:p>
            <a:r>
              <a:rPr lang="ru-RU" altLang="ja-JP">
                <a:solidFill>
                  <a:schemeClr val="bg1"/>
                </a:solidFill>
                <a:latin typeface="Arial" charset="0"/>
              </a:rPr>
              <a:t>Опр. </a:t>
            </a:r>
            <a:r>
              <a:rPr lang="ru-RU" altLang="ja-JP" b="1">
                <a:solidFill>
                  <a:schemeClr val="bg1"/>
                </a:solidFill>
                <a:latin typeface="Arial" charset="0"/>
              </a:rPr>
              <a:t>Л</a:t>
            </a:r>
            <a:r>
              <a:rPr lang="ru-RU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аговы</a:t>
            </a:r>
            <a:r>
              <a:rPr lang="ru-RU" altLang="ja-JP" b="1">
                <a:solidFill>
                  <a:schemeClr val="bg1"/>
                </a:solidFill>
                <a:latin typeface="Arial" charset="0"/>
              </a:rPr>
              <a:t>е</a:t>
            </a:r>
            <a:r>
              <a:rPr lang="ru-RU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 переменны</a:t>
            </a:r>
            <a:r>
              <a:rPr lang="ru-RU" altLang="ja-JP" b="1">
                <a:solidFill>
                  <a:schemeClr val="bg1"/>
                </a:solidFill>
                <a:latin typeface="Arial" charset="0"/>
              </a:rPr>
              <a:t>е-</a:t>
            </a:r>
            <a:r>
              <a:rPr lang="ru-RU" altLang="ja-JP">
                <a:solidFill>
                  <a:schemeClr val="bg1"/>
                </a:solidFill>
                <a:latin typeface="Arial" charset="0"/>
              </a:rPr>
              <a:t> в</a:t>
            </a:r>
            <a:r>
              <a:rPr lang="ru-RU" altLang="ja-JP">
                <a:solidFill>
                  <a:schemeClr val="bg1"/>
                </a:solidFill>
                <a:latin typeface="Arial" charset="0"/>
                <a:cs typeface="Arial" charset="0"/>
              </a:rPr>
              <a:t>ременные ряды самих факторных переменных, сдвинутые на один или более моментов времени</a:t>
            </a:r>
            <a:r>
              <a:rPr lang="ru-RU" altLang="ja-JP" b="1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ru-RU" altLang="ja-JP">
              <a:solidFill>
                <a:schemeClr val="bg1"/>
              </a:solidFill>
              <a:cs typeface="Times New Roman" pitchFamily="18" charset="0"/>
            </a:endParaRPr>
          </a:p>
          <a:p>
            <a:endParaRPr lang="ru-RU" altLang="ja-JP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Вычитаем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или</a:t>
            </a:r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endParaRPr lang="ru-RU"/>
          </a:p>
          <a:p>
            <a:pPr>
              <a:buFontTx/>
              <a:buNone/>
            </a:pPr>
            <a:r>
              <a:rPr lang="ru-RU"/>
              <a:t>где</a:t>
            </a:r>
          </a:p>
          <a:p>
            <a:endParaRPr lang="ru-RU"/>
          </a:p>
        </p:txBody>
      </p:sp>
      <p:graphicFrame>
        <p:nvGraphicFramePr>
          <p:cNvPr id="94212" name="Object 4"/>
          <p:cNvGraphicFramePr>
            <a:graphicFrameLocks noChangeAspect="1"/>
          </p:cNvGraphicFramePr>
          <p:nvPr/>
        </p:nvGraphicFramePr>
        <p:xfrm>
          <a:off x="827088" y="2924175"/>
          <a:ext cx="7488237" cy="576263"/>
        </p:xfrm>
        <a:graphic>
          <a:graphicData uri="http://schemas.openxmlformats.org/presentationml/2006/ole">
            <p:oleObj spid="_x0000_s94212" name="Формула" r:id="rId3" imgW="3492360" imgH="228600" progId="Equation.3">
              <p:embed/>
            </p:oleObj>
          </a:graphicData>
        </a:graphic>
      </p:graphicFrame>
      <p:graphicFrame>
        <p:nvGraphicFramePr>
          <p:cNvPr id="94213" name="Object 5"/>
          <p:cNvGraphicFramePr>
            <a:graphicFrameLocks noChangeAspect="1"/>
          </p:cNvGraphicFramePr>
          <p:nvPr/>
        </p:nvGraphicFramePr>
        <p:xfrm>
          <a:off x="971550" y="4508500"/>
          <a:ext cx="6908800" cy="517525"/>
        </p:xfrm>
        <a:graphic>
          <a:graphicData uri="http://schemas.openxmlformats.org/presentationml/2006/ole">
            <p:oleObj spid="_x0000_s94213" name="Формула" r:id="rId4" imgW="3288960" imgH="241200" progId="Equation.3">
              <p:embed/>
            </p:oleObj>
          </a:graphicData>
        </a:graphic>
      </p:graphicFrame>
      <p:graphicFrame>
        <p:nvGraphicFramePr>
          <p:cNvPr id="94214" name="Object 6"/>
          <p:cNvGraphicFramePr>
            <a:graphicFrameLocks noChangeAspect="1"/>
          </p:cNvGraphicFramePr>
          <p:nvPr/>
        </p:nvGraphicFramePr>
        <p:xfrm>
          <a:off x="1476375" y="5589588"/>
          <a:ext cx="2736850" cy="512762"/>
        </p:xfrm>
        <a:graphic>
          <a:graphicData uri="http://schemas.openxmlformats.org/presentationml/2006/ole">
            <p:oleObj spid="_x0000_s94214" name="Формула" r:id="rId5" imgW="121896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Модель (1) называется долгосрочной функцией модели адаптивных ожиданий. </a:t>
            </a:r>
          </a:p>
          <a:p>
            <a:endParaRPr lang="ru-RU"/>
          </a:p>
          <a:p>
            <a:r>
              <a:rPr lang="ru-RU"/>
              <a:t>Модель (2) называется краткосрочной функцией модели адаптивных ожиданий.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09600"/>
          </a:xfrm>
        </p:spPr>
        <p:txBody>
          <a:bodyPr/>
          <a:lstStyle/>
          <a:p>
            <a:r>
              <a:rPr lang="ru-RU" sz="2800" b="1" u="sng"/>
              <a:t>Пример.</a:t>
            </a:r>
            <a:r>
              <a:rPr lang="ru-RU" sz="2800"/>
              <a:t> Модель гиперинфляции Кейгана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953000"/>
          </a:xfrm>
        </p:spPr>
        <p:txBody>
          <a:bodyPr/>
          <a:lstStyle/>
          <a:p>
            <a:pPr>
              <a:buFontTx/>
              <a:buNone/>
            </a:pPr>
            <a:r>
              <a:rPr lang="en-US"/>
              <a:t>Y</a:t>
            </a:r>
            <a:r>
              <a:rPr lang="en-US" baseline="-25000"/>
              <a:t>t</a:t>
            </a:r>
            <a:r>
              <a:rPr lang="en-US"/>
              <a:t> = log (M</a:t>
            </a:r>
            <a:r>
              <a:rPr lang="en-US" baseline="-25000"/>
              <a:t>t</a:t>
            </a:r>
            <a:r>
              <a:rPr lang="en-US"/>
              <a:t>/P</a:t>
            </a:r>
            <a:r>
              <a:rPr lang="en-US" baseline="-25000"/>
              <a:t>t</a:t>
            </a:r>
            <a:r>
              <a:rPr lang="en-US"/>
              <a:t>)</a:t>
            </a:r>
          </a:p>
          <a:p>
            <a:pPr>
              <a:buFontTx/>
              <a:buNone/>
            </a:pPr>
            <a:r>
              <a:rPr lang="ru-RU"/>
              <a:t>M - номинальное количество денег в обращении,</a:t>
            </a:r>
          </a:p>
          <a:p>
            <a:pPr>
              <a:buFontTx/>
              <a:buNone/>
            </a:pPr>
            <a:r>
              <a:rPr lang="en-US"/>
              <a:t>P - </a:t>
            </a:r>
            <a:r>
              <a:rPr lang="ru-RU"/>
              <a:t>уровень цен,</a:t>
            </a:r>
          </a:p>
          <a:p>
            <a:pPr>
              <a:buFontTx/>
              <a:buNone/>
            </a:pPr>
            <a:r>
              <a:rPr lang="en-US"/>
              <a:t>M/P  - </a:t>
            </a:r>
            <a:r>
              <a:rPr lang="ru-RU"/>
              <a:t>реальные денежные остатки,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b="1"/>
              <a:t>Модель адаптивных ожиданий:</a:t>
            </a:r>
          </a:p>
          <a:p>
            <a:pPr algn="ctr">
              <a:buFontTx/>
              <a:buNone/>
            </a:pPr>
            <a:r>
              <a:rPr lang="en-US"/>
              <a:t>Y</a:t>
            </a:r>
            <a:r>
              <a:rPr lang="en-US" baseline="-25000"/>
              <a:t>t</a:t>
            </a:r>
            <a:r>
              <a:rPr lang="en-US" baseline="30000"/>
              <a:t>d</a:t>
            </a:r>
            <a:r>
              <a:rPr lang="ru-RU" b="1"/>
              <a:t> </a:t>
            </a:r>
            <a:r>
              <a:rPr lang="en-US"/>
              <a:t>= </a:t>
            </a:r>
            <a:r>
              <a:rPr lang="en-US">
                <a:sym typeface="Symbol" pitchFamily="18" charset="2"/>
              </a:rPr>
              <a:t> +  </a:t>
            </a:r>
            <a:r>
              <a:rPr lang="en-US"/>
              <a:t>x</a:t>
            </a:r>
            <a:r>
              <a:rPr lang="en-US" baseline="-25000"/>
              <a:t>t+1</a:t>
            </a:r>
            <a:r>
              <a:rPr lang="en-US" baseline="30000"/>
              <a:t>w</a:t>
            </a:r>
            <a:r>
              <a:rPr lang="en-US"/>
              <a:t> + </a:t>
            </a:r>
            <a:r>
              <a:rPr lang="en-US">
                <a:sym typeface="Symbol" pitchFamily="18" charset="2"/>
              </a:rPr>
              <a:t></a:t>
            </a:r>
            <a:r>
              <a:rPr lang="en-US" baseline="-25000">
                <a:sym typeface="Symbol" pitchFamily="18" charset="2"/>
              </a:rPr>
              <a:t>t</a:t>
            </a:r>
          </a:p>
          <a:p>
            <a:pPr algn="ctr">
              <a:buFont typeface="Symbol" pitchFamily="18" charset="2"/>
              <a:buChar char="D"/>
            </a:pPr>
            <a:r>
              <a:rPr lang="en-US"/>
              <a:t>x</a:t>
            </a:r>
            <a:r>
              <a:rPr lang="en-US" baseline="-25000"/>
              <a:t>t+1</a:t>
            </a:r>
            <a:r>
              <a:rPr lang="en-US" baseline="30000"/>
              <a:t>w</a:t>
            </a:r>
            <a:r>
              <a:rPr lang="en-US"/>
              <a:t>  = </a:t>
            </a:r>
            <a:r>
              <a:rPr lang="en-US">
                <a:sym typeface="Symbol" pitchFamily="18" charset="2"/>
              </a:rPr>
              <a:t>(x</a:t>
            </a:r>
            <a:r>
              <a:rPr lang="en-US" baseline="-25000">
                <a:sym typeface="Symbol" pitchFamily="18" charset="2"/>
              </a:rPr>
              <a:t>t</a:t>
            </a:r>
            <a:r>
              <a:rPr lang="en-US">
                <a:sym typeface="Symbol" pitchFamily="18" charset="2"/>
              </a:rPr>
              <a:t> - x</a:t>
            </a:r>
            <a:r>
              <a:rPr lang="en-US" baseline="-25000">
                <a:sym typeface="Symbol" pitchFamily="18" charset="2"/>
              </a:rPr>
              <a:t>t</a:t>
            </a:r>
            <a:r>
              <a:rPr lang="en-US" baseline="30000">
                <a:sym typeface="Symbol" pitchFamily="18" charset="2"/>
              </a:rPr>
              <a:t>w</a:t>
            </a:r>
            <a:r>
              <a:rPr lang="en-US">
                <a:sym typeface="Symbol" pitchFamily="18" charset="2"/>
              </a:rPr>
              <a:t>)</a:t>
            </a:r>
            <a:endParaRPr lang="ru-RU">
              <a:sym typeface="Symbol" pitchFamily="18" charset="2"/>
            </a:endParaRPr>
          </a:p>
          <a:p>
            <a:pPr algn="ctr">
              <a:buFont typeface="Symbol" pitchFamily="18" charset="2"/>
              <a:buChar char="D"/>
            </a:pPr>
            <a:endParaRPr lang="ru-RU">
              <a:sym typeface="Symbol" pitchFamily="18" charset="2"/>
            </a:endParaRPr>
          </a:p>
          <a:p>
            <a:pPr>
              <a:buFontTx/>
              <a:buNone/>
            </a:pPr>
            <a:r>
              <a:rPr lang="en-US"/>
              <a:t>Y</a:t>
            </a:r>
            <a:r>
              <a:rPr lang="en-US" baseline="-25000"/>
              <a:t>t</a:t>
            </a:r>
            <a:r>
              <a:rPr lang="en-US" baseline="30000"/>
              <a:t>d</a:t>
            </a:r>
            <a:r>
              <a:rPr lang="en-US"/>
              <a:t> - </a:t>
            </a:r>
            <a:r>
              <a:rPr lang="ru-RU"/>
              <a:t>спрос на реальные денежные остатки,</a:t>
            </a:r>
          </a:p>
          <a:p>
            <a:pPr>
              <a:buFontTx/>
              <a:buNone/>
            </a:pPr>
            <a:r>
              <a:rPr lang="en-US"/>
              <a:t>x</a:t>
            </a:r>
            <a:r>
              <a:rPr lang="en-US" baseline="30000"/>
              <a:t>w</a:t>
            </a:r>
            <a:r>
              <a:rPr lang="en-US"/>
              <a:t> - </a:t>
            </a:r>
            <a:r>
              <a:rPr lang="ru-RU"/>
              <a:t>ожидаемый уровень инфляции</a:t>
            </a:r>
          </a:p>
          <a:p>
            <a:pPr algn="ctr">
              <a:buFont typeface="Symbol" pitchFamily="18" charset="2"/>
              <a:buChar char="D"/>
            </a:pPr>
            <a:endParaRPr lang="ru-RU">
              <a:sym typeface="Symbol" pitchFamily="18" charset="2"/>
            </a:endParaRPr>
          </a:p>
          <a:p>
            <a:endParaRPr lang="ru-RU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7772400" cy="762000"/>
          </a:xfrm>
        </p:spPr>
        <p:txBody>
          <a:bodyPr/>
          <a:lstStyle/>
          <a:p>
            <a:r>
              <a:rPr lang="ru-RU"/>
              <a:t>Модель потребления Фридмена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268413"/>
            <a:ext cx="7772400" cy="5113337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			  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/>
              <a:t> </a:t>
            </a:r>
            <a:r>
              <a:rPr lang="ru-RU" sz="2800"/>
              <a:t>С</a:t>
            </a:r>
            <a:r>
              <a:rPr lang="en-US" sz="2800" baseline="-25000"/>
              <a:t>t</a:t>
            </a:r>
            <a:r>
              <a:rPr lang="en-US" sz="2800" baseline="30000"/>
              <a:t>p</a:t>
            </a:r>
            <a:r>
              <a:rPr lang="en-US" sz="2800" baseline="-25000"/>
              <a:t> </a:t>
            </a:r>
            <a:r>
              <a:rPr lang="ru-RU" sz="2800"/>
              <a:t> = </a:t>
            </a:r>
            <a:r>
              <a:rPr lang="en-US" sz="2800">
                <a:latin typeface="Symbol" pitchFamily="18" charset="2"/>
              </a:rPr>
              <a:t>b </a:t>
            </a:r>
            <a:r>
              <a:rPr lang="en-US" sz="2800"/>
              <a:t>Y</a:t>
            </a:r>
            <a:r>
              <a:rPr lang="en-US" sz="2800" baseline="-25000"/>
              <a:t>t</a:t>
            </a:r>
            <a:r>
              <a:rPr lang="en-US" sz="2800" baseline="30000"/>
              <a:t>p</a:t>
            </a:r>
            <a:endParaRPr lang="ru-RU" sz="2800" baseline="30000"/>
          </a:p>
          <a:p>
            <a:pPr>
              <a:lnSpc>
                <a:spcPct val="80000"/>
              </a:lnSpc>
              <a:buFontTx/>
              <a:buNone/>
            </a:pPr>
            <a:endParaRPr lang="ru-RU" sz="2800" baseline="30000"/>
          </a:p>
          <a:p>
            <a:pPr>
              <a:lnSpc>
                <a:spcPct val="80000"/>
              </a:lnSpc>
            </a:pPr>
            <a:r>
              <a:rPr lang="ru-RU" sz="2800"/>
              <a:t>где</a:t>
            </a:r>
          </a:p>
          <a:p>
            <a:pPr algn="ctr">
              <a:lnSpc>
                <a:spcPct val="80000"/>
              </a:lnSpc>
            </a:pPr>
            <a:r>
              <a:rPr lang="en-US" sz="2800"/>
              <a:t>Y</a:t>
            </a:r>
            <a:r>
              <a:rPr lang="en-US" sz="2800" baseline="-25000"/>
              <a:t>t</a:t>
            </a:r>
            <a:r>
              <a:rPr lang="en-US" sz="2800"/>
              <a:t> = Y</a:t>
            </a:r>
            <a:r>
              <a:rPr lang="en-US" sz="2800" baseline="-25000"/>
              <a:t>t</a:t>
            </a:r>
            <a:r>
              <a:rPr lang="en-US" sz="2800" baseline="30000"/>
              <a:t>p</a:t>
            </a:r>
            <a:r>
              <a:rPr lang="en-US" sz="2800" baseline="-25000"/>
              <a:t> </a:t>
            </a:r>
            <a:r>
              <a:rPr lang="en-US" sz="2800"/>
              <a:t> + Y</a:t>
            </a:r>
            <a:r>
              <a:rPr lang="en-US" sz="2800" baseline="-25000"/>
              <a:t>t</a:t>
            </a:r>
            <a:r>
              <a:rPr lang="en-US" sz="2800" baseline="30000"/>
              <a:t>T</a:t>
            </a:r>
            <a:endParaRPr lang="ru-RU" sz="2800" baseline="30000"/>
          </a:p>
          <a:p>
            <a:pPr algn="ctr">
              <a:lnSpc>
                <a:spcPct val="80000"/>
              </a:lnSpc>
            </a:pPr>
            <a:endParaRPr lang="en-US" sz="2800" baseline="30000"/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Y</a:t>
            </a:r>
            <a:r>
              <a:rPr lang="en-US" sz="2800" baseline="-25000"/>
              <a:t>t</a:t>
            </a:r>
            <a:r>
              <a:rPr lang="en-US" sz="2800" baseline="30000"/>
              <a:t>p</a:t>
            </a:r>
            <a:r>
              <a:rPr lang="en-US" sz="2800"/>
              <a:t> - </a:t>
            </a:r>
            <a:r>
              <a:rPr lang="ru-RU" sz="2800"/>
              <a:t>постоянный доход,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2800"/>
              <a:t>Y</a:t>
            </a:r>
            <a:r>
              <a:rPr lang="en-US" sz="2800" baseline="-25000"/>
              <a:t>t</a:t>
            </a:r>
            <a:r>
              <a:rPr lang="en-US" sz="2800" baseline="30000"/>
              <a:t>T</a:t>
            </a:r>
            <a:r>
              <a:rPr lang="ru-RU" sz="2800" baseline="30000"/>
              <a:t> </a:t>
            </a:r>
            <a:r>
              <a:rPr lang="ru-RU" sz="2800"/>
              <a:t>– переменный доход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/>
              <a:t>	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800"/>
              <a:t>С</a:t>
            </a:r>
            <a:r>
              <a:rPr lang="en-US" sz="2800" baseline="-25000"/>
              <a:t>t</a:t>
            </a:r>
            <a:r>
              <a:rPr lang="en-US" sz="2800"/>
              <a:t> = </a:t>
            </a:r>
            <a:r>
              <a:rPr lang="ru-RU" sz="2800"/>
              <a:t>С</a:t>
            </a:r>
            <a:r>
              <a:rPr lang="en-US" sz="2800" baseline="-25000"/>
              <a:t>t</a:t>
            </a:r>
            <a:r>
              <a:rPr lang="en-US" sz="2800" baseline="30000"/>
              <a:t>p</a:t>
            </a:r>
            <a:r>
              <a:rPr lang="en-US" sz="2800" baseline="-25000"/>
              <a:t> </a:t>
            </a:r>
            <a:r>
              <a:rPr lang="en-US" sz="2800"/>
              <a:t> + </a:t>
            </a:r>
            <a:r>
              <a:rPr lang="ru-RU" sz="2800"/>
              <a:t>С</a:t>
            </a:r>
            <a:r>
              <a:rPr lang="en-US" sz="2800" baseline="-25000"/>
              <a:t>t</a:t>
            </a:r>
            <a:r>
              <a:rPr lang="en-US" sz="2800" baseline="30000"/>
              <a:t>T</a:t>
            </a:r>
            <a:endParaRPr lang="ru-RU" sz="2800" baseline="30000"/>
          </a:p>
          <a:p>
            <a:pPr algn="ctr">
              <a:lnSpc>
                <a:spcPct val="80000"/>
              </a:lnSpc>
              <a:buFontTx/>
              <a:buNone/>
            </a:pPr>
            <a:endParaRPr lang="ru-RU" sz="2800" baseline="30000"/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/>
              <a:t>С</a:t>
            </a:r>
            <a:r>
              <a:rPr lang="en-US" sz="2800" baseline="-25000"/>
              <a:t>t</a:t>
            </a:r>
            <a:r>
              <a:rPr lang="en-US" sz="2800" baseline="30000"/>
              <a:t>p</a:t>
            </a:r>
            <a:r>
              <a:rPr lang="en-US" sz="2800"/>
              <a:t> - </a:t>
            </a:r>
            <a:r>
              <a:rPr lang="ru-RU" sz="2800"/>
              <a:t>постоянное потребление,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800"/>
              <a:t>С</a:t>
            </a:r>
            <a:r>
              <a:rPr lang="en-US" sz="2800" baseline="-25000"/>
              <a:t>t</a:t>
            </a:r>
            <a:r>
              <a:rPr lang="en-US" sz="2800" baseline="30000"/>
              <a:t>T</a:t>
            </a:r>
            <a:r>
              <a:rPr lang="ru-RU" sz="2800" baseline="30000"/>
              <a:t> </a:t>
            </a:r>
            <a:r>
              <a:rPr lang="ru-RU" sz="2800"/>
              <a:t>– переменное потребление </a:t>
            </a:r>
            <a:endParaRPr lang="en-US" sz="2800"/>
          </a:p>
          <a:p>
            <a:pPr>
              <a:lnSpc>
                <a:spcPct val="80000"/>
              </a:lnSpc>
            </a:pPr>
            <a:endParaRPr lang="ru-RU" sz="2800"/>
          </a:p>
          <a:p>
            <a:pPr>
              <a:lnSpc>
                <a:spcPct val="80000"/>
              </a:lnSpc>
              <a:buFontTx/>
              <a:buNone/>
            </a:pPr>
            <a:endParaRPr lang="en-US" sz="2800" baseline="300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7724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4000"/>
              <a:t>Регрессионная модель</a:t>
            </a:r>
          </a:p>
          <a:p>
            <a:pPr algn="ctr">
              <a:buFontTx/>
              <a:buNone/>
            </a:pPr>
            <a:r>
              <a:rPr lang="ru-RU" sz="4000"/>
              <a:t>С</a:t>
            </a:r>
            <a:r>
              <a:rPr lang="en-US" sz="4000" baseline="-25000"/>
              <a:t>t</a:t>
            </a:r>
            <a:r>
              <a:rPr lang="en-US" sz="4000"/>
              <a:t> = </a:t>
            </a:r>
            <a:r>
              <a:rPr lang="en-US" sz="4000">
                <a:latin typeface="Symbol" pitchFamily="18" charset="2"/>
              </a:rPr>
              <a:t>b </a:t>
            </a:r>
            <a:r>
              <a:rPr lang="en-US" sz="4000"/>
              <a:t>Y</a:t>
            </a:r>
            <a:r>
              <a:rPr lang="en-US" sz="4000" baseline="-25000"/>
              <a:t>t</a:t>
            </a:r>
            <a:r>
              <a:rPr lang="en-US" sz="4000" baseline="30000"/>
              <a:t>p</a:t>
            </a:r>
            <a:r>
              <a:rPr lang="en-US" sz="4000"/>
              <a:t> + </a:t>
            </a:r>
            <a:r>
              <a:rPr lang="ru-RU" sz="4000"/>
              <a:t>С</a:t>
            </a:r>
            <a:r>
              <a:rPr lang="en-US" sz="4000" baseline="-25000"/>
              <a:t>t</a:t>
            </a:r>
            <a:r>
              <a:rPr lang="en-US" sz="4000" baseline="30000"/>
              <a:t>T</a:t>
            </a:r>
            <a:endParaRPr lang="ru-RU" sz="4000" baseline="30000"/>
          </a:p>
          <a:p>
            <a:pPr algn="ctr"/>
            <a:endParaRPr lang="ru-RU" sz="4000"/>
          </a:p>
          <a:p>
            <a:pPr algn="ctr"/>
            <a:r>
              <a:rPr lang="ru-RU" sz="4000"/>
              <a:t>Модель адаптивных ожиданий </a:t>
            </a:r>
          </a:p>
          <a:p>
            <a:pPr algn="ctr">
              <a:buFontTx/>
              <a:buNone/>
            </a:pPr>
            <a:r>
              <a:rPr lang="ru-RU" sz="4000"/>
              <a:t>	 С</a:t>
            </a:r>
            <a:r>
              <a:rPr lang="en-US" sz="4000" baseline="-25000"/>
              <a:t>t</a:t>
            </a:r>
            <a:r>
              <a:rPr lang="ru-RU" sz="4000" baseline="30000"/>
              <a:t> </a:t>
            </a:r>
            <a:r>
              <a:rPr lang="ru-RU" sz="4000"/>
              <a:t> = </a:t>
            </a:r>
            <a:r>
              <a:rPr lang="en-US" sz="4000">
                <a:latin typeface="Symbol" pitchFamily="18" charset="2"/>
              </a:rPr>
              <a:t>b</a:t>
            </a:r>
            <a:r>
              <a:rPr lang="ru-RU" sz="4000"/>
              <a:t> </a:t>
            </a:r>
            <a:r>
              <a:rPr lang="en-US" sz="4000">
                <a:latin typeface="Symbol" pitchFamily="18" charset="2"/>
              </a:rPr>
              <a:t>l</a:t>
            </a:r>
            <a:r>
              <a:rPr lang="en-US" sz="4000"/>
              <a:t> Y</a:t>
            </a:r>
            <a:r>
              <a:rPr lang="en-US" sz="4000" baseline="-25000"/>
              <a:t>t</a:t>
            </a:r>
            <a:r>
              <a:rPr lang="en-US" sz="4000"/>
              <a:t> + (1- </a:t>
            </a:r>
            <a:r>
              <a:rPr lang="en-US" sz="4000">
                <a:latin typeface="Symbol" pitchFamily="18" charset="2"/>
              </a:rPr>
              <a:t>l</a:t>
            </a:r>
            <a:r>
              <a:rPr lang="en-US" sz="4000"/>
              <a:t> ) Y</a:t>
            </a:r>
            <a:r>
              <a:rPr lang="en-US" sz="4000" baseline="-25000"/>
              <a:t>t-1 </a:t>
            </a:r>
            <a:r>
              <a:rPr lang="en-US" sz="4000"/>
              <a:t>+ </a:t>
            </a:r>
            <a:r>
              <a:rPr lang="en-US" sz="4000">
                <a:sym typeface="Symbol" pitchFamily="18" charset="2"/>
              </a:rPr>
              <a:t></a:t>
            </a:r>
            <a:r>
              <a:rPr lang="en-US" sz="4000" baseline="-25000">
                <a:sym typeface="Symbol" pitchFamily="18" charset="2"/>
              </a:rPr>
              <a:t>t</a:t>
            </a:r>
            <a:endParaRPr lang="ru-RU" sz="4000" baseline="-2500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792162"/>
          </a:xfrm>
        </p:spPr>
        <p:txBody>
          <a:bodyPr/>
          <a:lstStyle/>
          <a:p>
            <a:r>
              <a:rPr lang="ru-RU" sz="4000"/>
              <a:t>Явные модели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113"/>
            <a:ext cx="8686800" cy="5211762"/>
          </a:xfrm>
        </p:spPr>
        <p:txBody>
          <a:bodyPr/>
          <a:lstStyle/>
          <a:p>
            <a:pPr lvl="1">
              <a:buFontTx/>
              <a:buNone/>
            </a:pPr>
            <a:r>
              <a:rPr lang="ru-RU"/>
              <a:t>		модель авторегрессии </a:t>
            </a:r>
            <a:r>
              <a:rPr lang="en-US"/>
              <a:t>p-</a:t>
            </a:r>
            <a:r>
              <a:rPr lang="ru-RU"/>
              <a:t>го порядка  AR(p)</a:t>
            </a:r>
          </a:p>
          <a:p>
            <a:pPr lvl="2">
              <a:buFontTx/>
              <a:buNone/>
            </a:pPr>
            <a:r>
              <a:rPr lang="ru-RU"/>
              <a:t>		</a:t>
            </a:r>
            <a:r>
              <a:rPr lang="en-US"/>
              <a:t>y</a:t>
            </a:r>
            <a:r>
              <a:rPr lang="en-US" baseline="-25000"/>
              <a:t>t </a:t>
            </a:r>
            <a:r>
              <a:rPr lang="en-US"/>
              <a:t>= b</a:t>
            </a:r>
            <a:r>
              <a:rPr lang="en-US" baseline="-25000"/>
              <a:t>0</a:t>
            </a:r>
            <a:r>
              <a:rPr lang="en-US"/>
              <a:t> + b</a:t>
            </a:r>
            <a:r>
              <a:rPr lang="en-US" baseline="-25000"/>
              <a:t>1</a:t>
            </a:r>
            <a:r>
              <a:rPr lang="en-US"/>
              <a:t>y</a:t>
            </a:r>
            <a:r>
              <a:rPr lang="en-US" baseline="-25000"/>
              <a:t>t-1</a:t>
            </a:r>
            <a:r>
              <a:rPr lang="en-US"/>
              <a:t> + b</a:t>
            </a:r>
            <a:r>
              <a:rPr lang="en-US" baseline="-25000"/>
              <a:t>2</a:t>
            </a:r>
            <a:r>
              <a:rPr lang="en-US"/>
              <a:t>y</a:t>
            </a:r>
            <a:r>
              <a:rPr lang="en-US" baseline="-25000"/>
              <a:t>t-2</a:t>
            </a:r>
            <a:r>
              <a:rPr lang="en-US"/>
              <a:t> + … + b</a:t>
            </a:r>
            <a:r>
              <a:rPr lang="en-US" baseline="-25000"/>
              <a:t>p</a:t>
            </a:r>
            <a:r>
              <a:rPr lang="en-US"/>
              <a:t>y</a:t>
            </a:r>
            <a:r>
              <a:rPr lang="en-US" baseline="-25000"/>
              <a:t>t-p</a:t>
            </a:r>
            <a:r>
              <a:rPr lang="en-US"/>
              <a:t>  + </a:t>
            </a:r>
            <a:r>
              <a:rPr lang="en-US">
                <a:latin typeface="Symbol" pitchFamily="18" charset="2"/>
              </a:rPr>
              <a:t>e</a:t>
            </a:r>
            <a:r>
              <a:rPr lang="en-US" baseline="-25000"/>
              <a:t>t</a:t>
            </a:r>
            <a:endParaRPr lang="ru-RU" baseline="-25000"/>
          </a:p>
          <a:p>
            <a:pPr lvl="2">
              <a:buFontTx/>
              <a:buNone/>
            </a:pPr>
            <a:endParaRPr lang="ru-RU" baseline="-25000"/>
          </a:p>
          <a:p>
            <a:pPr lvl="2">
              <a:buFontTx/>
              <a:buNone/>
            </a:pPr>
            <a:endParaRPr lang="en-US" baseline="-25000"/>
          </a:p>
          <a:p>
            <a:pPr lvl="2">
              <a:buFontTx/>
              <a:buNone/>
            </a:pPr>
            <a:r>
              <a:rPr lang="ru-RU" sz="2800"/>
              <a:t>модель скользящей средней </a:t>
            </a:r>
            <a:r>
              <a:rPr lang="en-US" sz="2800"/>
              <a:t>q</a:t>
            </a:r>
            <a:r>
              <a:rPr lang="ru-RU" sz="2800"/>
              <a:t>-го порядка </a:t>
            </a:r>
            <a:r>
              <a:rPr lang="en-US" sz="2800"/>
              <a:t>MA(q)</a:t>
            </a:r>
          </a:p>
          <a:p>
            <a:pPr lvl="2">
              <a:buFontTx/>
              <a:buNone/>
            </a:pPr>
            <a:r>
              <a:rPr lang="ru-RU" sz="2800"/>
              <a:t>		 </a:t>
            </a:r>
            <a:r>
              <a:rPr lang="en-US" sz="2800"/>
              <a:t>y</a:t>
            </a:r>
            <a:r>
              <a:rPr lang="en-US" sz="2800" baseline="-25000"/>
              <a:t>t </a:t>
            </a:r>
            <a:r>
              <a:rPr lang="en-US" sz="2800"/>
              <a:t>=  </a:t>
            </a:r>
            <a:r>
              <a:rPr lang="en-US" sz="2800">
                <a:latin typeface="Symbol" pitchFamily="18" charset="2"/>
              </a:rPr>
              <a:t>e</a:t>
            </a:r>
            <a:r>
              <a:rPr lang="en-US" sz="2800" baseline="-25000"/>
              <a:t>t </a:t>
            </a:r>
            <a:r>
              <a:rPr lang="en-US" sz="2800"/>
              <a:t>+ </a:t>
            </a:r>
            <a:r>
              <a:rPr lang="en-US" sz="2800">
                <a:latin typeface="Symbol" pitchFamily="18" charset="2"/>
              </a:rPr>
              <a:t>g</a:t>
            </a:r>
            <a:r>
              <a:rPr lang="en-US" sz="2800" baseline="-25000">
                <a:latin typeface="Symbol" pitchFamily="18" charset="2"/>
              </a:rPr>
              <a:t>1</a:t>
            </a:r>
            <a:r>
              <a:rPr lang="en-US" sz="2800">
                <a:latin typeface="Symbol" pitchFamily="18" charset="2"/>
              </a:rPr>
              <a:t>e</a:t>
            </a:r>
            <a:r>
              <a:rPr lang="en-US" sz="2800" baseline="-25000"/>
              <a:t>t-1</a:t>
            </a:r>
            <a:r>
              <a:rPr lang="en-US" sz="2800"/>
              <a:t> + </a:t>
            </a:r>
            <a:r>
              <a:rPr lang="en-US" sz="2800">
                <a:latin typeface="Symbol" pitchFamily="18" charset="2"/>
              </a:rPr>
              <a:t>g</a:t>
            </a:r>
            <a:r>
              <a:rPr lang="en-US" sz="2800" baseline="-25000">
                <a:latin typeface="Symbol" pitchFamily="18" charset="2"/>
              </a:rPr>
              <a:t>2</a:t>
            </a:r>
            <a:r>
              <a:rPr lang="en-US" sz="2800">
                <a:latin typeface="Symbol" pitchFamily="18" charset="2"/>
              </a:rPr>
              <a:t>e</a:t>
            </a:r>
            <a:r>
              <a:rPr lang="en-US" sz="2800" baseline="-25000"/>
              <a:t>t-2</a:t>
            </a:r>
            <a:r>
              <a:rPr lang="en-US" sz="2800"/>
              <a:t>  + … + </a:t>
            </a:r>
            <a:r>
              <a:rPr lang="en-US" sz="2800">
                <a:latin typeface="Symbol" pitchFamily="18" charset="2"/>
              </a:rPr>
              <a:t>g</a:t>
            </a:r>
            <a:r>
              <a:rPr lang="en-US" sz="2800" baseline="-25000"/>
              <a:t>q</a:t>
            </a:r>
            <a:r>
              <a:rPr lang="en-US" sz="2800">
                <a:latin typeface="Symbol" pitchFamily="18" charset="2"/>
              </a:rPr>
              <a:t>e</a:t>
            </a:r>
            <a:r>
              <a:rPr lang="en-US" sz="2800" baseline="-25000"/>
              <a:t>t-q</a:t>
            </a:r>
            <a:endParaRPr lang="ru-RU" sz="2800" baseline="-25000"/>
          </a:p>
          <a:p>
            <a:pPr lvl="2">
              <a:buFontTx/>
              <a:buNone/>
            </a:pPr>
            <a:endParaRPr lang="en-US" sz="2800" baseline="-25000"/>
          </a:p>
          <a:p>
            <a:pPr lvl="2">
              <a:buFontTx/>
              <a:buNone/>
            </a:pPr>
            <a:endParaRPr lang="ru-RU" sz="2800"/>
          </a:p>
          <a:p>
            <a:endParaRPr lang="ru-RU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828675" y="908050"/>
            <a:ext cx="9793288" cy="5259388"/>
          </a:xfrm>
        </p:spPr>
        <p:txBody>
          <a:bodyPr/>
          <a:lstStyle/>
          <a:p>
            <a:pPr lvl="2" algn="ctr">
              <a:buFontTx/>
              <a:buNone/>
            </a:pPr>
            <a:r>
              <a:rPr lang="ru-RU"/>
              <a:t>авторегрессионная модель скользящей средней порядков </a:t>
            </a:r>
            <a:r>
              <a:rPr lang="en-US"/>
              <a:t>p </a:t>
            </a:r>
            <a:r>
              <a:rPr lang="ru-RU"/>
              <a:t>и </a:t>
            </a:r>
            <a:r>
              <a:rPr lang="en-US"/>
              <a:t>q </a:t>
            </a:r>
            <a:r>
              <a:rPr lang="ru-RU"/>
              <a:t>соответственно ( </a:t>
            </a:r>
            <a:r>
              <a:rPr lang="en-US"/>
              <a:t>ARMA(p,q) </a:t>
            </a:r>
            <a:r>
              <a:rPr lang="ru-RU"/>
              <a:t>модель )</a:t>
            </a:r>
          </a:p>
          <a:p>
            <a:pPr lvl="2" algn="ctr">
              <a:buFontTx/>
              <a:buNone/>
            </a:pPr>
            <a:endParaRPr lang="ru-RU"/>
          </a:p>
          <a:p>
            <a:pPr lvl="2">
              <a:buFontTx/>
              <a:buNone/>
            </a:pPr>
            <a:r>
              <a:rPr lang="ru-RU"/>
              <a:t>	</a:t>
            </a:r>
            <a:r>
              <a:rPr lang="en-US"/>
              <a:t>y</a:t>
            </a:r>
            <a:r>
              <a:rPr lang="en-US" baseline="-25000"/>
              <a:t>t </a:t>
            </a:r>
            <a:r>
              <a:rPr lang="en-US"/>
              <a:t>= b</a:t>
            </a:r>
            <a:r>
              <a:rPr lang="en-US" baseline="-25000"/>
              <a:t>0</a:t>
            </a:r>
            <a:r>
              <a:rPr lang="en-US"/>
              <a:t> + b</a:t>
            </a:r>
            <a:r>
              <a:rPr lang="en-US" baseline="-25000"/>
              <a:t>1</a:t>
            </a:r>
            <a:r>
              <a:rPr lang="en-US"/>
              <a:t>y</a:t>
            </a:r>
            <a:r>
              <a:rPr lang="en-US" baseline="-25000"/>
              <a:t>t-1</a:t>
            </a:r>
            <a:r>
              <a:rPr lang="en-US"/>
              <a:t> + b</a:t>
            </a:r>
            <a:r>
              <a:rPr lang="en-US" baseline="-25000"/>
              <a:t>2</a:t>
            </a:r>
            <a:r>
              <a:rPr lang="en-US"/>
              <a:t>y</a:t>
            </a:r>
            <a:r>
              <a:rPr lang="en-US" baseline="-25000"/>
              <a:t>t-2</a:t>
            </a:r>
            <a:r>
              <a:rPr lang="en-US"/>
              <a:t> + … + b</a:t>
            </a:r>
            <a:r>
              <a:rPr lang="en-US" baseline="-25000"/>
              <a:t>p</a:t>
            </a:r>
            <a:r>
              <a:rPr lang="en-US"/>
              <a:t>y</a:t>
            </a:r>
            <a:r>
              <a:rPr lang="en-US" baseline="-25000"/>
              <a:t>t-p</a:t>
            </a:r>
            <a:r>
              <a:rPr lang="en-US"/>
              <a:t> + </a:t>
            </a:r>
            <a:r>
              <a:rPr lang="en-US">
                <a:latin typeface="Symbol" pitchFamily="18" charset="2"/>
              </a:rPr>
              <a:t>e</a:t>
            </a:r>
            <a:r>
              <a:rPr lang="en-US" baseline="-25000"/>
              <a:t>t </a:t>
            </a:r>
            <a:r>
              <a:rPr lang="en-US"/>
              <a:t>+ </a:t>
            </a:r>
            <a:r>
              <a:rPr lang="en-US">
                <a:latin typeface="Symbol" pitchFamily="18" charset="2"/>
              </a:rPr>
              <a:t>g</a:t>
            </a:r>
            <a:r>
              <a:rPr lang="en-US" baseline="-25000">
                <a:latin typeface="Symbol" pitchFamily="18" charset="2"/>
              </a:rPr>
              <a:t>1</a:t>
            </a:r>
            <a:r>
              <a:rPr lang="en-US">
                <a:latin typeface="Symbol" pitchFamily="18" charset="2"/>
              </a:rPr>
              <a:t>e</a:t>
            </a:r>
            <a:r>
              <a:rPr lang="en-US" baseline="-25000"/>
              <a:t>t-1</a:t>
            </a:r>
            <a:r>
              <a:rPr lang="en-US"/>
              <a:t> + </a:t>
            </a:r>
            <a:r>
              <a:rPr lang="en-US">
                <a:latin typeface="Symbol" pitchFamily="18" charset="2"/>
              </a:rPr>
              <a:t>g</a:t>
            </a:r>
            <a:r>
              <a:rPr lang="en-US" baseline="-25000">
                <a:latin typeface="Symbol" pitchFamily="18" charset="2"/>
              </a:rPr>
              <a:t>2</a:t>
            </a:r>
            <a:r>
              <a:rPr lang="en-US">
                <a:latin typeface="Symbol" pitchFamily="18" charset="2"/>
              </a:rPr>
              <a:t>e</a:t>
            </a:r>
            <a:r>
              <a:rPr lang="en-US" baseline="-25000"/>
              <a:t>t-2</a:t>
            </a:r>
            <a:r>
              <a:rPr lang="en-US"/>
              <a:t>  + … + </a:t>
            </a:r>
            <a:r>
              <a:rPr lang="en-US">
                <a:latin typeface="Symbol" pitchFamily="18" charset="2"/>
              </a:rPr>
              <a:t>g</a:t>
            </a:r>
            <a:r>
              <a:rPr lang="en-US" baseline="-25000"/>
              <a:t>q</a:t>
            </a:r>
            <a:r>
              <a:rPr lang="en-US">
                <a:latin typeface="Symbol" pitchFamily="18" charset="2"/>
              </a:rPr>
              <a:t>e</a:t>
            </a:r>
            <a:r>
              <a:rPr lang="en-US" baseline="-25000"/>
              <a:t>t-q</a:t>
            </a:r>
            <a:endParaRPr lang="ru-RU" baseline="-25000"/>
          </a:p>
          <a:p>
            <a:pPr lvl="2">
              <a:buFontTx/>
              <a:buNone/>
            </a:pPr>
            <a:endParaRPr lang="ru-RU" baseline="-25000"/>
          </a:p>
          <a:p>
            <a:r>
              <a:rPr lang="ru-RU" sz="2400"/>
              <a:t>          Такая модель может интерпретироваться как линейная модель</a:t>
            </a:r>
          </a:p>
          <a:p>
            <a:r>
              <a:rPr lang="ru-RU" sz="2400"/>
              <a:t>          множественной регрессии, в которой в качестве объясняющих</a:t>
            </a:r>
          </a:p>
          <a:p>
            <a:r>
              <a:rPr lang="ru-RU" sz="2400"/>
              <a:t>          переменных выступают прошлые значения самой зависимой </a:t>
            </a:r>
          </a:p>
          <a:p>
            <a:r>
              <a:rPr lang="ru-RU" sz="2400"/>
              <a:t>          переменной, а в качестве регрессионного остатка  — скользящие</a:t>
            </a:r>
          </a:p>
          <a:p>
            <a:r>
              <a:rPr lang="ru-RU" sz="2400"/>
              <a:t>          средние из элементов </a:t>
            </a:r>
            <a:r>
              <a:rPr lang="ru-RU" sz="2400" i="1"/>
              <a:t>белого шума</a:t>
            </a:r>
            <a:r>
              <a:rPr lang="ru-RU" sz="2400"/>
              <a:t>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620713"/>
            <a:ext cx="8713788" cy="5483225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ru-RU" sz="2400"/>
              <a:t>Белый шум («чисто случайный временной ряд») – это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непрерывный во времени случайный процесс </a:t>
            </a:r>
            <a:r>
              <a:rPr lang="ru-RU" sz="2400" i="1"/>
              <a:t>w</a:t>
            </a:r>
            <a:r>
              <a:rPr lang="ru-RU" sz="2400"/>
              <a:t>(</a:t>
            </a:r>
            <a:r>
              <a:rPr lang="ru-RU" sz="2400" i="1"/>
              <a:t>t</a:t>
            </a:r>
            <a:r>
              <a:rPr lang="ru-RU" sz="2400"/>
              <a:t>), для которого выполняются условия Гаусса-Маркова: 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1) математическое ожидание случайного возмущения равно 0 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2) дисперсия случайного возмущения постоянна для всех наблюдений                       ;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3) возмущения для разных наблюдений не коррелированы;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      4) случайное возмущение и объясняющие переменные не коррелированы </a:t>
            </a:r>
          </a:p>
        </p:txBody>
      </p:sp>
      <p:graphicFrame>
        <p:nvGraphicFramePr>
          <p:cNvPr id="962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1042988" y="2492375"/>
          <a:ext cx="1223962" cy="463550"/>
        </p:xfrm>
        <a:graphic>
          <a:graphicData uri="http://schemas.openxmlformats.org/presentationml/2006/ole">
            <p:oleObj spid="_x0000_s96260" name="Формула" r:id="rId3" imgW="736560" imgH="279360" progId="Equation.3">
              <p:embed/>
            </p:oleObj>
          </a:graphicData>
        </a:graphic>
      </p:graphicFrame>
      <p:graphicFrame>
        <p:nvGraphicFramePr>
          <p:cNvPr id="96263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2362200" y="3216275"/>
          <a:ext cx="1544638" cy="520700"/>
        </p:xfrm>
        <a:graphic>
          <a:graphicData uri="http://schemas.openxmlformats.org/presentationml/2006/ole">
            <p:oleObj spid="_x0000_s96263" name="Формула" r:id="rId4" imgW="1015920" imgH="342720" progId="Equation.3">
              <p:embed/>
            </p:oleObj>
          </a:graphicData>
        </a:graphic>
      </p:graphicFrame>
      <p:graphicFrame>
        <p:nvGraphicFramePr>
          <p:cNvPr id="96266" name="Object 10"/>
          <p:cNvGraphicFramePr>
            <a:graphicFrameLocks noChangeAspect="1"/>
          </p:cNvGraphicFramePr>
          <p:nvPr/>
        </p:nvGraphicFramePr>
        <p:xfrm>
          <a:off x="1042988" y="4508500"/>
          <a:ext cx="2954337" cy="490538"/>
        </p:xfrm>
        <a:graphic>
          <a:graphicData uri="http://schemas.openxmlformats.org/presentationml/2006/ole">
            <p:oleObj spid="_x0000_s96266" name="Формула" r:id="rId5" imgW="1676160" imgH="279360" progId="Equation.3">
              <p:embed/>
            </p:oleObj>
          </a:graphicData>
        </a:graphic>
      </p:graphicFrame>
      <p:graphicFrame>
        <p:nvGraphicFramePr>
          <p:cNvPr id="96267" name="Object 11"/>
          <p:cNvGraphicFramePr>
            <a:graphicFrameLocks noChangeAspect="1"/>
          </p:cNvGraphicFramePr>
          <p:nvPr/>
        </p:nvGraphicFramePr>
        <p:xfrm>
          <a:off x="2843213" y="5589588"/>
          <a:ext cx="1655762" cy="392112"/>
        </p:xfrm>
        <a:graphic>
          <a:graphicData uri="http://schemas.openxmlformats.org/presentationml/2006/ole">
            <p:oleObj spid="_x0000_s96267" name="Формула" r:id="rId6" imgW="96516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684213" y="620713"/>
            <a:ext cx="9504363" cy="5330825"/>
          </a:xfrm>
        </p:spPr>
        <p:txBody>
          <a:bodyPr/>
          <a:lstStyle/>
          <a:p>
            <a:pPr lvl="2" algn="ctr">
              <a:buFontTx/>
              <a:buNone/>
            </a:pPr>
            <a:r>
              <a:rPr lang="ru-RU" sz="2000">
                <a:latin typeface="Arial" charset="0"/>
              </a:rPr>
              <a:t>модель с распределенным лагом </a:t>
            </a:r>
            <a:r>
              <a:rPr lang="en-US" sz="2000">
                <a:latin typeface="Arial" charset="0"/>
              </a:rPr>
              <a:t>p ( DL(p) )</a:t>
            </a:r>
            <a:r>
              <a:rPr lang="ru-RU" sz="2000">
                <a:latin typeface="Arial" charset="0"/>
              </a:rPr>
              <a:t> </a:t>
            </a:r>
            <a:r>
              <a:rPr lang="ru-RU" altLang="ja-JP" sz="2000">
                <a:latin typeface="Arial" charset="0"/>
              </a:rPr>
              <a:t> - м</a:t>
            </a:r>
            <a:r>
              <a:rPr lang="ru-RU" altLang="ja-JP" sz="2000">
                <a:latin typeface="Arial" charset="0"/>
                <a:cs typeface="Arial" charset="0"/>
              </a:rPr>
              <a:t>одел</a:t>
            </a:r>
            <a:r>
              <a:rPr lang="ru-RU" altLang="ja-JP" sz="2000">
                <a:latin typeface="Arial" charset="0"/>
              </a:rPr>
              <a:t>и</a:t>
            </a:r>
            <a:r>
              <a:rPr lang="ru-RU" altLang="ja-JP" sz="2000">
                <a:latin typeface="Arial" charset="0"/>
                <a:cs typeface="Arial" charset="0"/>
              </a:rPr>
              <a:t>, содержащи</a:t>
            </a:r>
            <a:r>
              <a:rPr lang="ru-RU" altLang="ja-JP" sz="2000">
                <a:latin typeface="Arial" charset="0"/>
              </a:rPr>
              <a:t>е</a:t>
            </a:r>
            <a:r>
              <a:rPr lang="ru-RU" altLang="ja-JP" sz="2000">
                <a:latin typeface="Arial" charset="0"/>
                <a:cs typeface="Arial" charset="0"/>
              </a:rPr>
              <a:t> не только текущие,</a:t>
            </a:r>
            <a:r>
              <a:rPr lang="ru-RU" altLang="ja-JP" sz="2000">
                <a:latin typeface="Arial" charset="0"/>
              </a:rPr>
              <a:t> </a:t>
            </a:r>
            <a:r>
              <a:rPr lang="ru-RU" altLang="ja-JP" sz="2000">
                <a:latin typeface="Arial" charset="0"/>
                <a:cs typeface="Arial" charset="0"/>
              </a:rPr>
              <a:t>но и лаговые значения факторных переменных</a:t>
            </a:r>
            <a:endParaRPr lang="ru-RU" sz="2000" baseline="-25000">
              <a:latin typeface="Arial" charset="0"/>
            </a:endParaRPr>
          </a:p>
          <a:p>
            <a:pPr lvl="2" algn="ctr">
              <a:buFontTx/>
              <a:buNone/>
            </a:pPr>
            <a:endParaRPr lang="ru-RU" sz="2000">
              <a:latin typeface="Arial" charset="0"/>
            </a:endParaRPr>
          </a:p>
          <a:p>
            <a:pPr lvl="2" algn="ctr">
              <a:buFontTx/>
              <a:buNone/>
            </a:pPr>
            <a:r>
              <a:rPr lang="ru-RU"/>
              <a:t>		 </a:t>
            </a:r>
            <a:r>
              <a:rPr lang="en-US"/>
              <a:t>y</a:t>
            </a:r>
            <a:r>
              <a:rPr lang="en-US" baseline="-25000"/>
              <a:t>t </a:t>
            </a:r>
            <a:r>
              <a:rPr lang="en-US"/>
              <a:t>= a + b</a:t>
            </a:r>
            <a:r>
              <a:rPr lang="en-US" baseline="-25000"/>
              <a:t>0</a:t>
            </a:r>
            <a:r>
              <a:rPr lang="en-US"/>
              <a:t>x</a:t>
            </a:r>
            <a:r>
              <a:rPr lang="en-US" baseline="-25000"/>
              <a:t>t</a:t>
            </a:r>
            <a:r>
              <a:rPr lang="en-US"/>
              <a:t> + b</a:t>
            </a:r>
            <a:r>
              <a:rPr lang="en-US" baseline="-25000"/>
              <a:t>1</a:t>
            </a:r>
            <a:r>
              <a:rPr lang="en-US"/>
              <a:t>x</a:t>
            </a:r>
            <a:r>
              <a:rPr lang="en-US" baseline="-25000"/>
              <a:t>t-1</a:t>
            </a:r>
            <a:r>
              <a:rPr lang="en-US"/>
              <a:t> + … + b</a:t>
            </a:r>
            <a:r>
              <a:rPr lang="en-US" baseline="-25000"/>
              <a:t>p</a:t>
            </a:r>
            <a:r>
              <a:rPr lang="en-US"/>
              <a:t>x</a:t>
            </a:r>
            <a:r>
              <a:rPr lang="en-US" baseline="-25000"/>
              <a:t>t-p</a:t>
            </a:r>
            <a:r>
              <a:rPr lang="en-US"/>
              <a:t> + </a:t>
            </a:r>
            <a:r>
              <a:rPr lang="en-US">
                <a:latin typeface="Symbol" pitchFamily="18" charset="2"/>
              </a:rPr>
              <a:t>e</a:t>
            </a:r>
            <a:r>
              <a:rPr lang="en-US" baseline="-25000"/>
              <a:t>t</a:t>
            </a:r>
            <a:endParaRPr lang="ru-RU" baseline="-25000"/>
          </a:p>
          <a:p>
            <a:pPr lvl="2" algn="ctr">
              <a:buFontTx/>
              <a:buNone/>
            </a:pPr>
            <a:endParaRPr lang="ru-RU" baseline="-25000"/>
          </a:p>
          <a:p>
            <a:pPr lvl="2" algn="ctr">
              <a:buFontTx/>
              <a:buNone/>
            </a:pPr>
            <a:endParaRPr lang="ru-RU" sz="1800" baseline="-25000">
              <a:latin typeface="Arial" charset="0"/>
            </a:endParaRPr>
          </a:p>
          <a:p>
            <a:pPr lvl="2" algn="ctr">
              <a:buFontTx/>
              <a:buNone/>
            </a:pPr>
            <a:endParaRPr lang="ru-RU" baseline="-25000"/>
          </a:p>
          <a:p>
            <a:pPr lvl="2" algn="ctr">
              <a:buFontTx/>
              <a:buNone/>
            </a:pPr>
            <a:endParaRPr lang="en-US" baseline="-25000"/>
          </a:p>
          <a:p>
            <a:pPr lvl="2" algn="ctr">
              <a:buFontTx/>
              <a:buNone/>
            </a:pPr>
            <a:r>
              <a:rPr lang="ru-RU"/>
              <a:t>авторегрессионная модель с распределёнными лагами порядков </a:t>
            </a:r>
            <a:r>
              <a:rPr lang="en-US"/>
              <a:t>p </a:t>
            </a:r>
            <a:r>
              <a:rPr lang="ru-RU"/>
              <a:t>и </a:t>
            </a:r>
            <a:r>
              <a:rPr lang="en-US"/>
              <a:t>q ( ADL(p,q) </a:t>
            </a:r>
            <a:r>
              <a:rPr lang="ru-RU"/>
              <a:t>модель )</a:t>
            </a:r>
          </a:p>
          <a:p>
            <a:pPr lvl="2">
              <a:buFontTx/>
              <a:buNone/>
            </a:pPr>
            <a:r>
              <a:rPr lang="ru-RU"/>
              <a:t>	</a:t>
            </a:r>
            <a:r>
              <a:rPr lang="en-US"/>
              <a:t>y</a:t>
            </a:r>
            <a:r>
              <a:rPr lang="en-US" baseline="-25000"/>
              <a:t>t </a:t>
            </a:r>
            <a:r>
              <a:rPr lang="en-US"/>
              <a:t>= a + b</a:t>
            </a:r>
            <a:r>
              <a:rPr lang="en-US" baseline="-25000"/>
              <a:t>0</a:t>
            </a:r>
            <a:r>
              <a:rPr lang="en-US"/>
              <a:t>x</a:t>
            </a:r>
            <a:r>
              <a:rPr lang="en-US" baseline="-25000"/>
              <a:t>t</a:t>
            </a:r>
            <a:r>
              <a:rPr lang="en-US"/>
              <a:t> + b</a:t>
            </a:r>
            <a:r>
              <a:rPr lang="en-US" baseline="-25000"/>
              <a:t>1</a:t>
            </a:r>
            <a:r>
              <a:rPr lang="en-US"/>
              <a:t>x</a:t>
            </a:r>
            <a:r>
              <a:rPr lang="en-US" baseline="-25000"/>
              <a:t>t-1</a:t>
            </a:r>
            <a:r>
              <a:rPr lang="en-US"/>
              <a:t> + … + b</a:t>
            </a:r>
            <a:r>
              <a:rPr lang="en-US" baseline="-25000"/>
              <a:t>p</a:t>
            </a:r>
            <a:r>
              <a:rPr lang="en-US"/>
              <a:t>x</a:t>
            </a:r>
            <a:r>
              <a:rPr lang="en-US" baseline="-25000"/>
              <a:t>t-p</a:t>
            </a:r>
            <a:r>
              <a:rPr lang="en-US"/>
              <a:t> + с</a:t>
            </a:r>
            <a:r>
              <a:rPr lang="en-US" baseline="-25000"/>
              <a:t>1</a:t>
            </a:r>
            <a:r>
              <a:rPr lang="en-US"/>
              <a:t>y</a:t>
            </a:r>
            <a:r>
              <a:rPr lang="en-US" baseline="-25000"/>
              <a:t>t-1</a:t>
            </a:r>
            <a:r>
              <a:rPr lang="en-US"/>
              <a:t> + с</a:t>
            </a:r>
            <a:r>
              <a:rPr lang="en-US" baseline="-25000"/>
              <a:t>2</a:t>
            </a:r>
            <a:r>
              <a:rPr lang="en-US"/>
              <a:t>y</a:t>
            </a:r>
            <a:r>
              <a:rPr lang="en-US" baseline="-25000"/>
              <a:t>t-2</a:t>
            </a:r>
            <a:r>
              <a:rPr lang="en-US"/>
              <a:t> + … + с</a:t>
            </a:r>
            <a:r>
              <a:rPr lang="en-US" baseline="-25000"/>
              <a:t>q</a:t>
            </a:r>
            <a:r>
              <a:rPr lang="en-US"/>
              <a:t>y</a:t>
            </a:r>
            <a:r>
              <a:rPr lang="en-US" baseline="-25000"/>
              <a:t>t-q</a:t>
            </a:r>
            <a:r>
              <a:rPr lang="en-US"/>
              <a:t> + </a:t>
            </a:r>
            <a:r>
              <a:rPr lang="en-US">
                <a:latin typeface="Symbol" pitchFamily="18" charset="2"/>
              </a:rPr>
              <a:t>e</a:t>
            </a:r>
            <a:r>
              <a:rPr lang="en-US" baseline="-25000"/>
              <a:t>t</a:t>
            </a:r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88913"/>
            <a:ext cx="7772400" cy="850900"/>
          </a:xfrm>
        </p:spPr>
        <p:txBody>
          <a:bodyPr/>
          <a:lstStyle/>
          <a:p>
            <a:r>
              <a:rPr lang="ru-RU" sz="4000"/>
              <a:t>Схема метода Бокса-Дженкинса</a:t>
            </a:r>
            <a:endParaRPr lang="ru-RU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Выбор исходной модели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анализ графика временного ряда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анализ автокорреляционной функции</a:t>
            </a:r>
          </a:p>
          <a:p>
            <a:pPr lvl="1">
              <a:lnSpc>
                <a:spcPct val="90000"/>
              </a:lnSpc>
            </a:pPr>
            <a:r>
              <a:rPr lang="ru-RU" sz="2400"/>
              <a:t>анализ частной автокорреляционной функции</a:t>
            </a:r>
          </a:p>
          <a:p>
            <a:pPr lvl="1"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Оценка параметров для экспериментальной проверки (МНК или метод максимального правдоподобия)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Проверка адекватности модели</a:t>
            </a:r>
          </a:p>
          <a:p>
            <a:pPr>
              <a:lnSpc>
                <a:spcPct val="90000"/>
              </a:lnSpc>
            </a:pPr>
            <a:endParaRPr lang="ru-RU" sz="2400"/>
          </a:p>
          <a:p>
            <a:pPr>
              <a:lnSpc>
                <a:spcPct val="90000"/>
              </a:lnSpc>
            </a:pPr>
            <a:r>
              <a:rPr lang="ru-RU" sz="2400"/>
              <a:t>Использование модели для прогнозирования</a:t>
            </a:r>
          </a:p>
          <a:p>
            <a:pPr>
              <a:lnSpc>
                <a:spcPct val="90000"/>
              </a:lnSpc>
              <a:buFontTx/>
              <a:buNone/>
            </a:pPr>
            <a:endParaRPr lang="ru-RU" sz="2400"/>
          </a:p>
          <a:p>
            <a:pPr lvl="1">
              <a:lnSpc>
                <a:spcPct val="90000"/>
              </a:lnSpc>
            </a:pPr>
            <a:endParaRPr lang="ru-RU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FF"/>
    </a:dk2>
    <a:lt2>
      <a:srgbClr val="FFFF00"/>
    </a:lt2>
    <a:accent1>
      <a:srgbClr val="FF9900"/>
    </a:accent1>
    <a:accent2>
      <a:srgbClr val="00FFFF"/>
    </a:accent2>
    <a:accent3>
      <a:srgbClr val="AAAAFF"/>
    </a:accent3>
    <a:accent4>
      <a:srgbClr val="DADADA"/>
    </a:accent4>
    <a:accent5>
      <a:srgbClr val="FFCAAA"/>
    </a:accent5>
    <a:accent6>
      <a:srgbClr val="00E7E7"/>
    </a:accent6>
    <a:hlink>
      <a:srgbClr val="FF0000"/>
    </a:hlink>
    <a:folHlink>
      <a:srgbClr val="969696"/>
    </a:folHlink>
  </a:clrScheme>
</a:themeOverride>
</file>

<file path=ppt/theme/themeOverride2.xml><?xml version="1.0" encoding="utf-8"?>
<a:themeOverride xmlns:a="http://schemas.openxmlformats.org/drawingml/2006/main">
  <a:clrScheme name="Оформление по умолчанию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ppt/theme/themeOverride3.xml><?xml version="1.0" encoding="utf-8"?>
<a:themeOverride xmlns:a="http://schemas.openxmlformats.org/drawingml/2006/main">
  <a:clrScheme name="Оформление по умолчанию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443</TotalTime>
  <Words>1043</Words>
  <Application>Microsoft PowerPoint</Application>
  <PresentationFormat>Экран (4:3)</PresentationFormat>
  <Paragraphs>240</Paragraphs>
  <Slides>45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45</vt:i4>
      </vt:variant>
    </vt:vector>
  </HeadingPairs>
  <TitlesOfParts>
    <vt:vector size="51" baseType="lpstr">
      <vt:lpstr>Times New Roman</vt:lpstr>
      <vt:lpstr>Arial</vt:lpstr>
      <vt:lpstr>MS PGothic</vt:lpstr>
      <vt:lpstr>Symbol</vt:lpstr>
      <vt:lpstr>Оформление по умолчанию</vt:lpstr>
      <vt:lpstr>Microsoft Equation 3.0</vt:lpstr>
      <vt:lpstr>ДИНАМИЧЕСКИЕ  ЭКОНОМЕТРИЧЕСКИЕ МОДЕЛИ. </vt:lpstr>
      <vt:lpstr>Слайд 2</vt:lpstr>
      <vt:lpstr>Слайд 3</vt:lpstr>
      <vt:lpstr>Слайд 4</vt:lpstr>
      <vt:lpstr>Явные модели</vt:lpstr>
      <vt:lpstr>Слайд 6</vt:lpstr>
      <vt:lpstr>Слайд 7</vt:lpstr>
      <vt:lpstr>Слайд 8</vt:lpstr>
      <vt:lpstr>Схема метода Бокса-Дженкинса</vt:lpstr>
      <vt:lpstr>Преимущества и недостатки моделей ARIMA</vt:lpstr>
      <vt:lpstr>ИНТЕРПРЕТАЦИЯ ПАРАМЕТРОВ МОДЕЛЕЙ С РАСПРЕДЕЛЕННЫМ ЛАГОМ 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 ИЗУЧЕНИЕ   СТРУКТУРЫ   ЛАГА   И ВЫБОР   ВИДА   МОДЕЛИ    С   РАСПРЕДЕЛЕННЫМ    ЛАГОМ </vt:lpstr>
      <vt:lpstr>Слайд 20</vt:lpstr>
      <vt:lpstr>Слайд 21</vt:lpstr>
      <vt:lpstr>ЛАГИ  АЛМОН </vt:lpstr>
      <vt:lpstr>Слайд 23</vt:lpstr>
      <vt:lpstr>Слайд 24</vt:lpstr>
      <vt:lpstr>Слайд 25</vt:lpstr>
      <vt:lpstr>Слайд 26</vt:lpstr>
      <vt:lpstr>Метод Койка для бесконечномерной модели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Утверждение. Модель адаптивных ожиданий сводится       к модели авторегрессии.</vt:lpstr>
      <vt:lpstr>Слайд 40</vt:lpstr>
      <vt:lpstr>Слайд 41</vt:lpstr>
      <vt:lpstr>Пример. Модель гиперинфляции Кейгана</vt:lpstr>
      <vt:lpstr>Слайд 43</vt:lpstr>
      <vt:lpstr>Модель потребления Фридмена</vt:lpstr>
      <vt:lpstr>Слайд 45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МОДЕЛИРОВАНИЕ ТЕНДЕНЦИИ ВРЕМЕННОГО РЯДА</dc:title>
  <dc:creator>Kiselevskie</dc:creator>
  <cp:lastModifiedBy>DIS</cp:lastModifiedBy>
  <cp:revision>39</cp:revision>
  <dcterms:created xsi:type="dcterms:W3CDTF">2003-12-08T09:02:02Z</dcterms:created>
  <dcterms:modified xsi:type="dcterms:W3CDTF">2013-04-23T09:50:55Z</dcterms:modified>
</cp:coreProperties>
</file>