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69" r:id="rId3"/>
    <p:sldId id="257" r:id="rId4"/>
    <p:sldId id="258" r:id="rId5"/>
    <p:sldId id="270" r:id="rId6"/>
    <p:sldId id="265" r:id="rId7"/>
    <p:sldId id="271" r:id="rId8"/>
    <p:sldId id="276" r:id="rId9"/>
    <p:sldId id="277" r:id="rId10"/>
    <p:sldId id="272" r:id="rId11"/>
    <p:sldId id="273" r:id="rId12"/>
    <p:sldId id="274" r:id="rId13"/>
    <p:sldId id="278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422C16"/>
    <a:srgbClr val="0C788E"/>
    <a:srgbClr val="025198"/>
    <a:srgbClr val="000099"/>
    <a:srgbClr val="3366FF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5" autoAdjust="0"/>
    <p:restoredTop sz="94652" autoAdjust="0"/>
  </p:normalViewPr>
  <p:slideViewPr>
    <p:cSldViewPr>
      <p:cViewPr>
        <p:scale>
          <a:sx n="77" d="100"/>
          <a:sy n="77" d="100"/>
        </p:scale>
        <p:origin x="-93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6EADF3-FE2C-474B-9A7A-C43C30B59E28}" type="doc">
      <dgm:prSet loTypeId="urn:microsoft.com/office/officeart/2005/8/layout/process4" loCatId="list" qsTypeId="urn:microsoft.com/office/officeart/2005/8/quickstyle/simple1" qsCatId="simple" csTypeId="urn:microsoft.com/office/officeart/2005/8/colors/accent3_3" csCatId="accent3"/>
      <dgm:spPr/>
      <dgm:t>
        <a:bodyPr/>
        <a:lstStyle/>
        <a:p>
          <a:endParaRPr lang="ru-RU"/>
        </a:p>
      </dgm:t>
    </dgm:pt>
    <dgm:pt modelId="{8AD8FE88-1900-4411-9674-C468F91BFDC7}">
      <dgm:prSet custT="1"/>
      <dgm:spPr/>
      <dgm:t>
        <a:bodyPr/>
        <a:lstStyle/>
        <a:p>
          <a:pPr rtl="0"/>
          <a:r>
            <a:rPr lang="ru-RU" sz="2400" b="1" i="1" u="sng" dirty="0" smtClean="0">
              <a:latin typeface="Century Schoolbook" panose="02040604050505020304" pitchFamily="18" charset="0"/>
            </a:rPr>
            <a:t>1. Постановка цели</a:t>
          </a:r>
          <a:endParaRPr lang="ru-RU" sz="2400" b="1" i="1" dirty="0">
            <a:latin typeface="Century Schoolbook" panose="02040604050505020304" pitchFamily="18" charset="0"/>
          </a:endParaRPr>
        </a:p>
      </dgm:t>
    </dgm:pt>
    <dgm:pt modelId="{C7B50FD7-687B-40F3-AF02-7D78F04A39D9}" type="parTrans" cxnId="{7D028CDD-18FF-4176-B3AA-FC6BFA5FE613}">
      <dgm:prSet/>
      <dgm:spPr/>
      <dgm:t>
        <a:bodyPr/>
        <a:lstStyle/>
        <a:p>
          <a:endParaRPr lang="ru-RU"/>
        </a:p>
      </dgm:t>
    </dgm:pt>
    <dgm:pt modelId="{46755655-46B5-4FAF-859A-5ABD0360390B}" type="sibTrans" cxnId="{7D028CDD-18FF-4176-B3AA-FC6BFA5FE613}">
      <dgm:prSet/>
      <dgm:spPr/>
      <dgm:t>
        <a:bodyPr/>
        <a:lstStyle/>
        <a:p>
          <a:endParaRPr lang="ru-RU"/>
        </a:p>
      </dgm:t>
    </dgm:pt>
    <dgm:pt modelId="{02C84E73-E3F0-497D-BCEB-AA3B562CC9D4}">
      <dgm:prSet custT="1"/>
      <dgm:spPr/>
      <dgm:t>
        <a:bodyPr/>
        <a:lstStyle/>
        <a:p>
          <a:pPr rtl="0"/>
          <a:r>
            <a:rPr lang="ru-RU" sz="2000" b="1" i="1" u="sng" dirty="0" smtClean="0">
              <a:latin typeface="Century Schoolbook" panose="02040604050505020304" pitchFamily="18" charset="0"/>
            </a:rPr>
            <a:t>2</a:t>
          </a:r>
          <a:r>
            <a:rPr lang="ru-RU" sz="5400" b="1" i="1" u="sng" dirty="0" smtClean="0">
              <a:latin typeface="Century Schoolbook" panose="02040604050505020304" pitchFamily="18" charset="0"/>
            </a:rPr>
            <a:t>. </a:t>
          </a:r>
          <a:r>
            <a:rPr lang="ru-RU" sz="2400" b="1" i="1" u="sng" dirty="0" smtClean="0">
              <a:latin typeface="Century Schoolbook" panose="02040604050505020304" pitchFamily="18" charset="0"/>
            </a:rPr>
            <a:t>Определение цели</a:t>
          </a:r>
          <a:endParaRPr lang="ru-RU" sz="2400" b="1" i="1" u="sng" dirty="0">
            <a:latin typeface="Century Schoolbook" panose="02040604050505020304" pitchFamily="18" charset="0"/>
          </a:endParaRPr>
        </a:p>
      </dgm:t>
    </dgm:pt>
    <dgm:pt modelId="{8A643CD0-74D0-43F2-9E2F-40EAA0C12EEA}" type="parTrans" cxnId="{D810EE91-813E-4A74-948E-4A850592927C}">
      <dgm:prSet/>
      <dgm:spPr/>
      <dgm:t>
        <a:bodyPr/>
        <a:lstStyle/>
        <a:p>
          <a:endParaRPr lang="ru-RU"/>
        </a:p>
      </dgm:t>
    </dgm:pt>
    <dgm:pt modelId="{66A26A49-48C0-4AB5-AE23-F81FD6CB0694}" type="sibTrans" cxnId="{D810EE91-813E-4A74-948E-4A850592927C}">
      <dgm:prSet/>
      <dgm:spPr/>
      <dgm:t>
        <a:bodyPr/>
        <a:lstStyle/>
        <a:p>
          <a:endParaRPr lang="ru-RU"/>
        </a:p>
      </dgm:t>
    </dgm:pt>
    <dgm:pt modelId="{75BE2551-D529-4AE6-BE1E-B05F73D9556E}">
      <dgm:prSet custT="1"/>
      <dgm:spPr/>
      <dgm:t>
        <a:bodyPr/>
        <a:lstStyle/>
        <a:p>
          <a:pPr rtl="0"/>
          <a:r>
            <a:rPr lang="ru-RU" sz="2400" b="1" i="1" u="sng" dirty="0" smtClean="0">
              <a:latin typeface="Century Schoolbook" panose="02040604050505020304" pitchFamily="18" charset="0"/>
            </a:rPr>
            <a:t>3. Декомпозиция цели</a:t>
          </a:r>
          <a:endParaRPr lang="ru-RU" sz="2400" b="1" i="1" u="sng" dirty="0">
            <a:latin typeface="Century Schoolbook" panose="02040604050505020304" pitchFamily="18" charset="0"/>
          </a:endParaRPr>
        </a:p>
      </dgm:t>
    </dgm:pt>
    <dgm:pt modelId="{9DABE28D-4399-405F-9D23-FAE8624FEDCA}" type="parTrans" cxnId="{A436875C-380D-49ED-88E0-C2B06296A2FF}">
      <dgm:prSet/>
      <dgm:spPr/>
      <dgm:t>
        <a:bodyPr/>
        <a:lstStyle/>
        <a:p>
          <a:endParaRPr lang="ru-RU"/>
        </a:p>
      </dgm:t>
    </dgm:pt>
    <dgm:pt modelId="{09845ED1-FF63-4B77-97A4-7B9A5CFBD806}" type="sibTrans" cxnId="{A436875C-380D-49ED-88E0-C2B06296A2FF}">
      <dgm:prSet/>
      <dgm:spPr/>
      <dgm:t>
        <a:bodyPr/>
        <a:lstStyle/>
        <a:p>
          <a:endParaRPr lang="ru-RU"/>
        </a:p>
      </dgm:t>
    </dgm:pt>
    <dgm:pt modelId="{25DBBAEF-BA8F-4872-8A67-58F25F9A9ACD}">
      <dgm:prSet custT="1"/>
      <dgm:spPr/>
      <dgm:t>
        <a:bodyPr/>
        <a:lstStyle/>
        <a:p>
          <a:pPr rtl="0"/>
          <a:r>
            <a:rPr lang="ru-RU" sz="2400" b="1" i="1" u="sng" dirty="0" smtClean="0">
              <a:latin typeface="Century Schoolbook" panose="02040604050505020304" pitchFamily="18" charset="0"/>
            </a:rPr>
            <a:t>4. Формулирование ограничений</a:t>
          </a:r>
          <a:endParaRPr lang="ru-RU" sz="2400" b="1" i="1" u="sng" dirty="0">
            <a:latin typeface="Century Schoolbook" panose="02040604050505020304" pitchFamily="18" charset="0"/>
          </a:endParaRPr>
        </a:p>
      </dgm:t>
    </dgm:pt>
    <dgm:pt modelId="{9915C246-DCEE-4643-A284-D07E8EC5B130}" type="parTrans" cxnId="{134CCAAC-1F92-4745-A4D0-3E88DF560E1D}">
      <dgm:prSet/>
      <dgm:spPr/>
      <dgm:t>
        <a:bodyPr/>
        <a:lstStyle/>
        <a:p>
          <a:endParaRPr lang="ru-RU"/>
        </a:p>
      </dgm:t>
    </dgm:pt>
    <dgm:pt modelId="{7DA73CFC-F263-4535-9372-D2D141E156AB}" type="sibTrans" cxnId="{134CCAAC-1F92-4745-A4D0-3E88DF560E1D}">
      <dgm:prSet/>
      <dgm:spPr/>
      <dgm:t>
        <a:bodyPr/>
        <a:lstStyle/>
        <a:p>
          <a:endParaRPr lang="ru-RU"/>
        </a:p>
      </dgm:t>
    </dgm:pt>
    <dgm:pt modelId="{E0ACF744-87CF-4CAC-B8EB-8CD1A31D3550}">
      <dgm:prSet custT="1"/>
      <dgm:spPr/>
      <dgm:t>
        <a:bodyPr/>
        <a:lstStyle/>
        <a:p>
          <a:pPr rtl="0"/>
          <a:r>
            <a:rPr lang="ru-RU" sz="2800" b="1" i="1" u="sng" dirty="0" smtClean="0">
              <a:latin typeface="Century Schoolbook" panose="02040604050505020304" pitchFamily="18" charset="0"/>
            </a:rPr>
            <a:t>5. Анализ вариантов</a:t>
          </a:r>
          <a:endParaRPr lang="ru-RU" sz="2800" b="1" i="1" dirty="0">
            <a:latin typeface="Century Schoolbook" panose="02040604050505020304" pitchFamily="18" charset="0"/>
          </a:endParaRPr>
        </a:p>
      </dgm:t>
    </dgm:pt>
    <dgm:pt modelId="{7CA33047-5BB5-47FA-AF9E-5B21FCF45B95}" type="parTrans" cxnId="{420580EE-B203-42C8-ACDA-D95F60D5940B}">
      <dgm:prSet/>
      <dgm:spPr/>
      <dgm:t>
        <a:bodyPr/>
        <a:lstStyle/>
        <a:p>
          <a:endParaRPr lang="ru-RU"/>
        </a:p>
      </dgm:t>
    </dgm:pt>
    <dgm:pt modelId="{CE54D5B5-7854-4949-A564-EA29817CEA4B}" type="sibTrans" cxnId="{420580EE-B203-42C8-ACDA-D95F60D5940B}">
      <dgm:prSet/>
      <dgm:spPr/>
      <dgm:t>
        <a:bodyPr/>
        <a:lstStyle/>
        <a:p>
          <a:endParaRPr lang="ru-RU"/>
        </a:p>
      </dgm:t>
    </dgm:pt>
    <dgm:pt modelId="{4F40681E-9E61-450E-9E88-E76AF64BC665}">
      <dgm:prSet custT="1"/>
      <dgm:spPr/>
      <dgm:t>
        <a:bodyPr/>
        <a:lstStyle/>
        <a:p>
          <a:pPr rtl="0"/>
          <a:r>
            <a:rPr lang="ru-RU" sz="2000" b="1" i="1" u="sng" dirty="0" smtClean="0">
              <a:latin typeface="Century Schoolbook" panose="02040604050505020304" pitchFamily="18" charset="0"/>
            </a:rPr>
            <a:t>6. Когда получено хорошо продуманное дерево целей, довольно легко сформулировать задачи для конкретных подразделений и людей</a:t>
          </a:r>
          <a:r>
            <a:rPr lang="ru-RU" sz="1000" b="1" i="1" u="sng" dirty="0" smtClean="0">
              <a:latin typeface="Century Schoolbook" panose="02040604050505020304" pitchFamily="18" charset="0"/>
            </a:rPr>
            <a:t>. </a:t>
          </a:r>
          <a:endParaRPr lang="ru-RU" sz="1000" b="1" i="1" dirty="0">
            <a:latin typeface="Century Schoolbook" panose="02040604050505020304" pitchFamily="18" charset="0"/>
          </a:endParaRPr>
        </a:p>
      </dgm:t>
    </dgm:pt>
    <dgm:pt modelId="{8C83803A-BFEE-494B-A176-19A718CFB38A}" type="parTrans" cxnId="{D82AD0EA-8275-4101-B66F-2D70C47AFAF7}">
      <dgm:prSet/>
      <dgm:spPr/>
      <dgm:t>
        <a:bodyPr/>
        <a:lstStyle/>
        <a:p>
          <a:endParaRPr lang="ru-RU"/>
        </a:p>
      </dgm:t>
    </dgm:pt>
    <dgm:pt modelId="{9B5D7D69-0BE5-47C6-9D92-08B5F0706AA0}" type="sibTrans" cxnId="{D82AD0EA-8275-4101-B66F-2D70C47AFAF7}">
      <dgm:prSet/>
      <dgm:spPr/>
      <dgm:t>
        <a:bodyPr/>
        <a:lstStyle/>
        <a:p>
          <a:endParaRPr lang="ru-RU"/>
        </a:p>
      </dgm:t>
    </dgm:pt>
    <dgm:pt modelId="{5AC40D80-5045-43C0-9E51-4F9FB43E2585}" type="pres">
      <dgm:prSet presAssocID="{B36EADF3-FE2C-474B-9A7A-C43C30B59E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FF4ED3-4C12-483D-A206-5AB5C7F2A6D9}" type="pres">
      <dgm:prSet presAssocID="{4F40681E-9E61-450E-9E88-E76AF64BC665}" presName="boxAndChildren" presStyleCnt="0"/>
      <dgm:spPr/>
      <dgm:t>
        <a:bodyPr/>
        <a:lstStyle/>
        <a:p>
          <a:endParaRPr lang="ru-RU"/>
        </a:p>
      </dgm:t>
    </dgm:pt>
    <dgm:pt modelId="{6E9C4894-840E-40B6-8139-856EDFFC2F59}" type="pres">
      <dgm:prSet presAssocID="{4F40681E-9E61-450E-9E88-E76AF64BC665}" presName="parentTextBox" presStyleLbl="node1" presStyleIdx="0" presStyleCnt="6" custLinFactNeighborX="276" custLinFactNeighborY="5680"/>
      <dgm:spPr/>
      <dgm:t>
        <a:bodyPr/>
        <a:lstStyle/>
        <a:p>
          <a:endParaRPr lang="ru-RU"/>
        </a:p>
      </dgm:t>
    </dgm:pt>
    <dgm:pt modelId="{D85D7A74-D65A-4984-9A27-8C5FD2351D15}" type="pres">
      <dgm:prSet presAssocID="{CE54D5B5-7854-4949-A564-EA29817CEA4B}" presName="sp" presStyleCnt="0"/>
      <dgm:spPr/>
      <dgm:t>
        <a:bodyPr/>
        <a:lstStyle/>
        <a:p>
          <a:endParaRPr lang="ru-RU"/>
        </a:p>
      </dgm:t>
    </dgm:pt>
    <dgm:pt modelId="{5F871214-515E-4016-A624-959208AAE9C5}" type="pres">
      <dgm:prSet presAssocID="{E0ACF744-87CF-4CAC-B8EB-8CD1A31D3550}" presName="arrowAndChildren" presStyleCnt="0"/>
      <dgm:spPr/>
      <dgm:t>
        <a:bodyPr/>
        <a:lstStyle/>
        <a:p>
          <a:endParaRPr lang="ru-RU"/>
        </a:p>
      </dgm:t>
    </dgm:pt>
    <dgm:pt modelId="{42F92480-DEED-4E31-A7FD-627A7248827D}" type="pres">
      <dgm:prSet presAssocID="{E0ACF744-87CF-4CAC-B8EB-8CD1A31D3550}" presName="parentTextArrow" presStyleLbl="node1" presStyleIdx="1" presStyleCnt="6" custLinFactNeighborX="276" custLinFactNeighborY="-11666"/>
      <dgm:spPr/>
      <dgm:t>
        <a:bodyPr/>
        <a:lstStyle/>
        <a:p>
          <a:endParaRPr lang="ru-RU"/>
        </a:p>
      </dgm:t>
    </dgm:pt>
    <dgm:pt modelId="{ED9B911B-6577-48F7-8042-46323EA15CA2}" type="pres">
      <dgm:prSet presAssocID="{7DA73CFC-F263-4535-9372-D2D141E156AB}" presName="sp" presStyleCnt="0"/>
      <dgm:spPr/>
      <dgm:t>
        <a:bodyPr/>
        <a:lstStyle/>
        <a:p>
          <a:endParaRPr lang="ru-RU"/>
        </a:p>
      </dgm:t>
    </dgm:pt>
    <dgm:pt modelId="{F316E090-E689-46AA-9BF2-DF66B04BC96A}" type="pres">
      <dgm:prSet presAssocID="{25DBBAEF-BA8F-4872-8A67-58F25F9A9ACD}" presName="arrowAndChildren" presStyleCnt="0"/>
      <dgm:spPr/>
      <dgm:t>
        <a:bodyPr/>
        <a:lstStyle/>
        <a:p>
          <a:endParaRPr lang="ru-RU"/>
        </a:p>
      </dgm:t>
    </dgm:pt>
    <dgm:pt modelId="{503BAD7F-EC47-4747-9343-70D6EC17A4EF}" type="pres">
      <dgm:prSet presAssocID="{25DBBAEF-BA8F-4872-8A67-58F25F9A9ACD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83F685B3-8861-45FB-8230-17FD6FE36814}" type="pres">
      <dgm:prSet presAssocID="{09845ED1-FF63-4B77-97A4-7B9A5CFBD806}" presName="sp" presStyleCnt="0"/>
      <dgm:spPr/>
      <dgm:t>
        <a:bodyPr/>
        <a:lstStyle/>
        <a:p>
          <a:endParaRPr lang="ru-RU"/>
        </a:p>
      </dgm:t>
    </dgm:pt>
    <dgm:pt modelId="{D96B038A-1B15-427D-BF84-89951D839A72}" type="pres">
      <dgm:prSet presAssocID="{75BE2551-D529-4AE6-BE1E-B05F73D9556E}" presName="arrowAndChildren" presStyleCnt="0"/>
      <dgm:spPr/>
      <dgm:t>
        <a:bodyPr/>
        <a:lstStyle/>
        <a:p>
          <a:endParaRPr lang="ru-RU"/>
        </a:p>
      </dgm:t>
    </dgm:pt>
    <dgm:pt modelId="{B6903FA4-B12E-4222-A5E3-2F77798B94B6}" type="pres">
      <dgm:prSet presAssocID="{75BE2551-D529-4AE6-BE1E-B05F73D9556E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A4437512-C751-4BCF-ACA4-77FCBFBBEEFA}" type="pres">
      <dgm:prSet presAssocID="{66A26A49-48C0-4AB5-AE23-F81FD6CB0694}" presName="sp" presStyleCnt="0"/>
      <dgm:spPr/>
      <dgm:t>
        <a:bodyPr/>
        <a:lstStyle/>
        <a:p>
          <a:endParaRPr lang="ru-RU"/>
        </a:p>
      </dgm:t>
    </dgm:pt>
    <dgm:pt modelId="{D79A85E4-CA16-4539-8414-6625C1CAA665}" type="pres">
      <dgm:prSet presAssocID="{02C84E73-E3F0-497D-BCEB-AA3B562CC9D4}" presName="arrowAndChildren" presStyleCnt="0"/>
      <dgm:spPr/>
      <dgm:t>
        <a:bodyPr/>
        <a:lstStyle/>
        <a:p>
          <a:endParaRPr lang="ru-RU"/>
        </a:p>
      </dgm:t>
    </dgm:pt>
    <dgm:pt modelId="{4E7331D2-EA82-4DDC-9B1D-23BECA77A858}" type="pres">
      <dgm:prSet presAssocID="{02C84E73-E3F0-497D-BCEB-AA3B562CC9D4}" presName="parentTextArrow" presStyleLbl="node1" presStyleIdx="4" presStyleCnt="6" custLinFactNeighborY="-2503"/>
      <dgm:spPr/>
      <dgm:t>
        <a:bodyPr/>
        <a:lstStyle/>
        <a:p>
          <a:endParaRPr lang="ru-RU"/>
        </a:p>
      </dgm:t>
    </dgm:pt>
    <dgm:pt modelId="{AC3A9639-3EA6-42FF-95A9-6184BB0DF4B6}" type="pres">
      <dgm:prSet presAssocID="{46755655-46B5-4FAF-859A-5ABD0360390B}" presName="sp" presStyleCnt="0"/>
      <dgm:spPr/>
      <dgm:t>
        <a:bodyPr/>
        <a:lstStyle/>
        <a:p>
          <a:endParaRPr lang="ru-RU"/>
        </a:p>
      </dgm:t>
    </dgm:pt>
    <dgm:pt modelId="{68342B18-1E25-4662-9344-738D903E682E}" type="pres">
      <dgm:prSet presAssocID="{8AD8FE88-1900-4411-9674-C468F91BFDC7}" presName="arrowAndChildren" presStyleCnt="0"/>
      <dgm:spPr/>
      <dgm:t>
        <a:bodyPr/>
        <a:lstStyle/>
        <a:p>
          <a:endParaRPr lang="ru-RU"/>
        </a:p>
      </dgm:t>
    </dgm:pt>
    <dgm:pt modelId="{1CBB9283-EA3A-4C00-A2A4-E0C672889A57}" type="pres">
      <dgm:prSet presAssocID="{8AD8FE88-1900-4411-9674-C468F91BFDC7}" presName="parentTextArrow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4E0AFB63-AEF3-4398-9205-9127074927FF}" type="presOf" srcId="{02C84E73-E3F0-497D-BCEB-AA3B562CC9D4}" destId="{4E7331D2-EA82-4DDC-9B1D-23BECA77A858}" srcOrd="0" destOrd="0" presId="urn:microsoft.com/office/officeart/2005/8/layout/process4"/>
    <dgm:cxn modelId="{EA028571-5DEF-40A8-8745-A37EBC823447}" type="presOf" srcId="{8AD8FE88-1900-4411-9674-C468F91BFDC7}" destId="{1CBB9283-EA3A-4C00-A2A4-E0C672889A57}" srcOrd="0" destOrd="0" presId="urn:microsoft.com/office/officeart/2005/8/layout/process4"/>
    <dgm:cxn modelId="{B328D010-2C86-40AC-A8CA-F5069F8FBA83}" type="presOf" srcId="{E0ACF744-87CF-4CAC-B8EB-8CD1A31D3550}" destId="{42F92480-DEED-4E31-A7FD-627A7248827D}" srcOrd="0" destOrd="0" presId="urn:microsoft.com/office/officeart/2005/8/layout/process4"/>
    <dgm:cxn modelId="{134CCAAC-1F92-4745-A4D0-3E88DF560E1D}" srcId="{B36EADF3-FE2C-474B-9A7A-C43C30B59E28}" destId="{25DBBAEF-BA8F-4872-8A67-58F25F9A9ACD}" srcOrd="3" destOrd="0" parTransId="{9915C246-DCEE-4643-A284-D07E8EC5B130}" sibTransId="{7DA73CFC-F263-4535-9372-D2D141E156AB}"/>
    <dgm:cxn modelId="{A436875C-380D-49ED-88E0-C2B06296A2FF}" srcId="{B36EADF3-FE2C-474B-9A7A-C43C30B59E28}" destId="{75BE2551-D529-4AE6-BE1E-B05F73D9556E}" srcOrd="2" destOrd="0" parTransId="{9DABE28D-4399-405F-9D23-FAE8624FEDCA}" sibTransId="{09845ED1-FF63-4B77-97A4-7B9A5CFBD806}"/>
    <dgm:cxn modelId="{D82AD0EA-8275-4101-B66F-2D70C47AFAF7}" srcId="{B36EADF3-FE2C-474B-9A7A-C43C30B59E28}" destId="{4F40681E-9E61-450E-9E88-E76AF64BC665}" srcOrd="5" destOrd="0" parTransId="{8C83803A-BFEE-494B-A176-19A718CFB38A}" sibTransId="{9B5D7D69-0BE5-47C6-9D92-08B5F0706AA0}"/>
    <dgm:cxn modelId="{C66B5B70-FB23-45DE-AE53-ABBF34530607}" type="presOf" srcId="{4F40681E-9E61-450E-9E88-E76AF64BC665}" destId="{6E9C4894-840E-40B6-8139-856EDFFC2F59}" srcOrd="0" destOrd="0" presId="urn:microsoft.com/office/officeart/2005/8/layout/process4"/>
    <dgm:cxn modelId="{7D028CDD-18FF-4176-B3AA-FC6BFA5FE613}" srcId="{B36EADF3-FE2C-474B-9A7A-C43C30B59E28}" destId="{8AD8FE88-1900-4411-9674-C468F91BFDC7}" srcOrd="0" destOrd="0" parTransId="{C7B50FD7-687B-40F3-AF02-7D78F04A39D9}" sibTransId="{46755655-46B5-4FAF-859A-5ABD0360390B}"/>
    <dgm:cxn modelId="{D810EE91-813E-4A74-948E-4A850592927C}" srcId="{B36EADF3-FE2C-474B-9A7A-C43C30B59E28}" destId="{02C84E73-E3F0-497D-BCEB-AA3B562CC9D4}" srcOrd="1" destOrd="0" parTransId="{8A643CD0-74D0-43F2-9E2F-40EAA0C12EEA}" sibTransId="{66A26A49-48C0-4AB5-AE23-F81FD6CB0694}"/>
    <dgm:cxn modelId="{B21D21C8-6AA2-48AC-BB7E-C3623F1870F8}" type="presOf" srcId="{75BE2551-D529-4AE6-BE1E-B05F73D9556E}" destId="{B6903FA4-B12E-4222-A5E3-2F77798B94B6}" srcOrd="0" destOrd="0" presId="urn:microsoft.com/office/officeart/2005/8/layout/process4"/>
    <dgm:cxn modelId="{DB2CAD68-2893-43BD-91F4-058ABC20E2ED}" type="presOf" srcId="{25DBBAEF-BA8F-4872-8A67-58F25F9A9ACD}" destId="{503BAD7F-EC47-4747-9343-70D6EC17A4EF}" srcOrd="0" destOrd="0" presId="urn:microsoft.com/office/officeart/2005/8/layout/process4"/>
    <dgm:cxn modelId="{3EE5FD4B-9D12-490E-86B2-4F2E80593A5F}" type="presOf" srcId="{B36EADF3-FE2C-474B-9A7A-C43C30B59E28}" destId="{5AC40D80-5045-43C0-9E51-4F9FB43E2585}" srcOrd="0" destOrd="0" presId="urn:microsoft.com/office/officeart/2005/8/layout/process4"/>
    <dgm:cxn modelId="{420580EE-B203-42C8-ACDA-D95F60D5940B}" srcId="{B36EADF3-FE2C-474B-9A7A-C43C30B59E28}" destId="{E0ACF744-87CF-4CAC-B8EB-8CD1A31D3550}" srcOrd="4" destOrd="0" parTransId="{7CA33047-5BB5-47FA-AF9E-5B21FCF45B95}" sibTransId="{CE54D5B5-7854-4949-A564-EA29817CEA4B}"/>
    <dgm:cxn modelId="{89D022D0-501C-43B4-9A05-400A1F59ADE1}" type="presParOf" srcId="{5AC40D80-5045-43C0-9E51-4F9FB43E2585}" destId="{52FF4ED3-4C12-483D-A206-5AB5C7F2A6D9}" srcOrd="0" destOrd="0" presId="urn:microsoft.com/office/officeart/2005/8/layout/process4"/>
    <dgm:cxn modelId="{3ED886A0-F28B-4663-A78F-6ED6F372EB2E}" type="presParOf" srcId="{52FF4ED3-4C12-483D-A206-5AB5C7F2A6D9}" destId="{6E9C4894-840E-40B6-8139-856EDFFC2F59}" srcOrd="0" destOrd="0" presId="urn:microsoft.com/office/officeart/2005/8/layout/process4"/>
    <dgm:cxn modelId="{A5DD0383-A060-4C24-A007-1C481DFDBEAF}" type="presParOf" srcId="{5AC40D80-5045-43C0-9E51-4F9FB43E2585}" destId="{D85D7A74-D65A-4984-9A27-8C5FD2351D15}" srcOrd="1" destOrd="0" presId="urn:microsoft.com/office/officeart/2005/8/layout/process4"/>
    <dgm:cxn modelId="{B6BF8F4D-1185-43C6-82F6-5F0FC528C5F5}" type="presParOf" srcId="{5AC40D80-5045-43C0-9E51-4F9FB43E2585}" destId="{5F871214-515E-4016-A624-959208AAE9C5}" srcOrd="2" destOrd="0" presId="urn:microsoft.com/office/officeart/2005/8/layout/process4"/>
    <dgm:cxn modelId="{7DB6B548-FA7D-412C-9C31-5E6B6BAA9488}" type="presParOf" srcId="{5F871214-515E-4016-A624-959208AAE9C5}" destId="{42F92480-DEED-4E31-A7FD-627A7248827D}" srcOrd="0" destOrd="0" presId="urn:microsoft.com/office/officeart/2005/8/layout/process4"/>
    <dgm:cxn modelId="{4D7942A4-5C07-4058-937C-08BAD974803A}" type="presParOf" srcId="{5AC40D80-5045-43C0-9E51-4F9FB43E2585}" destId="{ED9B911B-6577-48F7-8042-46323EA15CA2}" srcOrd="3" destOrd="0" presId="urn:microsoft.com/office/officeart/2005/8/layout/process4"/>
    <dgm:cxn modelId="{386C1E65-15F6-4123-B8A8-F027B87B1CA3}" type="presParOf" srcId="{5AC40D80-5045-43C0-9E51-4F9FB43E2585}" destId="{F316E090-E689-46AA-9BF2-DF66B04BC96A}" srcOrd="4" destOrd="0" presId="urn:microsoft.com/office/officeart/2005/8/layout/process4"/>
    <dgm:cxn modelId="{C8ED0953-AB5F-4A8A-9DFA-B25AF30DDBC6}" type="presParOf" srcId="{F316E090-E689-46AA-9BF2-DF66B04BC96A}" destId="{503BAD7F-EC47-4747-9343-70D6EC17A4EF}" srcOrd="0" destOrd="0" presId="urn:microsoft.com/office/officeart/2005/8/layout/process4"/>
    <dgm:cxn modelId="{4305ACCF-CCC0-4B86-A45C-B2A814F7E50C}" type="presParOf" srcId="{5AC40D80-5045-43C0-9E51-4F9FB43E2585}" destId="{83F685B3-8861-45FB-8230-17FD6FE36814}" srcOrd="5" destOrd="0" presId="urn:microsoft.com/office/officeart/2005/8/layout/process4"/>
    <dgm:cxn modelId="{2A23F94F-F16C-4897-B2AD-97893DC229C0}" type="presParOf" srcId="{5AC40D80-5045-43C0-9E51-4F9FB43E2585}" destId="{D96B038A-1B15-427D-BF84-89951D839A72}" srcOrd="6" destOrd="0" presId="urn:microsoft.com/office/officeart/2005/8/layout/process4"/>
    <dgm:cxn modelId="{15B4F4A4-C352-4CF1-B943-1ACD5ECD465D}" type="presParOf" srcId="{D96B038A-1B15-427D-BF84-89951D839A72}" destId="{B6903FA4-B12E-4222-A5E3-2F77798B94B6}" srcOrd="0" destOrd="0" presId="urn:microsoft.com/office/officeart/2005/8/layout/process4"/>
    <dgm:cxn modelId="{479BBDB8-5A4F-4E89-98FB-5FF307ED40E3}" type="presParOf" srcId="{5AC40D80-5045-43C0-9E51-4F9FB43E2585}" destId="{A4437512-C751-4BCF-ACA4-77FCBFBBEEFA}" srcOrd="7" destOrd="0" presId="urn:microsoft.com/office/officeart/2005/8/layout/process4"/>
    <dgm:cxn modelId="{7CA887A0-1A53-44A3-B76B-01EB5A92861E}" type="presParOf" srcId="{5AC40D80-5045-43C0-9E51-4F9FB43E2585}" destId="{D79A85E4-CA16-4539-8414-6625C1CAA665}" srcOrd="8" destOrd="0" presId="urn:microsoft.com/office/officeart/2005/8/layout/process4"/>
    <dgm:cxn modelId="{F4AEF30F-B676-47AC-BF2B-B7D128FCDAA8}" type="presParOf" srcId="{D79A85E4-CA16-4539-8414-6625C1CAA665}" destId="{4E7331D2-EA82-4DDC-9B1D-23BECA77A858}" srcOrd="0" destOrd="0" presId="urn:microsoft.com/office/officeart/2005/8/layout/process4"/>
    <dgm:cxn modelId="{BB180A90-CFC0-4C6B-8965-D90B18EFAF14}" type="presParOf" srcId="{5AC40D80-5045-43C0-9E51-4F9FB43E2585}" destId="{AC3A9639-3EA6-42FF-95A9-6184BB0DF4B6}" srcOrd="9" destOrd="0" presId="urn:microsoft.com/office/officeart/2005/8/layout/process4"/>
    <dgm:cxn modelId="{C95069F0-42D1-4A0C-A2D3-92481F93BB91}" type="presParOf" srcId="{5AC40D80-5045-43C0-9E51-4F9FB43E2585}" destId="{68342B18-1E25-4662-9344-738D903E682E}" srcOrd="10" destOrd="0" presId="urn:microsoft.com/office/officeart/2005/8/layout/process4"/>
    <dgm:cxn modelId="{69F52485-902E-4DDC-9B82-1085086A80D6}" type="presParOf" srcId="{68342B18-1E25-4662-9344-738D903E682E}" destId="{1CBB9283-EA3A-4C00-A2A4-E0C672889A5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es-ES" alt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FEEC998-B894-4FA6-8A4B-99F825502B48}" type="slidenum">
              <a:rPr lang="es-ES" altLang="ru-RU" smtClean="0"/>
              <a:pPr/>
              <a:t>‹#›</a:t>
            </a:fld>
            <a:endParaRPr lang="es-ES" alt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880B3-2E8C-441F-83FD-64DD804EFF03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0912-B8ED-47D3-B771-2960E5121723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976-AC5F-4551-811B-CC193F351BE2}" type="slidenum">
              <a:rPr lang="es-ES" altLang="ru-RU" smtClean="0"/>
              <a:pPr/>
              <a:t>‹#›</a:t>
            </a:fld>
            <a:endParaRPr lang="es-ES" alt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64C2-DFF2-4502-9769-7622EF4BC65E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A542-DCAC-4DCB-89D8-F872A8DC4511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8040A-A442-4853-BDBA-50FF495F546B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FCEC2-FB83-4D6B-9678-C537B4C8101F}" type="slidenum">
              <a:rPr lang="es-ES" altLang="ru-RU" smtClean="0"/>
              <a:pPr/>
              <a:t>‹#›</a:t>
            </a:fld>
            <a:endParaRPr lang="es-ES" alt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85C70-85EE-4B24-92D8-11F2BB13484C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D240E-C50A-4929-9D5D-F5DBD4165607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9D26-A287-4E84-AE4B-3B159DC2B2E0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94C600"/>
                </a:solidFill>
              </a:rPr>
              <a:pPr/>
              <a:t>‹#›</a:t>
            </a:fld>
            <a:endParaRPr lang="ru-RU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7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336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12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51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74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622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036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66543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342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004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761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es-E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7033D7F-F317-482A-8C03-38AFB4DE58CD}" type="slidenum">
              <a:rPr lang="es-ES" altLang="ru-RU" smtClean="0"/>
              <a:pPr/>
              <a:t>‹#›</a:t>
            </a:fld>
            <a:endParaRPr lang="es-E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latin typeface="Century Gothic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03.07.2019</a:t>
            </a:fld>
            <a:endParaRPr lang="ru-RU">
              <a:latin typeface="Century Gothic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94C600"/>
              </a:solidFill>
              <a:latin typeface="Century Gothic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entury Gothic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entury Gothic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34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511043" cy="1702160"/>
          </a:xfrm>
        </p:spPr>
        <p:txBody>
          <a:bodyPr>
            <a:noAutofit/>
          </a:bodyPr>
          <a:lstStyle/>
          <a:p>
            <a:r>
              <a:rPr lang="ru-RU" sz="6000" b="1" i="1" dirty="0" smtClean="0"/>
              <a:t>Дерево Целей</a:t>
            </a:r>
            <a:endParaRPr lang="ru-RU" sz="6000" b="1" i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763" y="692696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Century Schoolbook" panose="02040604050505020304" pitchFamily="18" charset="0"/>
              </a:rPr>
              <a:t>Дерево целей</a:t>
            </a:r>
            <a:r>
              <a:rPr lang="ru-RU" sz="2000" i="1" dirty="0">
                <a:latin typeface="Century Schoolbook" panose="02040604050505020304" pitchFamily="18" charset="0"/>
              </a:rPr>
              <a:t> - это структурированный иерархический перечень целей организации, в котором цели более низкого уровня подчинены и служат для достижения целей более высокого уровня.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23" y="1844824"/>
            <a:ext cx="7200800" cy="4180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40152" y="543568"/>
            <a:ext cx="15632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Century Schoolbook" panose="02040604050505020304" pitchFamily="18" charset="0"/>
              </a:rPr>
              <a:t>Р. </a:t>
            </a:r>
            <a:r>
              <a:rPr lang="ru-RU" sz="2000" b="1" i="1" dirty="0" err="1" smtClean="0">
                <a:latin typeface="Century Schoolbook" panose="02040604050505020304" pitchFamily="18" charset="0"/>
              </a:rPr>
              <a:t>Акофф</a:t>
            </a:r>
            <a:r>
              <a:rPr lang="ru-RU" sz="2000" b="1" i="1" dirty="0" smtClean="0">
                <a:latin typeface="Century Schoolbook" panose="02040604050505020304" pitchFamily="18" charset="0"/>
              </a:rPr>
              <a:t> </a:t>
            </a:r>
            <a:endParaRPr lang="ru-RU" sz="2000" b="1" i="1" dirty="0">
              <a:latin typeface="Century Schoolbook" panose="020406040505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30" y="1019660"/>
            <a:ext cx="3978597" cy="4713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11560" y="1340768"/>
            <a:ext cx="38164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Century Schoolbook" panose="02040604050505020304" pitchFamily="18" charset="0"/>
              </a:rPr>
              <a:t>В 1957 году американский учёный Рассел Линкольн </a:t>
            </a:r>
            <a:r>
              <a:rPr lang="ru-RU" sz="2400" i="1" dirty="0" err="1">
                <a:latin typeface="Century Schoolbook" panose="02040604050505020304" pitchFamily="18" charset="0"/>
              </a:rPr>
              <a:t>Акофф</a:t>
            </a:r>
            <a:r>
              <a:rPr lang="ru-RU" sz="2400" i="1" dirty="0">
                <a:latin typeface="Century Schoolbook" panose="02040604050505020304" pitchFamily="18" charset="0"/>
              </a:rPr>
              <a:t> предложил методику построения дерева целей. С того времени и до сегодняшнего дня эта методика не утратила популярности и активно используется при планировании задач менеджерами и бизнесменами.</a:t>
            </a:r>
          </a:p>
        </p:txBody>
      </p:sp>
    </p:spTree>
    <p:extLst>
      <p:ext uri="{BB962C8B-B14F-4D97-AF65-F5344CB8AC3E}">
        <p14:creationId xmlns:p14="http://schemas.microsoft.com/office/powerpoint/2010/main" val="362866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1636" y="692696"/>
            <a:ext cx="7024744" cy="68588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Общая характеристика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632848" cy="3672408"/>
          </a:xfrm>
        </p:spPr>
        <p:txBody>
          <a:bodyPr>
            <a:normAutofit lnSpcReduction="10000"/>
          </a:bodyPr>
          <a:lstStyle/>
          <a:p>
            <a:pPr marL="68580" lvl="0" indent="0" fontAlgn="base">
              <a:buNone/>
            </a:pPr>
            <a:r>
              <a:rPr lang="ru-RU" sz="2000" b="1" dirty="0"/>
              <a:t>Дерево целей имеет стандартную структуру. </a:t>
            </a:r>
            <a:endParaRPr lang="ru-RU" sz="2000" b="1" dirty="0" smtClean="0"/>
          </a:p>
          <a:p>
            <a:pPr lvl="0" fontAlgn="base"/>
            <a:r>
              <a:rPr lang="ru-RU" i="1" dirty="0" smtClean="0"/>
              <a:t>«</a:t>
            </a:r>
            <a:r>
              <a:rPr lang="ru-RU" i="1" dirty="0"/>
              <a:t>Стволом» </a:t>
            </a:r>
            <a:r>
              <a:rPr lang="ru-RU" sz="2000" dirty="0"/>
              <a:t>дерева целей является главная проблема, для которой требуется найти решение.</a:t>
            </a:r>
          </a:p>
          <a:p>
            <a:pPr lvl="0" fontAlgn="base"/>
            <a:r>
              <a:rPr lang="ru-RU" i="1" dirty="0"/>
              <a:t>«Ветки» </a:t>
            </a:r>
            <a:r>
              <a:rPr lang="ru-RU" sz="2000" dirty="0"/>
              <a:t>— это задачи второго, третьего, четвёртого и так далее уровней.</a:t>
            </a:r>
          </a:p>
          <a:p>
            <a:pPr fontAlgn="base"/>
            <a:r>
              <a:rPr lang="ru-RU" sz="2000" dirty="0"/>
              <a:t>При планировании решения задачи, как правило, используют графическое изображение дерева. В таком изображении дерево имеет перевёрнутый вид, где «ствол» представляет собой вершину графа и находится на самом верху. А из неё, вершины, растут стремления последующих уровней, образуя крону.</a:t>
            </a:r>
          </a:p>
          <a:p>
            <a:endParaRPr lang="ru-RU" sz="2000" i="1" dirty="0">
              <a:solidFill>
                <a:schemeClr val="tx1"/>
              </a:solidFill>
              <a:latin typeface="Century Schoolbook" panose="02040604050505020304" pitchFamily="18" charset="0"/>
              <a:cs typeface="Arial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5229200"/>
            <a:ext cx="7776864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Также по графу приблизительно оценивается срок достижения целей.</a:t>
            </a:r>
            <a:r>
              <a:rPr lang="ru-RU" dirty="0"/>
              <a:t> При таком представлении решения проблемы, становятся видны связи и зависимости одних задач от других. </a:t>
            </a:r>
          </a:p>
        </p:txBody>
      </p:sp>
    </p:spTree>
    <p:extLst>
      <p:ext uri="{BB962C8B-B14F-4D97-AF65-F5344CB8AC3E}">
        <p14:creationId xmlns:p14="http://schemas.microsoft.com/office/powerpoint/2010/main" val="221214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0119" y="785305"/>
            <a:ext cx="7858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Алгоритм построения ДЕРЕВА ЦЕЛЕЙ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25180671"/>
              </p:ext>
            </p:extLst>
          </p:nvPr>
        </p:nvGraphicFramePr>
        <p:xfrm>
          <a:off x="346771" y="1556792"/>
          <a:ext cx="8424936" cy="458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46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>
                <a:solidFill>
                  <a:schemeClr val="tx1"/>
                </a:solidFill>
                <a:latin typeface="Century Schoolbook" panose="02040604050505020304" pitchFamily="18" charset="0"/>
                <a:ea typeface="+mn-ea"/>
                <a:cs typeface="Arial" charset="0"/>
              </a:rPr>
              <a:t>Дерево целей предприятия создается на основе 3 важных элементов любой цели.</a:t>
            </a:r>
          </a:p>
        </p:txBody>
      </p:sp>
      <p:sp>
        <p:nvSpPr>
          <p:cNvPr id="7" name="Овал 6"/>
          <p:cNvSpPr/>
          <p:nvPr/>
        </p:nvSpPr>
        <p:spPr>
          <a:xfrm>
            <a:off x="395536" y="2661845"/>
            <a:ext cx="237626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1. Выражение цели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300192" y="2661845"/>
            <a:ext cx="266429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3. Срок (время работы) 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131840" y="2648013"/>
            <a:ext cx="298833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2. Масштабность 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375606" y="3813973"/>
            <a:ext cx="396044" cy="6231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434318" y="3813973"/>
            <a:ext cx="396044" cy="6231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427984" y="3813973"/>
            <a:ext cx="396044" cy="6231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4437112"/>
            <a:ext cx="223224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Как выглядит результат? Что предстоит выполнить?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604346" y="4437112"/>
            <a:ext cx="2304256" cy="12532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К кому </a:t>
            </a:r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объему стремиться?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516216" y="4437111"/>
            <a:ext cx="2142238" cy="12532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К </a:t>
            </a:r>
            <a:r>
              <a:rPr lang="ru-RU" i="1" dirty="0" smtClean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какому сроку надо достичь </a:t>
            </a:r>
            <a:r>
              <a:rPr lang="ru-RU" i="1" dirty="0">
                <a:solidFill>
                  <a:schemeClr val="tx1"/>
                </a:solidFill>
                <a:latin typeface="Century Schoolbook" panose="02040604050505020304" pitchFamily="18" charset="0"/>
                <a:cs typeface="Arial" charset="0"/>
              </a:rPr>
              <a:t>планируемой цели? </a:t>
            </a:r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>
          <a:xfrm>
            <a:off x="1053045" y="764704"/>
            <a:ext cx="6777317" cy="350897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47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Принципы построени</a:t>
            </a:r>
            <a:r>
              <a:rPr lang="ru-RU" b="1" dirty="0"/>
              <a:t>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80920" cy="5040560"/>
          </a:xfrm>
        </p:spPr>
        <p:txBody>
          <a:bodyPr>
            <a:normAutofit fontScale="55000" lnSpcReduction="20000"/>
          </a:bodyPr>
          <a:lstStyle/>
          <a:p>
            <a:pPr marL="68580" lvl="0" indent="0" fontAlgn="base">
              <a:buNone/>
            </a:pPr>
            <a:r>
              <a:rPr lang="ru-RU" sz="3300" b="1" i="1" dirty="0" smtClean="0"/>
              <a:t>1) Учитывайте </a:t>
            </a:r>
            <a:r>
              <a:rPr lang="ru-RU" sz="3300" b="1" i="1" dirty="0"/>
              <a:t>потребности и ресурсы</a:t>
            </a:r>
          </a:p>
          <a:p>
            <a:pPr marL="68580" indent="0" fontAlgn="base">
              <a:buNone/>
            </a:pPr>
            <a:r>
              <a:rPr lang="ru-RU" sz="3300" dirty="0"/>
              <a:t>Постановка цели предполагает, что есть некоторая проблема, которую необходимо решить. Как правило, задачи, требующие планирования, решить сходу невозможно. Потому что они достаточно сложные и требуют комплексного подхода к решению</a:t>
            </a:r>
            <a:r>
              <a:rPr lang="ru-RU" sz="3300" dirty="0" smtClean="0"/>
              <a:t>.</a:t>
            </a:r>
          </a:p>
          <a:p>
            <a:pPr marL="68580" indent="0" fontAlgn="base">
              <a:buNone/>
            </a:pPr>
            <a:endParaRPr lang="ru-RU" sz="3300" dirty="0" smtClean="0"/>
          </a:p>
          <a:p>
            <a:pPr marL="68580" lvl="0" indent="0" fontAlgn="base">
              <a:buNone/>
            </a:pPr>
            <a:r>
              <a:rPr lang="ru-RU" sz="3300" b="1" i="1" dirty="0"/>
              <a:t>2) Конкретизируйте</a:t>
            </a:r>
          </a:p>
          <a:p>
            <a:pPr marL="68580" indent="0" fontAlgn="base">
              <a:buNone/>
            </a:pPr>
            <a:r>
              <a:rPr lang="ru-RU" sz="3300" dirty="0"/>
              <a:t>Используя в планировании дерево целей, формулируйте задачи конкретно. Учитывайте, что они должны быть конечными. Опишите параметры, по которым в итоге можно будет определить выполнена она или нет. Также необходимо установить время, которое нужно для выполнения поставленной задачи</a:t>
            </a:r>
            <a:r>
              <a:rPr lang="ru-RU" sz="3300" dirty="0" smtClean="0"/>
              <a:t>.</a:t>
            </a:r>
          </a:p>
          <a:p>
            <a:pPr marL="68580" indent="0" fontAlgn="base">
              <a:buNone/>
            </a:pPr>
            <a:endParaRPr lang="ru-RU" sz="3300" dirty="0"/>
          </a:p>
          <a:p>
            <a:pPr marL="68580" lvl="0" indent="0" fontAlgn="base">
              <a:buNone/>
            </a:pPr>
            <a:r>
              <a:rPr lang="ru-RU" sz="3300" b="1" i="1" dirty="0"/>
              <a:t>3)</a:t>
            </a:r>
            <a:r>
              <a:rPr lang="ru-RU" sz="3300" dirty="0"/>
              <a:t> </a:t>
            </a:r>
            <a:r>
              <a:rPr lang="ru-RU" sz="3300" b="1" i="1" dirty="0"/>
              <a:t>Разбейте постановку на этапы</a:t>
            </a:r>
          </a:p>
          <a:p>
            <a:pPr marL="68580" indent="0" fontAlgn="base">
              <a:buNone/>
            </a:pPr>
            <a:r>
              <a:rPr lang="ru-RU" sz="3300" dirty="0"/>
              <a:t>Рационально будет ставить задачи в несколько этапов. Первым этапом ставится генеральная цель. Затем для её выполнения ищутся и анализируются ресурсы. После чего, как правило, понадобится поставить подцели. Аналогично для реализации подцелей тоже ищутся ресурсы.</a:t>
            </a:r>
          </a:p>
          <a:p>
            <a:pPr marL="68580" indent="0" fontAlgn="base">
              <a:buNone/>
            </a:pPr>
            <a:endParaRPr lang="ru-RU" dirty="0"/>
          </a:p>
          <a:p>
            <a:pPr marL="68580" indent="0" fontAlgn="base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26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Принципы построени</a:t>
            </a:r>
            <a:r>
              <a:rPr lang="ru-RU" b="1" dirty="0"/>
              <a:t>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064896" cy="5472608"/>
          </a:xfrm>
        </p:spPr>
        <p:txBody>
          <a:bodyPr>
            <a:normAutofit fontScale="62500" lnSpcReduction="20000"/>
          </a:bodyPr>
          <a:lstStyle/>
          <a:p>
            <a:pPr marL="68580" lvl="0" indent="0" fontAlgn="base">
              <a:buNone/>
            </a:pPr>
            <a:r>
              <a:rPr lang="ru-RU" sz="2900" b="1" i="1" dirty="0" smtClean="0"/>
              <a:t>4) Совместимость</a:t>
            </a:r>
          </a:p>
          <a:p>
            <a:pPr marL="68580" indent="0" fontAlgn="base">
              <a:buNone/>
            </a:pPr>
            <a:r>
              <a:rPr lang="ru-RU" sz="2600" dirty="0" smtClean="0"/>
              <a:t>Подцели должны быть достаточными для решения главного замысла, то есть если достигаются все подцели, то это приводит к решению главной задачи. Не должно получиться так, что при выполнении всех подцелей, для решения главной задачи потребуются дополнительные действия или ресурсы. Если получается </a:t>
            </a:r>
            <a:r>
              <a:rPr lang="ru-RU" sz="2900" dirty="0" smtClean="0"/>
              <a:t>так, то это говорит о том, что дерево целей было построено неверно.</a:t>
            </a:r>
          </a:p>
          <a:p>
            <a:pPr marL="68580" indent="0" fontAlgn="base">
              <a:buNone/>
            </a:pPr>
            <a:endParaRPr lang="ru-RU" sz="2600" dirty="0" smtClean="0"/>
          </a:p>
          <a:p>
            <a:pPr marL="68580" lvl="0" indent="0" fontAlgn="base">
              <a:buNone/>
            </a:pPr>
            <a:r>
              <a:rPr lang="ru-RU" sz="2900" b="1" i="1" dirty="0"/>
              <a:t>5)Соответствие структуре предприятия</a:t>
            </a:r>
          </a:p>
          <a:p>
            <a:pPr marL="68580" indent="0" fontAlgn="base">
              <a:buNone/>
            </a:pPr>
            <a:r>
              <a:rPr lang="ru-RU" sz="2600" dirty="0"/>
              <a:t>Если деревом целей пользуются для организации работы бизнеса или предприятия, то структура его должна соответствовать структуре предприятия. Таким образом, чтобы каждый отдел или подразделение достигали своих стремлений, что в дальнейшем должно привести к достижению общего замысла предприятия. Это наиболее удобное построение дерева целей для систем, состоящих из нескольких элементов или предприятий</a:t>
            </a:r>
            <a:r>
              <a:rPr lang="ru-RU" sz="2600" dirty="0" smtClean="0"/>
              <a:t>.</a:t>
            </a:r>
          </a:p>
          <a:p>
            <a:pPr marL="68580" indent="0" fontAlgn="base">
              <a:buNone/>
            </a:pPr>
            <a:endParaRPr lang="ru-RU" sz="2500" b="1" i="1" dirty="0"/>
          </a:p>
          <a:p>
            <a:pPr marL="68580" lvl="0" indent="0" fontAlgn="base">
              <a:buNone/>
            </a:pPr>
            <a:r>
              <a:rPr lang="ru-RU" sz="2500" b="1" i="1" dirty="0"/>
              <a:t>6)Метод декомпозиции</a:t>
            </a:r>
          </a:p>
          <a:p>
            <a:pPr marL="68580" indent="0" fontAlgn="base">
              <a:buNone/>
            </a:pPr>
            <a:r>
              <a:rPr lang="ru-RU" sz="2600" dirty="0"/>
              <a:t>При построении дерева целей часто используют метод декомпозиции. Суть этого метода в том, чтобы произвести разбиение главной цели высшего уровня на частные подцели. Или же в обратном порядке, из подцелей составляется план достижения замысла высшего уровня. Для решения конкретной проблемы всегда стоит выбирать вариант создания дерева целей максимально подходящий и оптимально использующий ресурсы.</a:t>
            </a:r>
          </a:p>
          <a:p>
            <a:pPr marL="68580" indent="0" fontAlgn="base">
              <a:buNone/>
            </a:pPr>
            <a:endParaRPr lang="ru-RU" sz="2600" dirty="0"/>
          </a:p>
          <a:p>
            <a:pPr marL="68580" indent="0" fontAlgn="base">
              <a:buNone/>
            </a:pPr>
            <a:endParaRPr lang="ru-RU" dirty="0" smtClean="0"/>
          </a:p>
          <a:p>
            <a:pPr marL="68580" indent="0" fontAlgn="base">
              <a:buNone/>
            </a:pPr>
            <a:endParaRPr lang="ru-RU" dirty="0" smtClean="0"/>
          </a:p>
          <a:p>
            <a:pPr marL="68580" lvl="0" indent="0" fontAlgn="base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12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44706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Стратегия и цели </a:t>
            </a:r>
            <a:r>
              <a:rPr lang="ru-RU" sz="4800" dirty="0" err="1"/>
              <a:t>Apple</a:t>
            </a:r>
            <a:r>
              <a:rPr lang="ru-RU" sz="4800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86164"/>
            <a:ext cx="6336704" cy="4209382"/>
          </a:xfrm>
        </p:spPr>
      </p:pic>
      <p:sp>
        <p:nvSpPr>
          <p:cNvPr id="5" name="TextBox 4"/>
          <p:cNvSpPr txBox="1"/>
          <p:nvPr/>
        </p:nvSpPr>
        <p:spPr>
          <a:xfrm>
            <a:off x="1259632" y="16996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Century Schoolbook" panose="02040604050505020304" pitchFamily="18" charset="0"/>
              </a:rPr>
              <a:t>Почему стратегия </a:t>
            </a:r>
            <a:r>
              <a:rPr lang="ru-RU" sz="2400" i="1" dirty="0" err="1">
                <a:latin typeface="Century Schoolbook" panose="02040604050505020304" pitchFamily="18" charset="0"/>
              </a:rPr>
              <a:t>Apple</a:t>
            </a:r>
            <a:r>
              <a:rPr lang="ru-RU" sz="2400" i="1" dirty="0">
                <a:latin typeface="Century Schoolbook" panose="02040604050505020304" pitchFamily="18" charset="0"/>
              </a:rPr>
              <a:t> является выигрышной? </a:t>
            </a:r>
          </a:p>
        </p:txBody>
      </p:sp>
    </p:spTree>
    <p:extLst>
      <p:ext uri="{BB962C8B-B14F-4D97-AF65-F5344CB8AC3E}">
        <p14:creationId xmlns:p14="http://schemas.microsoft.com/office/powerpoint/2010/main" val="2566289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48895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Построение дерева целей организации на примере </a:t>
            </a:r>
            <a:r>
              <a:rPr lang="ru-RU" sz="3200" dirty="0" err="1" smtClean="0"/>
              <a:t>Apple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916832"/>
            <a:ext cx="7562654" cy="3915797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ru-RU" dirty="0"/>
              <a:t>Рассмотрим дерево целей компании для такого продукта, как </a:t>
            </a:r>
            <a:r>
              <a:rPr lang="ru-RU" dirty="0" err="1" smtClean="0"/>
              <a:t>iPhone</a:t>
            </a:r>
            <a:r>
              <a:rPr lang="ru-RU" dirty="0" smtClean="0"/>
              <a:t>. В </a:t>
            </a:r>
            <a:r>
              <a:rPr lang="ru-RU" dirty="0"/>
              <a:t>качестве главной цели дерева определим улучшение </a:t>
            </a:r>
            <a:r>
              <a:rPr lang="en-US" dirty="0" smtClean="0"/>
              <a:t> </a:t>
            </a:r>
            <a:r>
              <a:rPr lang="ru-RU" dirty="0" err="1" smtClean="0"/>
              <a:t>iPhone</a:t>
            </a:r>
            <a:r>
              <a:rPr lang="ru-RU" dirty="0" smtClean="0"/>
              <a:t> </a:t>
            </a:r>
            <a:r>
              <a:rPr lang="ru-RU" dirty="0"/>
              <a:t>с учетом интересов потенциальных пользователей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r>
              <a:rPr lang="ru-RU" dirty="0" smtClean="0"/>
              <a:t> </a:t>
            </a:r>
          </a:p>
          <a:p>
            <a:pPr marL="68580" indent="0">
              <a:buNone/>
            </a:pPr>
            <a:r>
              <a:rPr lang="ru-RU" dirty="0" smtClean="0"/>
              <a:t>Основными </a:t>
            </a:r>
            <a:r>
              <a:rPr lang="ru-RU" dirty="0"/>
              <a:t>конкурентными и значимыми для потребителя факторами данного рынка являются: </a:t>
            </a:r>
            <a:endParaRPr lang="ru-RU" dirty="0" smtClean="0"/>
          </a:p>
          <a:p>
            <a:r>
              <a:rPr lang="ru-RU" dirty="0" smtClean="0"/>
              <a:t>стоимость </a:t>
            </a:r>
            <a:r>
              <a:rPr lang="ru-RU" dirty="0"/>
              <a:t>продукта; </a:t>
            </a:r>
            <a:endParaRPr lang="ru-RU" dirty="0" smtClean="0"/>
          </a:p>
          <a:p>
            <a:r>
              <a:rPr lang="ru-RU" dirty="0" smtClean="0"/>
              <a:t>разнообразие </a:t>
            </a:r>
            <a:r>
              <a:rPr lang="ru-RU" dirty="0"/>
              <a:t>функций и энергоемкая батарея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популярность </a:t>
            </a:r>
            <a:r>
              <a:rPr lang="ru-RU" dirty="0"/>
              <a:t>бренда; </a:t>
            </a:r>
            <a:endParaRPr lang="ru-RU" dirty="0" smtClean="0"/>
          </a:p>
          <a:p>
            <a:r>
              <a:rPr lang="ru-RU" dirty="0" smtClean="0"/>
              <a:t>технологии </a:t>
            </a:r>
            <a:r>
              <a:rPr lang="ru-RU" dirty="0"/>
              <a:t>для ценителей; </a:t>
            </a:r>
            <a:endParaRPr lang="ru-RU" dirty="0" smtClean="0"/>
          </a:p>
          <a:p>
            <a:r>
              <a:rPr lang="ru-RU" dirty="0" smtClean="0"/>
              <a:t>дизайн </a:t>
            </a:r>
            <a:r>
              <a:rPr lang="ru-RU" dirty="0"/>
              <a:t>и размер; </a:t>
            </a:r>
            <a:endParaRPr lang="ru-RU" dirty="0" smtClean="0"/>
          </a:p>
          <a:p>
            <a:r>
              <a:rPr lang="ru-RU" dirty="0" smtClean="0"/>
              <a:t>ассортимент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96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757888"/>
          </a:xfrm>
        </p:spPr>
        <p:txBody>
          <a:bodyPr>
            <a:normAutofit fontScale="90000"/>
          </a:bodyPr>
          <a:lstStyle/>
          <a:p>
            <a:r>
              <a:rPr lang="ru-RU" dirty="0"/>
              <a:t>Таблица с подцелями </a:t>
            </a:r>
            <a:r>
              <a:rPr lang="ru-RU" dirty="0" err="1" smtClean="0"/>
              <a:t>iPhone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7344816" cy="504056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Совершенствование </a:t>
            </a:r>
            <a:r>
              <a:rPr lang="ru-RU" sz="2000" dirty="0" err="1"/>
              <a:t>iPhone</a:t>
            </a:r>
            <a:r>
              <a:rPr lang="ru-RU" sz="2000" dirty="0"/>
              <a:t> с учетом интересов </a:t>
            </a:r>
            <a:r>
              <a:rPr lang="ru-RU" sz="2000" dirty="0" smtClean="0"/>
              <a:t>потребителей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253254"/>
              </p:ext>
            </p:extLst>
          </p:nvPr>
        </p:nvGraphicFramePr>
        <p:xfrm>
          <a:off x="539552" y="1772816"/>
          <a:ext cx="8064896" cy="4774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199"/>
                <a:gridCol w="1664185"/>
                <a:gridCol w="2368264"/>
                <a:gridCol w="2240248"/>
              </a:tblGrid>
              <a:tr h="457854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Цели</a:t>
                      </a:r>
                      <a:r>
                        <a:rPr lang="ru-RU" baseline="0" dirty="0" smtClean="0"/>
                        <a:t> первого уровня</a:t>
                      </a:r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21818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baseline="0" dirty="0" smtClean="0"/>
                        <a:t> Упразднить ассортимент и популярность бренда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</a:p>
                    <a:p>
                      <a:r>
                        <a:rPr lang="ru-RU" dirty="0" smtClean="0"/>
                        <a:t>Упростить интерфейс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r>
                        <a:rPr lang="ru-RU" sz="1600" dirty="0" smtClean="0"/>
                        <a:t>. </a:t>
                      </a:r>
                      <a:r>
                        <a:rPr lang="ru-RU" sz="1800" dirty="0" smtClean="0"/>
                        <a:t>Увеличение привлекательности для потребителя</a:t>
                      </a:r>
                      <a:endParaRPr lang="ru-RU" sz="1800" dirty="0"/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4.Повышение эргономичности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55454">
                <a:tc gridSpan="4"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Цели второго уровня</a:t>
                      </a:r>
                      <a:endParaRPr lang="ru-RU" sz="18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4881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2.1 Упростить технологичность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3.1 Создание нового дизайна</a:t>
                      </a:r>
                    </a:p>
                    <a:p>
                      <a:r>
                        <a:rPr lang="ru-RU" dirty="0" smtClean="0"/>
                        <a:t>3.2 Увеличение объема памяти</a:t>
                      </a:r>
                    </a:p>
                    <a:p>
                      <a:r>
                        <a:rPr lang="ru-RU" dirty="0" smtClean="0"/>
                        <a:t>3.3Усиление развлекательного аспекта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4.1 Особый</a:t>
                      </a:r>
                      <a:r>
                        <a:rPr lang="ru-RU" baseline="0" dirty="0" smtClean="0"/>
                        <a:t> статус владельца</a:t>
                      </a:r>
                    </a:p>
                    <a:p>
                      <a:r>
                        <a:rPr lang="ru-RU" baseline="0" dirty="0" smtClean="0"/>
                        <a:t>4.2 Решение «последней мили»</a:t>
                      </a:r>
                    </a:p>
                    <a:p>
                      <a:r>
                        <a:rPr lang="ru-RU" baseline="0" dirty="0" smtClean="0"/>
                        <a:t>4.3Уменьить размер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986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138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Заключение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7704856" cy="4419853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 smtClean="0"/>
              <a:t>     Планировать </a:t>
            </a:r>
            <a:r>
              <a:rPr lang="ru-RU" dirty="0"/>
              <a:t>свою деятельность при помощи </a:t>
            </a:r>
            <a:r>
              <a:rPr lang="ru-RU" dirty="0" smtClean="0"/>
              <a:t>«дерева целей»  </a:t>
            </a:r>
            <a:r>
              <a:rPr lang="ru-RU" dirty="0"/>
              <a:t>очень удобно. Это наглядный инструмент, позволяющий увидеть каким образом взаимодействуют задачи и ресурсы для их решения</a:t>
            </a:r>
            <a:r>
              <a:rPr lang="ru-RU" dirty="0" smtClean="0"/>
              <a:t>.</a:t>
            </a:r>
          </a:p>
          <a:p>
            <a:pPr marL="68580" indent="0" fontAlgn="base">
              <a:buNone/>
            </a:pPr>
            <a:endParaRPr lang="ru-RU" dirty="0"/>
          </a:p>
          <a:p>
            <a:pPr fontAlgn="base"/>
            <a:r>
              <a:rPr lang="ru-RU" dirty="0" smtClean="0"/>
              <a:t>     При </a:t>
            </a:r>
            <a:r>
              <a:rPr lang="ru-RU" dirty="0"/>
              <a:t>помощи такого построения легко обнаруживаются недостающие ресурсы и появляются новые задачи, которые необходимо решить для восполнения не хватающих </a:t>
            </a:r>
            <a:r>
              <a:rPr lang="ru-RU" dirty="0" smtClean="0"/>
              <a:t>ресурсов</a:t>
            </a:r>
          </a:p>
          <a:p>
            <a:pPr marL="68580" indent="0" fontAlgn="base">
              <a:buNone/>
            </a:pPr>
            <a:endParaRPr lang="ru-RU" dirty="0"/>
          </a:p>
          <a:p>
            <a:pPr fontAlgn="base"/>
            <a:r>
              <a:rPr lang="ru-RU" dirty="0" smtClean="0"/>
              <a:t>     Также становится </a:t>
            </a:r>
            <a:r>
              <a:rPr lang="ru-RU" dirty="0"/>
              <a:t>видно взаимодействия целей между собой, их зависимость друг от друга, влияние выполнения той или иной задачи на вышестоящие, её значимость в общем результате</a:t>
            </a:r>
            <a:r>
              <a:rPr lang="ru-RU" dirty="0" smtClean="0"/>
              <a:t>.</a:t>
            </a:r>
          </a:p>
          <a:p>
            <a:pPr marL="68580" indent="0" fontAlgn="base">
              <a:buNone/>
            </a:pPr>
            <a:endParaRPr lang="ru-RU" dirty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946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6406</TotalTime>
  <Words>802</Words>
  <Application>Microsoft Office PowerPoint</Application>
  <PresentationFormat>Экран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Остин</vt:lpstr>
      <vt:lpstr>1_Остин</vt:lpstr>
      <vt:lpstr>Дерево Целей</vt:lpstr>
      <vt:lpstr>Презентация PowerPoint</vt:lpstr>
      <vt:lpstr>Презентация PowerPoint</vt:lpstr>
      <vt:lpstr>Общая характеристика</vt:lpstr>
      <vt:lpstr>Презентация PowerPoint</vt:lpstr>
      <vt:lpstr>Дерево целей предприятия создается на основе 3 важных элементов любой цели.</vt:lpstr>
      <vt:lpstr>Принципы построения </vt:lpstr>
      <vt:lpstr>Принципы построения </vt:lpstr>
      <vt:lpstr>Стратегия и цели Apple </vt:lpstr>
      <vt:lpstr>Построение дерева целей организации на примере Apple</vt:lpstr>
      <vt:lpstr>Таблица с подцелями iPhone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www.MRMARKER.ru</dc:creator>
  <cp:lastModifiedBy>Фролова Яна</cp:lastModifiedBy>
  <cp:revision>626</cp:revision>
  <dcterms:created xsi:type="dcterms:W3CDTF">2010-05-23T14:28:12Z</dcterms:created>
  <dcterms:modified xsi:type="dcterms:W3CDTF">2019-07-03T06:52:17Z</dcterms:modified>
</cp:coreProperties>
</file>