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5" autoAdjust="0"/>
    <p:restoredTop sz="94660"/>
  </p:normalViewPr>
  <p:slideViewPr>
    <p:cSldViewPr>
      <p:cViewPr>
        <p:scale>
          <a:sx n="76" d="100"/>
          <a:sy n="76" d="100"/>
        </p:scale>
        <p:origin x="-1182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C0AA169-CEA4-47F7-8348-DFEBB254498C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779DA92-A6A0-4F60-BC4B-14B1A5D58EE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64704"/>
            <a:ext cx="8458200" cy="1470025"/>
          </a:xfrm>
        </p:spPr>
        <p:txBody>
          <a:bodyPr/>
          <a:lstStyle/>
          <a:p>
            <a:pPr algn="ctr"/>
            <a:r>
              <a:rPr lang="ru-RU" dirty="0" smtClean="0"/>
              <a:t>Система корпоративных стратегий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229600" cy="1066800"/>
          </a:xfrm>
        </p:spPr>
        <p:txBody>
          <a:bodyPr/>
          <a:lstStyle/>
          <a:p>
            <a:r>
              <a:rPr lang="ru-RU" dirty="0" smtClean="0"/>
              <a:t>Что такое стратегия?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8229600" cy="4325112"/>
          </a:xfrm>
        </p:spPr>
        <p:txBody>
          <a:bodyPr/>
          <a:lstStyle/>
          <a:p>
            <a:r>
              <a:rPr lang="ru-RU" dirty="0" smtClean="0"/>
              <a:t>Стратегия - интегрированная модель действий, предназначенных для достижения целей предприятия. Содержанием стратегии служит набор правил принятия решений, используемый для определения основных направлений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052736"/>
            <a:ext cx="8784976" cy="5904656"/>
          </a:xfrm>
        </p:spPr>
        <p:txBody>
          <a:bodyPr>
            <a:normAutofit/>
          </a:bodyPr>
          <a:lstStyle/>
          <a:p>
            <a:r>
              <a:rPr lang="ru-RU" dirty="0" smtClean="0"/>
              <a:t>Обычно стратегия разрабатывается на несколько лет вперед, конкретизируется в различного рода проектах, программах, практических действиях и реализуется в процессе их выполнения. Значительные затраты труда и времени многих людей, необходимые для создания стратегии предприятия, не позволяют ее часто менять или серьезно корректировать. Поэтому она формулируется в достаточно общих выражениях. Это – предполагаемая стратегия.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lang="ru-RU" dirty="0" smtClean="0"/>
              <a:t>Четыре основных типа стратегий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44824"/>
            <a:ext cx="8352928" cy="446449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В общем случае, на предприятии может быть разработано и реализовано четыре основных </a:t>
            </a:r>
            <a:r>
              <a:rPr lang="ru-RU" b="1" dirty="0" smtClean="0"/>
              <a:t>типа стратегий</a:t>
            </a:r>
            <a:r>
              <a:rPr lang="ru-RU" dirty="0" smtClean="0"/>
              <a:t>:</a:t>
            </a:r>
          </a:p>
          <a:p>
            <a:r>
              <a:rPr lang="ru-RU" b="1" dirty="0" smtClean="0"/>
              <a:t>Стратегии концентрированного роста</a:t>
            </a:r>
            <a:r>
              <a:rPr lang="ru-RU" dirty="0" smtClean="0"/>
              <a:t> – стратегия усиления позиций на рынке, стратегия развития рынка, стратегия развития продукта.</a:t>
            </a:r>
          </a:p>
          <a:p>
            <a:r>
              <a:rPr lang="ru-RU" b="1" dirty="0" smtClean="0"/>
              <a:t>Стратегии интегрированного роста</a:t>
            </a:r>
            <a:r>
              <a:rPr lang="ru-RU" dirty="0" smtClean="0"/>
              <a:t> – стратегия обратной вертикальной интеграции, стратегия вперед идущей вертикальной интеграции.</a:t>
            </a:r>
          </a:p>
          <a:p>
            <a:r>
              <a:rPr lang="ru-RU" b="1" dirty="0" smtClean="0"/>
              <a:t>Стратегии </a:t>
            </a:r>
            <a:r>
              <a:rPr lang="ru-RU" b="1" dirty="0" err="1" smtClean="0"/>
              <a:t>диверсификационного</a:t>
            </a:r>
            <a:r>
              <a:rPr lang="ru-RU" b="1" dirty="0" smtClean="0"/>
              <a:t> роста</a:t>
            </a:r>
            <a:r>
              <a:rPr lang="ru-RU" dirty="0" smtClean="0"/>
              <a:t> – стратегия центрированной диверсификации, стратегия горизонтальной диверсификации.</a:t>
            </a:r>
          </a:p>
          <a:p>
            <a:r>
              <a:rPr lang="ru-RU" b="1" dirty="0" smtClean="0"/>
              <a:t>Стратегии сокращения</a:t>
            </a:r>
            <a:r>
              <a:rPr lang="ru-RU" dirty="0" smtClean="0"/>
              <a:t> – стратегия ликвидации, стратегия «сбора урожая», стратегия сокращения, стратегия сокращения расходов.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загружен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3" y="692696"/>
            <a:ext cx="2492249" cy="1944216"/>
          </a:xfrm>
        </p:spPr>
      </p:pic>
      <p:sp>
        <p:nvSpPr>
          <p:cNvPr id="5" name="TextBox 4"/>
          <p:cNvSpPr txBox="1"/>
          <p:nvPr/>
        </p:nvSpPr>
        <p:spPr>
          <a:xfrm>
            <a:off x="2843808" y="836712"/>
            <a:ext cx="60486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Основные </a:t>
            </a:r>
            <a:r>
              <a:rPr lang="ru-RU" dirty="0" smtClean="0"/>
              <a:t>отличительные особенности</a:t>
            </a:r>
            <a:r>
              <a:rPr lang="ru-RU" dirty="0"/>
              <a:t> стратегии выделил И. </a:t>
            </a:r>
            <a:r>
              <a:rPr lang="ru-RU" dirty="0" err="1"/>
              <a:t>Ансофф</a:t>
            </a:r>
            <a:r>
              <a:rPr lang="ru-RU" dirty="0"/>
              <a:t> в своей книге </a:t>
            </a:r>
            <a:r>
              <a:rPr lang="ru-RU" dirty="0" smtClean="0"/>
              <a:t>«Стратегическое управление».</a:t>
            </a:r>
          </a:p>
          <a:p>
            <a:r>
              <a:rPr lang="ru-RU" b="1" dirty="0" smtClean="0"/>
              <a:t>Игорь </a:t>
            </a:r>
            <a:r>
              <a:rPr lang="ru-RU" b="1" dirty="0" err="1" smtClean="0"/>
              <a:t>Ансофф</a:t>
            </a:r>
            <a:r>
              <a:rPr lang="ru-RU" dirty="0"/>
              <a:t>  (</a:t>
            </a:r>
            <a:r>
              <a:rPr lang="ru-RU" dirty="0" smtClean="0"/>
              <a:t>12 </a:t>
            </a:r>
            <a:r>
              <a:rPr lang="ru-RU" dirty="0"/>
              <a:t>декабря 1918, Владивосток — 14 июля 2002, Сан-Диего) — американский математик и экономист российского происхождения</a:t>
            </a:r>
            <a:r>
              <a:rPr lang="ru-RU" dirty="0" smtClean="0"/>
              <a:t>.</a:t>
            </a:r>
            <a:r>
              <a:rPr lang="ru-RU" dirty="0"/>
              <a:t> В 17 лет вместе с родителями эмигрировал в США. Учился в Институте технологии </a:t>
            </a:r>
            <a:r>
              <a:rPr lang="ru-RU" dirty="0" err="1"/>
              <a:t>Стивенса</a:t>
            </a:r>
            <a:r>
              <a:rPr lang="ru-RU" dirty="0"/>
              <a:t> </a:t>
            </a:r>
            <a:r>
              <a:rPr lang="ru-RU" dirty="0" smtClean="0"/>
              <a:t>и</a:t>
            </a:r>
            <a:r>
              <a:rPr lang="ru-RU" dirty="0"/>
              <a:t> </a:t>
            </a:r>
            <a:r>
              <a:rPr lang="ru-RU" dirty="0" err="1"/>
              <a:t>Брауновском</a:t>
            </a:r>
            <a:r>
              <a:rPr lang="ru-RU" dirty="0"/>
              <a:t> университете 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Научный вклад</a:t>
            </a:r>
            <a:r>
              <a:rPr lang="ru-RU" dirty="0"/>
              <a:t> </a:t>
            </a:r>
            <a:r>
              <a:rPr lang="ru-RU" dirty="0" err="1"/>
              <a:t>Ансов</a:t>
            </a:r>
            <a:r>
              <a:rPr lang="ru-RU" dirty="0"/>
              <a:t> считается родоначальником концепции стратегического менеджмента. Известен как автор «матрицы </a:t>
            </a:r>
            <a:r>
              <a:rPr lang="ru-RU" dirty="0" err="1"/>
              <a:t>Ансоффа</a:t>
            </a:r>
            <a:r>
              <a:rPr lang="ru-RU" dirty="0"/>
              <a:t>» — инструмента для определения стратегии позиционирования товара на рынке.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Уровни стратегического управления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363272" cy="487372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Стратегия в компании разрабатывается и реализуется на</a:t>
            </a:r>
          </a:p>
          <a:p>
            <a:pPr>
              <a:buNone/>
            </a:pPr>
            <a:r>
              <a:rPr lang="ru-RU" dirty="0" smtClean="0"/>
              <a:t>всех уровнях стратегического управления:</a:t>
            </a:r>
          </a:p>
          <a:p>
            <a:r>
              <a:rPr lang="ru-RU" b="1" dirty="0" smtClean="0"/>
              <a:t>Первый уровень </a:t>
            </a:r>
            <a:r>
              <a:rPr lang="ru-RU" dirty="0" smtClean="0"/>
              <a:t>– корпоративный присутствует в компаниях, действующих в нескольких сферах бизнеса</a:t>
            </a:r>
          </a:p>
          <a:p>
            <a:r>
              <a:rPr lang="ru-RU" b="1" dirty="0" smtClean="0"/>
              <a:t>Второй уровень </a:t>
            </a:r>
            <a:r>
              <a:rPr lang="ru-RU" dirty="0" smtClean="0"/>
              <a:t>– сферы бизнеса уровень первых руководителей </a:t>
            </a:r>
            <a:r>
              <a:rPr lang="ru-RU" dirty="0" err="1" smtClean="0"/>
              <a:t>недиверсифицированных</a:t>
            </a:r>
            <a:r>
              <a:rPr lang="ru-RU" dirty="0" smtClean="0"/>
              <a:t> организаций, или совершенно независимых, отвечающих за разработку и реализацию стратегии сферы бизнеса</a:t>
            </a:r>
          </a:p>
          <a:p>
            <a:r>
              <a:rPr lang="ru-RU" b="1" dirty="0" smtClean="0"/>
              <a:t>Третий</a:t>
            </a:r>
            <a:r>
              <a:rPr lang="ru-RU" dirty="0" smtClean="0"/>
              <a:t> – функциональный уровень руководителей функциональных сфер.</a:t>
            </a:r>
          </a:p>
          <a:p>
            <a:r>
              <a:rPr lang="ru-RU" b="1" dirty="0" smtClean="0"/>
              <a:t>Четвертый</a:t>
            </a:r>
            <a:r>
              <a:rPr lang="ru-RU" dirty="0" smtClean="0"/>
              <a:t> – линейный уровень руководителей подразделений организации или ее географически удаленных частей, например, представительств, филиалов.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066800"/>
          </a:xfrm>
        </p:spPr>
        <p:txBody>
          <a:bodyPr/>
          <a:lstStyle/>
          <a:p>
            <a:r>
              <a:rPr lang="ru-RU" dirty="0" smtClean="0"/>
              <a:t>Классификационных признаки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229600" cy="432511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Разнообразие стратегий, применяемых в</a:t>
            </a:r>
          </a:p>
          <a:p>
            <a:pPr>
              <a:buNone/>
            </a:pPr>
            <a:r>
              <a:rPr lang="ru-RU" dirty="0" smtClean="0"/>
              <a:t>стратегическом управлении, весьма затрудняет их</a:t>
            </a:r>
          </a:p>
          <a:p>
            <a:pPr>
              <a:buNone/>
            </a:pPr>
            <a:r>
              <a:rPr lang="ru-RU" dirty="0" smtClean="0"/>
              <a:t>классификацию. Среди классификационных</a:t>
            </a:r>
          </a:p>
          <a:p>
            <a:pPr>
              <a:buNone/>
            </a:pPr>
            <a:r>
              <a:rPr lang="ru-RU" dirty="0" smtClean="0"/>
              <a:t>признаков наиболее существенны следующие:</a:t>
            </a:r>
          </a:p>
          <a:p>
            <a:r>
              <a:rPr lang="ru-RU" dirty="0" smtClean="0"/>
              <a:t>уровень принятия решений;</a:t>
            </a:r>
          </a:p>
          <a:p>
            <a:r>
              <a:rPr lang="ru-RU" dirty="0" smtClean="0"/>
              <a:t>базовая концепция достижения конкурентных преимуществ;</a:t>
            </a:r>
          </a:p>
          <a:p>
            <a:r>
              <a:rPr lang="ru-RU" dirty="0" smtClean="0"/>
              <a:t>стадия жизненного цикла отрасли;</a:t>
            </a:r>
          </a:p>
          <a:p>
            <a:r>
              <a:rPr lang="ru-RU" dirty="0" smtClean="0"/>
              <a:t>относительная сила отраслевой позиции организации;</a:t>
            </a:r>
          </a:p>
          <a:p>
            <a:r>
              <a:rPr lang="ru-RU" dirty="0" smtClean="0"/>
              <a:t>степень «агрессивности» поведения организации в конкурентной борьбе.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8280920" cy="432511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Усложняющим фактором при</a:t>
            </a:r>
          </a:p>
          <a:p>
            <a:pPr>
              <a:buNone/>
            </a:pPr>
            <a:r>
              <a:rPr lang="ru-RU" dirty="0" smtClean="0"/>
              <a:t>классификации стратегий является то, что большинство</a:t>
            </a:r>
          </a:p>
          <a:p>
            <a:pPr>
              <a:buNone/>
            </a:pPr>
            <a:r>
              <a:rPr lang="ru-RU" dirty="0" smtClean="0"/>
              <a:t>стратегий не могут быть однозначно определены по одному</a:t>
            </a:r>
          </a:p>
          <a:p>
            <a:pPr>
              <a:buNone/>
            </a:pPr>
            <a:r>
              <a:rPr lang="ru-RU" dirty="0" smtClean="0"/>
              <a:t>из признаков. Так, Забелин П. В. и Моисеева Н. К.</a:t>
            </a:r>
          </a:p>
          <a:p>
            <a:pPr>
              <a:buNone/>
            </a:pPr>
            <a:r>
              <a:rPr lang="ru-RU" dirty="0" smtClean="0"/>
              <a:t>предлагают классифицировать стратегии всего по трем</a:t>
            </a:r>
          </a:p>
          <a:p>
            <a:pPr>
              <a:buNone/>
            </a:pPr>
            <a:r>
              <a:rPr lang="ru-RU" dirty="0" smtClean="0"/>
              <a:t>признакам:</a:t>
            </a:r>
          </a:p>
          <a:p>
            <a:r>
              <a:rPr lang="ru-RU" dirty="0" smtClean="0"/>
              <a:t>принадлежность к пяти основополагающим стратегиям достижения конкурентных преимуществ (глобальные стратегии);</a:t>
            </a:r>
          </a:p>
          <a:p>
            <a:r>
              <a:rPr lang="ru-RU" dirty="0" smtClean="0"/>
              <a:t>принадлежность к стратегиям управления портфелем сфер бизнеса (портфельные стратегии);</a:t>
            </a:r>
          </a:p>
          <a:p>
            <a:r>
              <a:rPr lang="ru-RU" dirty="0" smtClean="0"/>
              <a:t>принадлежность к стратегиям, применяемым в зависимости от внешних и внутренних условий (функциональные);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066800"/>
          </a:xfrm>
        </p:spPr>
        <p:txBody>
          <a:bodyPr/>
          <a:lstStyle/>
          <a:p>
            <a:r>
              <a:rPr lang="ru-RU" b="1" dirty="0" smtClean="0"/>
              <a:t>Выбор стратегии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8291264" cy="2619736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Выбор стратегии предполагает изучение альтернативных направлений развития организации, их оценку и выбор лучшей стратегической альтернативы для реализации. При этом используется специальный инструментарий, включающий количественные методы прогнозирования, разработку сценариев будущего развития, портфельный анализ.</a:t>
            </a:r>
            <a:endParaRPr lang="ru-RU" sz="1600" dirty="0"/>
          </a:p>
        </p:txBody>
      </p:sp>
      <p:pic>
        <p:nvPicPr>
          <p:cNvPr id="4" name="Рисунок 3" descr="strat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924944"/>
            <a:ext cx="6302019" cy="3514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1066800"/>
          </a:xfrm>
        </p:spPr>
        <p:txBody>
          <a:bodyPr/>
          <a:lstStyle/>
          <a:p>
            <a:r>
              <a:rPr lang="ru-RU" b="1" dirty="0" smtClean="0"/>
              <a:t>Реализация стратегии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8579296" cy="5161760"/>
          </a:xfrm>
        </p:spPr>
        <p:txBody>
          <a:bodyPr>
            <a:normAutofit/>
          </a:bodyPr>
          <a:lstStyle/>
          <a:p>
            <a:r>
              <a:rPr lang="ru-RU" sz="2200" b="1" dirty="0" smtClean="0"/>
              <a:t>Первый этап</a:t>
            </a:r>
            <a:r>
              <a:rPr lang="ru-RU" sz="2200" dirty="0" smtClean="0"/>
              <a:t>: углубленное изучение состояния среды, целей и разработанных стратегий. </a:t>
            </a:r>
          </a:p>
          <a:p>
            <a:r>
              <a:rPr lang="ru-RU" sz="2200" b="1" dirty="0" smtClean="0"/>
              <a:t>Второй этап</a:t>
            </a:r>
            <a:r>
              <a:rPr lang="ru-RU" sz="2200" dirty="0" smtClean="0"/>
              <a:t>: разработка комплекса решений по эффективному использованию имеющихся у предприятия ресурсов. </a:t>
            </a:r>
          </a:p>
          <a:p>
            <a:r>
              <a:rPr lang="ru-RU" sz="2200" b="1" dirty="0" smtClean="0"/>
              <a:t>На третьем этапе</a:t>
            </a:r>
            <a:r>
              <a:rPr lang="en-US" sz="2200" b="1" dirty="0" smtClean="0"/>
              <a:t>:</a:t>
            </a:r>
            <a:r>
              <a:rPr lang="ru-RU" sz="2200" dirty="0" smtClean="0"/>
              <a:t> высшее руководство принимает решения о внесении изменений в действующую организационную структуру.</a:t>
            </a:r>
          </a:p>
          <a:p>
            <a:r>
              <a:rPr lang="ru-RU" sz="2200" b="1" dirty="0" smtClean="0"/>
              <a:t>Четвертый этап</a:t>
            </a:r>
            <a:r>
              <a:rPr lang="en-US" sz="2200" b="1" dirty="0" smtClean="0"/>
              <a:t>: </a:t>
            </a:r>
            <a:r>
              <a:rPr lang="ru-RU" sz="2200" dirty="0" smtClean="0"/>
              <a:t>состоит в проведении тех необходимых изменений на предприятии, без которых невозможно приступить к реализации стратегии. </a:t>
            </a:r>
          </a:p>
          <a:p>
            <a:r>
              <a:rPr lang="ru-RU" sz="2200" b="1" dirty="0" smtClean="0"/>
              <a:t>Пятый этап</a:t>
            </a:r>
            <a:r>
              <a:rPr lang="ru-RU" sz="2200" dirty="0" smtClean="0"/>
              <a:t>: корректировка стратегического плана в том случае, если этого настоятельно требуют вновь возникшие обстоятельства.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66</TotalTime>
  <Words>189</Words>
  <Application>Microsoft Office PowerPoint</Application>
  <PresentationFormat>Экран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Городская</vt:lpstr>
      <vt:lpstr>Система корпоративных стратегий</vt:lpstr>
      <vt:lpstr>Что такое стратегия?</vt:lpstr>
      <vt:lpstr>Презентация PowerPoint</vt:lpstr>
      <vt:lpstr>Четыре основных типа стратегий</vt:lpstr>
      <vt:lpstr>Презентация PowerPoint</vt:lpstr>
      <vt:lpstr>Уровни стратегического управления</vt:lpstr>
      <vt:lpstr>Классификационных признаки</vt:lpstr>
      <vt:lpstr>Презентация PowerPoint</vt:lpstr>
      <vt:lpstr>Выбор стратегии </vt:lpstr>
      <vt:lpstr>Реализация стратегии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корпоративных стратегий</dc:title>
  <dc:creator>Windows</dc:creator>
  <cp:lastModifiedBy>Фролова Яна</cp:lastModifiedBy>
  <cp:revision>8</cp:revision>
  <dcterms:created xsi:type="dcterms:W3CDTF">2019-02-25T10:36:37Z</dcterms:created>
  <dcterms:modified xsi:type="dcterms:W3CDTF">2019-07-03T06:51:35Z</dcterms:modified>
</cp:coreProperties>
</file>