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6" r:id="rId3"/>
    <p:sldId id="257" r:id="rId4"/>
    <p:sldId id="258" r:id="rId5"/>
    <p:sldId id="260" r:id="rId6"/>
    <p:sldId id="261" r:id="rId7"/>
    <p:sldId id="259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117180" cy="1728192"/>
          </a:xfrm>
        </p:spPr>
        <p:txBody>
          <a:bodyPr/>
          <a:lstStyle/>
          <a:p>
            <a:pPr algn="ctr"/>
            <a:r>
              <a:rPr lang="ru-RU" sz="3600" dirty="0" smtClean="0"/>
              <a:t>Лекция 2 </a:t>
            </a:r>
            <a:br>
              <a:rPr lang="ru-RU" sz="3600" dirty="0" smtClean="0"/>
            </a:br>
            <a:r>
              <a:rPr lang="ru-RU" sz="3600" dirty="0" smtClean="0"/>
              <a:t>«</a:t>
            </a:r>
            <a:r>
              <a:rPr lang="ru-RU" sz="3600" dirty="0"/>
              <a:t>Предыстория и социально-философские </a:t>
            </a:r>
            <a:r>
              <a:rPr lang="ru-RU" sz="3600" dirty="0" smtClean="0"/>
              <a:t>предпосылки»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9442" y="3212976"/>
            <a:ext cx="7117180" cy="242582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r>
              <a:rPr lang="ru-RU" dirty="0">
                <a:solidFill>
                  <a:schemeClr val="tx1"/>
                </a:solidFill>
              </a:rPr>
              <a:t>Кошевая Елена Сергеевна</a:t>
            </a:r>
          </a:p>
          <a:p>
            <a:r>
              <a:rPr lang="ru-RU" dirty="0">
                <a:solidFill>
                  <a:schemeClr val="tx1"/>
                </a:solidFill>
              </a:rPr>
              <a:t>Кафедра Управления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Презентация по курсу </a:t>
            </a:r>
            <a:r>
              <a:rPr lang="ru-RU" dirty="0" smtClean="0">
                <a:solidFill>
                  <a:schemeClr val="tx1"/>
                </a:solidFill>
              </a:rPr>
              <a:t>«Теория и история социологии»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9475" y="629969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997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424936" cy="936103"/>
          </a:xfrm>
        </p:spPr>
        <p:txBody>
          <a:bodyPr/>
          <a:lstStyle/>
          <a:p>
            <a:pPr algn="ctr"/>
            <a:r>
              <a:rPr lang="ru-RU" sz="3000" dirty="0" smtClean="0"/>
              <a:t>Предыстория </a:t>
            </a:r>
            <a:r>
              <a:rPr lang="ru-RU" sz="3000" dirty="0"/>
              <a:t>и социально-философские предпосылки</a:t>
            </a:r>
            <a:r>
              <a:rPr lang="ru-RU" sz="3000" dirty="0" smtClean="0"/>
              <a:t> </a:t>
            </a:r>
            <a:endParaRPr lang="ru-RU" sz="3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196752"/>
            <a:ext cx="7299038" cy="5040560"/>
          </a:xfr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План лекции: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Предпосылки возникновения социологии: политические революции, промышленный переворот и подъем капитализма, урбанизация, изменения в религии, социальный утилитаризм;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Шарль Фурье (12-1837): идеи создания «социальной науки», этапы развития общественных систем (</a:t>
            </a:r>
            <a:r>
              <a:rPr lang="ru-RU" dirty="0" err="1">
                <a:solidFill>
                  <a:schemeClr val="tx1"/>
                </a:solidFill>
              </a:rPr>
              <a:t>эдемизм</a:t>
            </a:r>
            <a:r>
              <a:rPr lang="ru-RU" dirty="0">
                <a:solidFill>
                  <a:schemeClr val="tx1"/>
                </a:solidFill>
              </a:rPr>
              <a:t>, дикость, варварство, цивилизация и гармония);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Клод Анри де Сен Симон (1760-1825): идеи «социального </a:t>
            </a:r>
            <a:r>
              <a:rPr lang="ru-RU" dirty="0" err="1">
                <a:solidFill>
                  <a:schemeClr val="tx1"/>
                </a:solidFill>
              </a:rPr>
              <a:t>физицизма</a:t>
            </a:r>
            <a:r>
              <a:rPr lang="ru-RU" dirty="0">
                <a:solidFill>
                  <a:schemeClr val="tx1"/>
                </a:solidFill>
              </a:rPr>
              <a:t>» и «социальной физиологии»;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Утопический план создания рационального общественного строя как «промышленной системы»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726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3"/>
            <a:ext cx="7776864" cy="360039"/>
          </a:xfrm>
        </p:spPr>
        <p:txBody>
          <a:bodyPr/>
          <a:lstStyle/>
          <a:p>
            <a:pPr lvl="0" algn="ctr"/>
            <a:r>
              <a:rPr lang="ru-RU" sz="2000" b="1" dirty="0"/>
              <a:t>Предпосылки возникновения </a:t>
            </a:r>
            <a:r>
              <a:rPr lang="ru-RU" sz="2000" b="1" dirty="0" smtClean="0"/>
              <a:t>социологии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76672"/>
            <a:ext cx="7344816" cy="6048672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Политические революции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Длинная череда политических революций, начавшаяся с Французской революции в 1789 г. и растянувшаяся на весь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в., стала основным фактором в развитии социологического теоретизирования. Влияние этих революций на многие общества было огромным, за этим последовали многие позитивные изменения. Однако внимание теоретиков привлекли не позитивные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скорее негативные аспекты изменений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 переворот</a:t>
            </a:r>
            <a:r>
              <a:rPr lang="ru-RU" altLang="ru-RU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Кульминацией промышленного переворота стало превращение Западного мира из сельскохозяйственной в индустриальную систему.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alt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капитализма</a:t>
            </a:r>
            <a:r>
              <a:rPr lang="ru-RU" altLang="ru-RU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Возникновение класса экономической бюрократии, формирование свободного рынка. Возникновение рабочего движения, направленного на низвержение капиталистической системы.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alt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</a:t>
            </a:r>
            <a:r>
              <a:rPr lang="ru-RU" alt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социализма.</a:t>
            </a:r>
            <a:r>
              <a:rPr lang="ru-RU" alt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Изменения, направленные на преодоление издержек промышленной системы и капитализма. Страх социализма (формирование ряда теорий как реакции против радикальной социалистической теории).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alt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Феминизм</a:t>
            </a:r>
            <a:r>
              <a:rPr lang="ru-RU" altLang="ru-RU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Феминистская активность в 1780-1890-х гг. (Американская и Французская революции, движения против рабства, за политические права среднего класса, за всеобщее избирательное право для женщин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60363" indent="-360363">
              <a:lnSpc>
                <a:spcPct val="80000"/>
              </a:lnSpc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5257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925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04856" cy="432048"/>
          </a:xfrm>
        </p:spPr>
        <p:txBody>
          <a:bodyPr/>
          <a:lstStyle/>
          <a:p>
            <a:pPr algn="ctr"/>
            <a:r>
              <a:rPr lang="ru-RU" sz="2000" b="1" dirty="0"/>
              <a:t>Предпосылки возникновения социологии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632848" cy="576064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Урбанизация</a:t>
            </a:r>
            <a:r>
              <a:rPr lang="ru-RU" alt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Перенаселенность, загрязнение окружающей среды, шум и т.д. привлекают внимание многих ранних социологов (например, Чикагская школа).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alt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религии</a:t>
            </a:r>
            <a:r>
              <a:rPr lang="ru-RU" altLang="ru-RU" sz="23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Социальные изменения оказали глубокое влияние на религиозность населения. Религиозные убеждения социологов нашли свое отражение в теории. Огромный интерес проявлялся и в отношении проблем религии, ее функций.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alt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науки</a:t>
            </a:r>
            <a:r>
              <a:rPr lang="ru-RU" altLang="ru-RU" sz="23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социального заказа на научные исследования в данной области.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(негативное и косвенное влияние эпохи: подчеркивается роль разума; отвергается вера, традиционные ценности и институты). Мыслители: Шарль Монтескье (1989-1755), Жан-Жак Руссо (1712-1778). Теоретиком, на которого Просвещение оказало позитивное влияние был К. Маркс.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Консервативная реакция на Просвещение</a:t>
            </a:r>
            <a:r>
              <a:rPr lang="ru-RU" altLang="ru-RU" sz="23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 на роли общества (а не индивидуальности), применение системного подхода, тезис о полезности общества, оценка важности иррациональных факторов в жизни общества и иерархичности его строения.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alt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Утилитаризм</a:t>
            </a:r>
            <a:r>
              <a:rPr lang="ru-RU" alt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лат. </a:t>
            </a:r>
            <a:r>
              <a:rPr lang="ru-RU" altLang="ru-RU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utilitas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польза, выгода) – принцип оценки всех явлений только с точки зрения их полезности, возможности служить средством для достижения какой-либо цели.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altLang="ru-RU" sz="23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255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24744"/>
            <a:ext cx="7125113" cy="4697492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sz="1600" b="1" dirty="0"/>
              <a:t>Фурье </a:t>
            </a:r>
            <a:r>
              <a:rPr lang="ru-RU" sz="1800" b="1" dirty="0"/>
              <a:t>Франсуа Мари Шарль </a:t>
            </a:r>
            <a:r>
              <a:rPr lang="ru-RU" sz="1800" dirty="0"/>
              <a:t>французский утопический социалист. Фурье  родился 7 апреля 1772 года в Безансоне, умер  10 октября 1837 года в Париже.</a:t>
            </a:r>
            <a:br>
              <a:rPr lang="ru-RU" sz="1800" dirty="0"/>
            </a:br>
            <a:r>
              <a:rPr lang="ru-RU" sz="1800" dirty="0"/>
              <a:t>Свои исторические и социальные взгляды </a:t>
            </a:r>
            <a:r>
              <a:rPr lang="ru-RU" sz="1800" dirty="0" smtClean="0"/>
              <a:t>изложил:</a:t>
            </a:r>
            <a:br>
              <a:rPr lang="ru-RU" sz="1800" dirty="0" smtClean="0"/>
            </a:br>
            <a:r>
              <a:rPr lang="ru-RU" sz="1800" dirty="0" smtClean="0"/>
              <a:t>- в статье «Всемирная </a:t>
            </a:r>
            <a:r>
              <a:rPr lang="ru-RU" sz="1800" dirty="0"/>
              <a:t>гармония» (вышла в 1803 году</a:t>
            </a:r>
            <a:r>
              <a:rPr lang="ru-RU" sz="1800" dirty="0" smtClean="0"/>
              <a:t>); </a:t>
            </a:r>
            <a:br>
              <a:rPr lang="ru-RU" sz="1800" dirty="0" smtClean="0"/>
            </a:br>
            <a:r>
              <a:rPr lang="ru-RU" sz="1800" dirty="0" smtClean="0"/>
              <a:t>- в брошюре </a:t>
            </a:r>
            <a:r>
              <a:rPr lang="ru-RU" sz="1800" dirty="0"/>
              <a:t>«О торговом шарлатанстве» (вышла в 1807 году</a:t>
            </a:r>
            <a:r>
              <a:rPr lang="ru-RU" sz="1800" dirty="0" smtClean="0"/>
              <a:t>); </a:t>
            </a:r>
            <a:br>
              <a:rPr lang="ru-RU" sz="1800" dirty="0" smtClean="0"/>
            </a:br>
            <a:r>
              <a:rPr lang="ru-RU" sz="1800" dirty="0" smtClean="0"/>
              <a:t>- в книге </a:t>
            </a:r>
            <a:r>
              <a:rPr lang="ru-RU" sz="1800" dirty="0"/>
              <a:t>«Теория четырех движений и всеобщих судеб» (вышла 1808 году, ее русский перевод появился лишь в 1938 </a:t>
            </a:r>
            <a:r>
              <a:rPr lang="ru-RU" sz="1800" dirty="0" smtClean="0"/>
              <a:t>году);</a:t>
            </a:r>
            <a:br>
              <a:rPr lang="ru-RU" sz="1800" dirty="0" smtClean="0"/>
            </a:br>
            <a:r>
              <a:rPr lang="ru-RU" sz="1800" dirty="0" smtClean="0"/>
              <a:t>- в </a:t>
            </a:r>
            <a:r>
              <a:rPr lang="ru-RU" sz="1800" dirty="0"/>
              <a:t>«Трактате о домоводческо-земледельческой ассоциации</a:t>
            </a:r>
            <a:r>
              <a:rPr lang="ru-RU" sz="1800" dirty="0" smtClean="0"/>
              <a:t>»</a:t>
            </a:r>
            <a:r>
              <a:rPr lang="ru-RU" sz="1800" dirty="0"/>
              <a:t> </a:t>
            </a:r>
            <a:r>
              <a:rPr lang="ru-RU" sz="1800" dirty="0" smtClean="0"/>
              <a:t>(«</a:t>
            </a:r>
            <a:r>
              <a:rPr lang="ru-RU" sz="1800" dirty="0"/>
              <a:t>Теория всемирного единства</a:t>
            </a:r>
            <a:r>
              <a:rPr lang="ru-RU" sz="1800" dirty="0" smtClean="0"/>
              <a:t>»).  (в </a:t>
            </a:r>
            <a:r>
              <a:rPr lang="ru-RU" sz="1800" dirty="0"/>
              <a:t>1822 </a:t>
            </a:r>
            <a:r>
              <a:rPr lang="ru-RU" sz="1800" dirty="0" smtClean="0"/>
              <a:t>году);</a:t>
            </a:r>
            <a:br>
              <a:rPr lang="ru-RU" sz="1800" dirty="0" smtClean="0"/>
            </a:br>
            <a:r>
              <a:rPr lang="ru-RU" sz="1800" dirty="0" smtClean="0"/>
              <a:t>- в </a:t>
            </a:r>
            <a:r>
              <a:rPr lang="ru-RU" sz="1800" dirty="0"/>
              <a:t>книге «Новый хозяйственный </a:t>
            </a:r>
            <a:r>
              <a:rPr lang="ru-RU" sz="1800" dirty="0" err="1"/>
              <a:t>социетарный</a:t>
            </a:r>
            <a:r>
              <a:rPr lang="ru-RU" sz="1800" dirty="0"/>
              <a:t> мир»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212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125113" cy="6181059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indent="360000">
              <a:spcBef>
                <a:spcPts val="600"/>
              </a:spcBef>
            </a:pPr>
            <a:r>
              <a:rPr lang="ru-RU" sz="1500" dirty="0"/>
              <a:t>Фурье разработал оригинальную схему истории человечества. По мнению Фурье общество последовательно проходит периоды </a:t>
            </a:r>
            <a:r>
              <a:rPr lang="ru-RU" sz="1500" b="1" i="1" dirty="0"/>
              <a:t>эндемизма</a:t>
            </a:r>
            <a:r>
              <a:rPr lang="ru-RU" sz="1500" dirty="0"/>
              <a:t> («райской» первобытности</a:t>
            </a:r>
            <a:r>
              <a:rPr lang="ru-RU" sz="1500" b="1" i="1" dirty="0"/>
              <a:t>), дикости, варварства и цивилизации</a:t>
            </a:r>
            <a:r>
              <a:rPr lang="ru-RU" sz="1500" dirty="0"/>
              <a:t>. Особое внимание Фурье уделил анализу и критике современного периода («</a:t>
            </a:r>
            <a:r>
              <a:rPr lang="ru-RU" sz="1500" b="1" i="1" dirty="0"/>
              <a:t>периода цивилизации</a:t>
            </a:r>
            <a:r>
              <a:rPr lang="ru-RU" sz="1500" dirty="0"/>
              <a:t>»).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В </a:t>
            </a:r>
            <a:r>
              <a:rPr lang="ru-RU" sz="1500" dirty="0"/>
              <a:t>своих трудах Фурье вскрыл внутренние противоречия современного общества, его несовершенство (кризисы от избытка, бедность, порождаемую изобилием, и другие его недостатки). На смену строю цивилизации, по мнению Фурье должен прийти высший общественный строй — </a:t>
            </a:r>
            <a:r>
              <a:rPr lang="ru-RU" sz="1500" b="1" i="1" dirty="0"/>
              <a:t>строй </a:t>
            </a:r>
            <a:r>
              <a:rPr lang="ru-RU" sz="1500" b="1" i="1" dirty="0" smtClean="0"/>
              <a:t>гармонии</a:t>
            </a:r>
            <a:r>
              <a:rPr lang="ru-RU" sz="1500" dirty="0" smtClean="0"/>
              <a:t>.</a:t>
            </a:r>
            <a:br>
              <a:rPr lang="ru-RU" sz="1500" dirty="0" smtClean="0"/>
            </a:b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 В системе </a:t>
            </a:r>
            <a:r>
              <a:rPr lang="ru-RU" sz="1500" dirty="0"/>
              <a:t>Фурье сохранил частную собственность, классы и нетрудовой доход. Для успеха нового </a:t>
            </a:r>
            <a:r>
              <a:rPr lang="ru-RU" sz="1500" dirty="0" smtClean="0"/>
              <a:t>общества необходим </a:t>
            </a:r>
            <a:r>
              <a:rPr lang="ru-RU" sz="1500" dirty="0"/>
              <a:t>рост производительности труда, обеспечивающий богатство для всех.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Строй </a:t>
            </a:r>
            <a:r>
              <a:rPr lang="ru-RU" sz="1500" dirty="0"/>
              <a:t>ассоциации </a:t>
            </a:r>
            <a:r>
              <a:rPr lang="ru-RU" sz="1500" dirty="0" smtClean="0"/>
              <a:t>создаёт </a:t>
            </a:r>
            <a:r>
              <a:rPr lang="ru-RU" sz="1500" dirty="0"/>
              <a:t>крупное, коллективизированное и механизированное сельское хозяйство, соединённое с промышленным производством. Это соединение, как считал Фурье должно произойти в первичных ячейках общества — «фалангах», располагающихся в огромных дворцах — «фаланстерах». Такая организация общества приведёт к ликвидации разрыва между городом и деревней, к созданию поселений нового типа, в которых объединятся все виды человеческой деятельности и преимущества городской и сельской жизни</a:t>
            </a:r>
            <a:r>
              <a:rPr lang="ru-RU" sz="1400" dirty="0"/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1494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6864" cy="1296143"/>
          </a:xfrm>
        </p:spPr>
        <p:txBody>
          <a:bodyPr/>
          <a:lstStyle/>
          <a:p>
            <a:pPr algn="l"/>
            <a:r>
              <a:rPr lang="ru-RU" sz="1400" b="1" dirty="0"/>
              <a:t>Клод Анри Сен-Симон</a:t>
            </a:r>
            <a:r>
              <a:rPr lang="ru-RU" sz="1400" dirty="0"/>
              <a:t> (1760-1825) — французский мыслитель, социолог, социалист. Участвовал в войне за независимость североамериканских колоний против Великобритании. В 1783 г. вернулся во Францию, приветствовал Великую французскую революцию 1789-1893 г. Был сторонником якобинцев, Директории, Консульства </a:t>
            </a:r>
            <a:r>
              <a:rPr lang="ru-RU" sz="1400" dirty="0" smtClean="0"/>
              <a:t>Бонапарта.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412776"/>
            <a:ext cx="7920880" cy="5112568"/>
          </a:xfrm>
        </p:spPr>
        <p:txBody>
          <a:bodyPr>
            <a:normAutofit fontScale="92500" lnSpcReduction="10000"/>
          </a:bodyPr>
          <a:lstStyle/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Сен-Симон объяснял становление и развитие человеческого общества появлением и сменой религиозных, философских, научных идей и теорий. Другой причиной общества он считал «индустрию», т. е. экономику, под которой понимал все виды экономической деятельности людей. Каждое общество до конца развивает господствующие в нем идеи и формы индустрии, проходя стадии: </a:t>
            </a: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органической (становления идей и индустрии); </a:t>
            </a: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критической, которая ведет к разрушению прежних идей и индустрии; </a:t>
            </a: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созидательной, ведущей к обновлению прежних идей и индустрии.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человечества в социологии Сен-Симона происходит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прогрессивно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низшего к высшему, от простого к сложному, от бедного к богатому — по своим идеям, индустрии, формам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собственности).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ступенями этого прогресса являются: </a:t>
            </a: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первобытное идолопоклонство, коллективная собственность, примитивная индустрия (экономика); </a:t>
            </a: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политеизм,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рабство.;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l" fontAlgn="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монотеизм христианства, феодально-сословный строй;</a:t>
            </a:r>
          </a:p>
          <a:p>
            <a:pPr indent="36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 XV в. усиливающееся научное (естественно-научное) мировоззрение светских ученых, промышленная индустрия, которая проявилась в Великой французской революции.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0751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17178" cy="432048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Клод Анри Сен-Симон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548680"/>
            <a:ext cx="7344815" cy="5688632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l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Промышленное 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стать ассоциацией людей, объединенных, с одной стороны, обязательным для всех трудом, распределением «по способностям»,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планированием экономики, а с другой стороны — «новым христианством», в котором все люди — братья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Физицизм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е. научное изучение природы и окружающего мира. «Социальный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физицизм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распространение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законов природы и на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общество.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Сен-Симон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социальной мысли рассматривает 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закономерно развивающийся целостный организм.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 - поступательное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человечества от низших форм к высшим, ориентирующимся на позитивное, т. е. научное знание.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 переходит от феодально-сословного строя и господства теологии к научному мировоззрению, носителями которого являются «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ученые» 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предприниматели-промышленники, которые могут эффективно решать острые социальные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59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17178" cy="576064"/>
          </a:xfrm>
        </p:spPr>
        <p:txBody>
          <a:bodyPr/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Утопический план создания рационального общественного строя как «промышленной системы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692696"/>
            <a:ext cx="7704856" cy="5976664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Обществу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«наука-политика»,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«цель которой — порядок, наиболее благоприятных для всех типов производства условий. Политика... есть наука о производстве, которую нельзя оставлять на произвол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философско-историческое построение лежит в основе разработанного им утопического плана создания рационального общественного строя как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«промышленной системы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чертами «промышленной системы» он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считал:</a:t>
            </a:r>
          </a:p>
          <a:p>
            <a:pPr marL="285750" indent="-18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превращение общества во всеобщую ассоциацию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людей;</a:t>
            </a:r>
          </a:p>
          <a:p>
            <a:pPr marL="285750" indent="-18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обязательного для всех производительного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труда;</a:t>
            </a:r>
          </a:p>
          <a:p>
            <a:pPr marL="285750" indent="-18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равных для всех возможностей применить свои способности и введение распределения «по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способностям;</a:t>
            </a:r>
          </a:p>
          <a:p>
            <a:pPr marL="285750" indent="-18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промышленного 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сельскохозяйственного  производства;</a:t>
            </a:r>
          </a:p>
          <a:p>
            <a:pPr marL="285750" indent="-18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превращение государственной власти в орудие организации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производства;</a:t>
            </a:r>
          </a:p>
          <a:p>
            <a:pPr marL="285750" indent="-1800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постепенное утверждение всемирной ассоциации народов и всеобщий мир при стирании национальных границ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его «промышленной системе» буржуазия, сохраняющая собственность на средства производства, призвана обеспечить трудящимся рост общественного богатства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Разработанная им религиозная концепция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«нового христианства»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призвана была дополнить материальные стимулы «промышленной системы» моральными требованиями новой религии с её лозунгом «все люди — братья».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677" y="61917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483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08920"/>
            <a:ext cx="7125113" cy="924475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52270" y="6206527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9933391"/>
      </p:ext>
    </p:extLst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TM02455610[[fn=Осень]]</Template>
  <TotalTime>87</TotalTime>
  <Words>986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Autumn</vt:lpstr>
      <vt:lpstr>Лекция 2  «Предыстория и социально-философские предпосылки»</vt:lpstr>
      <vt:lpstr>Предыстория и социально-философские предпосылки </vt:lpstr>
      <vt:lpstr>Предпосылки возникновения социологии</vt:lpstr>
      <vt:lpstr>Предпосылки возникновения социологии</vt:lpstr>
      <vt:lpstr>Фурье Франсуа Мари Шарль французский утопический социалист. Фурье  родился 7 апреля 1772 года в Безансоне, умер  10 октября 1837 года в Париже. Свои исторические и социальные взгляды изложил: - в статье «Всемирная гармония» (вышла в 1803 году);  - в брошюре «О торговом шарлатанстве» (вышла в 1807 году);  - в книге «Теория четырех движений и всеобщих судеб» (вышла 1808 году, ее русский перевод появился лишь в 1938 году); - в «Трактате о домоводческо-земледельческой ассоциации» («Теория всемирного единства»).  (в 1822 году); - в книге «Новый хозяйственный социетарный мир»</vt:lpstr>
      <vt:lpstr>Фурье разработал оригинальную схему истории человечества. По мнению Фурье общество последовательно проходит периоды эндемизма («райской» первобытности), дикости, варварства и цивилизации. Особое внимание Фурье уделил анализу и критике современного периода («периода цивилизации»).   В своих трудах Фурье вскрыл внутренние противоречия современного общества, его несовершенство (кризисы от избытка, бедность, порождаемую изобилием, и другие его недостатки). На смену строю цивилизации, по мнению Фурье должен прийти высший общественный строй — строй гармонии.   В системе Фурье сохранил частную собственность, классы и нетрудовой доход. Для успеха нового общества необходим рост производительности труда, обеспечивающий богатство для всех.   Строй ассоциации создаёт крупное, коллективизированное и механизированное сельское хозяйство, соединённое с промышленным производством. Это соединение, как считал Фурье должно произойти в первичных ячейках общества — «фалангах», располагающихся в огромных дворцах — «фаланстерах». Такая организация общества приведёт к ликвидации разрыва между городом и деревней, к созданию поселений нового типа, в которых объединятся все виды человеческой деятельности и преимущества городской и сельской жизни.</vt:lpstr>
      <vt:lpstr>Клод Анри Сен-Симон (1760-1825) — французский мыслитель, социолог, социалист. Участвовал в войне за независимость североамериканских колоний против Великобритании. В 1783 г. вернулся во Францию, приветствовал Великую французскую революцию 1789-1893 г. Был сторонником якобинцев, Директории, Консульства Бонапарта.</vt:lpstr>
      <vt:lpstr>Клод Анри Сен-Симон</vt:lpstr>
      <vt:lpstr>Утопический план создания рационального общественного строя как «промышленной системы»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  Предыстория и социально-философские предпосылки </dc:title>
  <dc:creator>Елена</dc:creator>
  <cp:lastModifiedBy>Елена</cp:lastModifiedBy>
  <cp:revision>20</cp:revision>
  <dcterms:created xsi:type="dcterms:W3CDTF">2017-12-03T14:03:45Z</dcterms:created>
  <dcterms:modified xsi:type="dcterms:W3CDTF">2018-04-01T00:08:50Z</dcterms:modified>
</cp:coreProperties>
</file>