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rawings/drawing2.xml" ContentType="application/vnd.openxmlformats-officedocument.drawingml.chartshapes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4" r:id="rId5"/>
    <p:sldId id="283" r:id="rId6"/>
    <p:sldId id="267" r:id="rId7"/>
    <p:sldId id="268" r:id="rId8"/>
    <p:sldId id="262" r:id="rId9"/>
    <p:sldId id="288" r:id="rId10"/>
    <p:sldId id="289" r:id="rId11"/>
    <p:sldId id="290" r:id="rId12"/>
    <p:sldId id="269" r:id="rId13"/>
    <p:sldId id="287" r:id="rId14"/>
    <p:sldId id="292" r:id="rId15"/>
    <p:sldId id="270" r:id="rId16"/>
    <p:sldId id="271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1" r:id="rId25"/>
    <p:sldId id="282" r:id="rId26"/>
  </p:sldIdLst>
  <p:sldSz cx="9144000" cy="6858000" type="screen4x3"/>
  <p:notesSz cx="6858000" cy="9144000"/>
  <p:custDataLst>
    <p:tags r:id="rId2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3679710561754824E-2"/>
          <c:y val="2.393583252654467E-2"/>
          <c:w val="0.59917953041562355"/>
          <c:h val="0.9521283349469106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рост промышленности</c:v>
                </c:pt>
              </c:strCache>
            </c:strRef>
          </c:tx>
          <c:invertIfNegative val="0"/>
          <c:cat>
            <c:numRef>
              <c:f>Лист1!$A$2:$A$8</c:f>
              <c:numCache>
                <c:formatCode>General</c:formatCode>
                <c:ptCount val="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</c:numCache>
            </c:num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0.4</c:v>
                </c:pt>
                <c:pt idx="1">
                  <c:v>1.7</c:v>
                </c:pt>
                <c:pt idx="3">
                  <c:v>1.7</c:v>
                </c:pt>
                <c:pt idx="4">
                  <c:v>2.1</c:v>
                </c:pt>
                <c:pt idx="5">
                  <c:v>2.9</c:v>
                </c:pt>
                <c:pt idx="6">
                  <c:v>1.5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спад промышленности</c:v>
                </c:pt>
              </c:strCache>
            </c:strRef>
          </c:tx>
          <c:invertIfNegative val="0"/>
          <c:cat>
            <c:numRef>
              <c:f>Лист1!$A$2:$A$8</c:f>
              <c:numCache>
                <c:formatCode>General</c:formatCode>
                <c:ptCount val="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</c:numCache>
            </c:numRef>
          </c:cat>
          <c:val>
            <c:numRef>
              <c:f>Лист1!$C$2:$C$8</c:f>
              <c:numCache>
                <c:formatCode>General</c:formatCode>
                <c:ptCount val="7"/>
                <c:pt idx="2">
                  <c:v>-3.4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705344"/>
        <c:axId val="114948352"/>
      </c:barChart>
      <c:catAx>
        <c:axId val="337053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4948352"/>
        <c:crosses val="autoZero"/>
        <c:auto val="1"/>
        <c:lblAlgn val="ctr"/>
        <c:lblOffset val="100"/>
        <c:noMultiLvlLbl val="0"/>
      </c:catAx>
      <c:valAx>
        <c:axId val="114948352"/>
        <c:scaling>
          <c:orientation val="minMax"/>
          <c:max val="2"/>
          <c:min val="-4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3705344"/>
        <c:crosses val="autoZero"/>
        <c:crossBetween val="between"/>
        <c:majorUnit val="1"/>
        <c:minorUnit val="0.2"/>
      </c:valAx>
    </c:plotArea>
    <c:legend>
      <c:legendPos val="r"/>
      <c:layout>
        <c:manualLayout>
          <c:xMode val="edge"/>
          <c:yMode val="edge"/>
          <c:x val="0.7370332424123176"/>
          <c:y val="0.35021379298404076"/>
          <c:w val="0.25307689072969047"/>
          <c:h val="0.19420894070932956"/>
        </c:manualLayout>
      </c:layout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Обрабатывающая промышленность</c:v>
                </c:pt>
              </c:strCache>
            </c:strRef>
          </c:tx>
          <c:explosion val="25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Лист1!$A$2:$A$7</c:f>
              <c:strCache>
                <c:ptCount val="6"/>
                <c:pt idx="0">
                  <c:v>Мясо</c:v>
                </c:pt>
                <c:pt idx="1">
                  <c:v>Сыр</c:v>
                </c:pt>
                <c:pt idx="2">
                  <c:v>Подсолнеч   ное масло</c:v>
                </c:pt>
                <c:pt idx="3">
                  <c:v>водка</c:v>
                </c:pt>
                <c:pt idx="4">
                  <c:v>ткани</c:v>
                </c:pt>
                <c:pt idx="5">
                  <c:v>Деревян  ные шкафы</c:v>
                </c:pt>
              </c:strCache>
            </c:strRef>
          </c:cat>
          <c:val>
            <c:numRef>
              <c:f>Лист1!$B$2:$B$7</c:f>
              <c:numCache>
                <c:formatCode>0.00%</c:formatCode>
                <c:ptCount val="6"/>
                <c:pt idx="0">
                  <c:v>0.20100000000000001</c:v>
                </c:pt>
                <c:pt idx="1">
                  <c:v>0.32700000000000001</c:v>
                </c:pt>
                <c:pt idx="2">
                  <c:v>0.11600000000000001</c:v>
                </c:pt>
                <c:pt idx="3">
                  <c:v>0.161</c:v>
                </c:pt>
                <c:pt idx="4">
                  <c:v>0.193</c:v>
                </c:pt>
                <c:pt idx="5">
                  <c:v>0.125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4191259820397806"/>
          <c:y val="0.26177678108175539"/>
          <c:w val="0.34366526283610116"/>
          <c:h val="0.7218915942477734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Отрасли машиностроения</c:v>
                </c:pt>
              </c:strCache>
            </c:strRef>
          </c:tx>
          <c:explosion val="25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Автобусы</c:v>
                </c:pt>
                <c:pt idx="1">
                  <c:v>Грузовые вагоны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0.188</c:v>
                </c:pt>
                <c:pt idx="1">
                  <c:v>0.28799999999999998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Виды производства</c:v>
                </c:pt>
              </c:strCache>
            </c:strRef>
          </c:tx>
          <c:explosion val="25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numRef>
              <c:f>Лист1!$A$2:$A$4</c:f>
              <c:numCache>
                <c:formatCode>0%</c:formatCode>
                <c:ptCount val="3"/>
                <c:pt idx="0">
                  <c:v>0.65</c:v>
                </c:pt>
                <c:pt idx="1">
                  <c:v>0.24</c:v>
                </c:pt>
                <c:pt idx="2">
                  <c:v>0.11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2.2999999999999998</c:v>
                </c:pt>
                <c:pt idx="1">
                  <c:v>1.4</c:v>
                </c:pt>
                <c:pt idx="2">
                  <c:v>0.9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80872727272727274"/>
          <c:y val="0.43823706209434637"/>
          <c:w val="0.17230039525691698"/>
          <c:h val="0.30298745755744177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ln>
                <a:solidFill>
                  <a:schemeClr val="accent2">
                    <a:lumMod val="75000"/>
                  </a:schemeClr>
                </a:solidFill>
              </a:ln>
            </c:spPr>
          </c:dPt>
          <c:dPt>
            <c:idx val="1"/>
            <c:bubble3D val="0"/>
            <c:spPr>
              <a:solidFill>
                <a:schemeClr val="bg2">
                  <a:lumMod val="75000"/>
                </a:schemeClr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Добыча полезных ископаемых, кроме топливно энергетических</c:v>
                </c:pt>
                <c:pt idx="1">
                  <c:v>Добыча топливно энергетических полезных ископаемых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2.5399999999999999E-2</c:v>
                </c:pt>
                <c:pt idx="1">
                  <c:v>0.21010000000000001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ayout/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913065674061929E-2"/>
          <c:y val="0.17229844832055696"/>
          <c:w val="0.5516243144701094"/>
          <c:h val="0.74162824500981372"/>
        </c:manualLayout>
      </c:layout>
      <c:pieChart>
        <c:varyColors val="1"/>
        <c:ser>
          <c:idx val="0"/>
          <c:order val="0"/>
          <c:tx>
            <c:strRef>
              <c:f>Лист1!$B$2</c:f>
              <c:strCache>
                <c:ptCount val="1"/>
                <c:pt idx="0">
                  <c:v>0,91%</c:v>
                </c:pt>
              </c:strCache>
            </c:strRef>
          </c:tx>
          <c:explosion val="25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Лист1!$A$2:$A$14</c:f>
              <c:strCache>
                <c:ptCount val="13"/>
                <c:pt idx="0">
                  <c:v>Обработка древесины и производство изделий из дерева </c:v>
                </c:pt>
                <c:pt idx="1">
                  <c:v>Производство кожи, изделий из кожи и изготовление обуви</c:v>
                </c:pt>
                <c:pt idx="2">
                  <c:v>Производство пищевых продуктов, включая напитки и табака</c:v>
                </c:pt>
                <c:pt idx="3">
                  <c:v>Прочие производство </c:v>
                </c:pt>
                <c:pt idx="4">
                  <c:v>Производство птранспортных средств и оборудования</c:v>
                </c:pt>
                <c:pt idx="5">
                  <c:v>производство электрооборудования, электронного и оптического оборудования</c:v>
                </c:pt>
                <c:pt idx="6">
                  <c:v>Производство машин и оборудования</c:v>
                </c:pt>
                <c:pt idx="7">
                  <c:v>Металлургическое производство и производство готовых металлических изделий</c:v>
                </c:pt>
                <c:pt idx="8">
                  <c:v>Производство прочих неметаллических минеральных продуктов</c:v>
                </c:pt>
                <c:pt idx="9">
                  <c:v>Производство резиновых и пластмассовых изделий</c:v>
                </c:pt>
                <c:pt idx="10">
                  <c:v>Химическое производство</c:v>
                </c:pt>
                <c:pt idx="11">
                  <c:v>Производство кокса и нефтепродуктов</c:v>
                </c:pt>
                <c:pt idx="12">
                  <c:v>Целлюлозно-бумажное производство и издательская и полиграфическая деятельность</c:v>
                </c:pt>
              </c:strCache>
            </c:strRef>
          </c:cat>
          <c:val>
            <c:numRef>
              <c:f>Лист1!$B$2:$B$14</c:f>
              <c:numCache>
                <c:formatCode>0.00%</c:formatCode>
                <c:ptCount val="13"/>
                <c:pt idx="0">
                  <c:v>9.1000000000000004E-3</c:v>
                </c:pt>
                <c:pt idx="1">
                  <c:v>1.1999999999999999E-3</c:v>
                </c:pt>
                <c:pt idx="2">
                  <c:v>0.1032</c:v>
                </c:pt>
                <c:pt idx="3">
                  <c:v>1.4E-2</c:v>
                </c:pt>
                <c:pt idx="4">
                  <c:v>7.6399999999999996E-2</c:v>
                </c:pt>
                <c:pt idx="5">
                  <c:v>3.7100000000000001E-2</c:v>
                </c:pt>
                <c:pt idx="6">
                  <c:v>3.2800000000000003E-2</c:v>
                </c:pt>
                <c:pt idx="7">
                  <c:v>9.5500000000000002E-2</c:v>
                </c:pt>
                <c:pt idx="8">
                  <c:v>2.9399999999999999E-2</c:v>
                </c:pt>
                <c:pt idx="9">
                  <c:v>1.61E-2</c:v>
                </c:pt>
                <c:pt idx="10">
                  <c:v>4.5600000000000002E-2</c:v>
                </c:pt>
                <c:pt idx="11">
                  <c:v>0.15279999999999999</c:v>
                </c:pt>
                <c:pt idx="12">
                  <c:v>1.8499999999999999E-2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1034517744125771"/>
          <c:y val="1.1757952820057031E-2"/>
          <c:w val="0.38965482255874234"/>
          <c:h val="0.98824204717994302"/>
        </c:manualLayout>
      </c:layout>
      <c:overlay val="0"/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352424569905456E-2"/>
          <c:y val="0.10971104836589972"/>
          <c:w val="0.58296220071048122"/>
          <c:h val="0.8216160264035703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Производство энергии, газа и воды</c:v>
                </c:pt>
              </c:strCache>
            </c:strRef>
          </c:tx>
          <c:explosion val="25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Производство, передача и распределение электроэнергии</c:v>
                </c:pt>
                <c:pt idx="1">
                  <c:v>Сбор, очистка и распределение воды</c:v>
                </c:pt>
                <c:pt idx="2">
                  <c:v>Производство, передача и распределение пара и горячей воды</c:v>
                </c:pt>
                <c:pt idx="3">
                  <c:v>Производство и распределение газообразного топлива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6.6299999999999998E-2</c:v>
                </c:pt>
                <c:pt idx="1">
                  <c:v>5.5999999999999999E-3</c:v>
                </c:pt>
                <c:pt idx="2">
                  <c:v>3.1699999999999999E-2</c:v>
                </c:pt>
                <c:pt idx="3">
                  <c:v>4.8999999999999998E-3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2855309465155851"/>
          <c:y val="0.24382216339105953"/>
          <c:w val="0.36270132060625038"/>
          <c:h val="0.5856564717741389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rawing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png"/></Relationships>
</file>

<file path=ppt/drawing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0.04841</cdr:x>
      <cdr:y>0</cdr:y>
    </cdr:from>
    <cdr:to>
      <cdr:x>0.04841</cdr:x>
      <cdr:y>0</cdr:y>
    </cdr:to>
    <cdr:grpSp>
      <cdr:nvGrpSpPr>
        <cdr:cNvPr id="2" name="Group 6"/>
        <cdr:cNvGrpSpPr>
          <a:grpSpLocks xmlns:a="http://schemas.openxmlformats.org/drawingml/2006/main"/>
        </cdr:cNvGrpSpPr>
      </cdr:nvGrpSpPr>
      <cdr:grpSpPr bwMode="auto">
        <a:xfrm xmlns:a="http://schemas.openxmlformats.org/drawingml/2006/main">
          <a:off x="194433" y="0"/>
          <a:ext cx="0" cy="0"/>
          <a:chOff x="194433" y="0"/>
          <a:chExt cx="0" cy="0"/>
        </a:xfrm>
      </cdr:grpSpPr>
      <cdr:pic>
        <cdr:nvPicPr>
          <cdr:cNvPr id="3" name="Picture 7"/>
          <cdr:cNvPicPr>
            <a:picLocks xmlns:a="http://schemas.openxmlformats.org/drawingml/2006/main" noChangeAspect="1" noChangeArrowheads="1"/>
          </cdr:cNvPicPr>
        </cdr:nvPicPr>
        <cdr:blipFill>
          <a:blip xmlns:a="http://schemas.openxmlformats.org/drawingml/2006/main"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xmlns:a="http://schemas.openxmlformats.org/drawingml/2006/main"/>
          <a:stretch xmlns:a="http://schemas.openxmlformats.org/drawingml/2006/main">
            <a:fillRect/>
          </a:stretch>
        </cdr:blipFill>
        <cdr:spPr bwMode="auto">
          <a:xfrm xmlns:a="http://schemas.openxmlformats.org/drawingml/2006/main">
            <a:off x="-87" y="272"/>
            <a:ext cx="0" cy="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  <a:extLst xmlns:a="http://schemas.openxmlformats.org/drawingml/2006/main"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cdr:spPr>
      </cdr:pic>
      <cdr:pic>
        <cdr:nvPicPr>
          <cdr:cNvPr id="4" name="Picture 8"/>
          <cdr:cNvPicPr>
            <a:picLocks xmlns:a="http://schemas.openxmlformats.org/drawingml/2006/main" noChangeAspect="1" noChangeArrowheads="1"/>
          </cdr:cNvPicPr>
        </cdr:nvPicPr>
        <cdr:blipFill>
          <a:blip xmlns:a="http://schemas.openxmlformats.org/drawingml/2006/main"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xmlns:a="http://schemas.openxmlformats.org/drawingml/2006/main"/>
          <a:stretch xmlns:a="http://schemas.openxmlformats.org/drawingml/2006/main">
            <a:fillRect/>
          </a:stretch>
        </cdr:blipFill>
        <cdr:spPr bwMode="auto">
          <a:xfrm xmlns:a="http://schemas.openxmlformats.org/drawingml/2006/main">
            <a:off x="-87" y="272"/>
            <a:ext cx="0" cy="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  <a:extLst xmlns:a="http://schemas.openxmlformats.org/drawingml/2006/main"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cdr:spPr>
      </cdr:pic>
    </cdr:grp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0.0469</cdr:x>
      <cdr:y>0</cdr:y>
    </cdr:from>
    <cdr:to>
      <cdr:x>0.0469</cdr:x>
      <cdr:y>0</cdr:y>
    </cdr:to>
    <cdr:grpSp>
      <cdr:nvGrpSpPr>
        <cdr:cNvPr id="2" name="Group 6"/>
        <cdr:cNvGrpSpPr>
          <a:grpSpLocks xmlns:a="http://schemas.openxmlformats.org/drawingml/2006/main"/>
        </cdr:cNvGrpSpPr>
      </cdr:nvGrpSpPr>
      <cdr:grpSpPr bwMode="auto">
        <a:xfrm xmlns:a="http://schemas.openxmlformats.org/drawingml/2006/main">
          <a:off x="413698" y="0"/>
          <a:ext cx="0" cy="0"/>
          <a:chOff x="413698" y="0"/>
          <a:chExt cx="0" cy="0"/>
        </a:xfrm>
      </cdr:grpSpPr>
      <cdr:pic>
        <cdr:nvPicPr>
          <cdr:cNvPr id="3" name="Picture 7"/>
          <cdr:cNvPicPr>
            <a:picLocks xmlns:a="http://schemas.openxmlformats.org/drawingml/2006/main" noChangeAspect="1" noChangeArrowheads="1"/>
          </cdr:cNvPicPr>
        </cdr:nvPicPr>
        <cdr:blipFill>
          <a:blip xmlns:a="http://schemas.openxmlformats.org/drawingml/2006/main"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xmlns:a="http://schemas.openxmlformats.org/drawingml/2006/main"/>
          <a:stretch xmlns:a="http://schemas.openxmlformats.org/drawingml/2006/main">
            <a:fillRect/>
          </a:stretch>
        </cdr:blipFill>
        <cdr:spPr bwMode="auto">
          <a:xfrm xmlns:a="http://schemas.openxmlformats.org/drawingml/2006/main">
            <a:off x="-230" y="45"/>
            <a:ext cx="0" cy="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  <a:extLst xmlns:a="http://schemas.openxmlformats.org/drawingml/2006/main"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cdr:spPr>
      </cdr:pic>
      <cdr:pic>
        <cdr:nvPicPr>
          <cdr:cNvPr id="4" name="Picture 8"/>
          <cdr:cNvPicPr>
            <a:picLocks xmlns:a="http://schemas.openxmlformats.org/drawingml/2006/main" noChangeAspect="1" noChangeArrowheads="1"/>
          </cdr:cNvPicPr>
        </cdr:nvPicPr>
        <cdr:blipFill>
          <a:blip xmlns:a="http://schemas.openxmlformats.org/drawingml/2006/main"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xmlns:a="http://schemas.openxmlformats.org/drawingml/2006/main"/>
          <a:stretch xmlns:a="http://schemas.openxmlformats.org/drawingml/2006/main">
            <a:fillRect/>
          </a:stretch>
        </cdr:blipFill>
        <cdr:spPr bwMode="auto">
          <a:xfrm xmlns:a="http://schemas.openxmlformats.org/drawingml/2006/main">
            <a:off x="-230" y="45"/>
            <a:ext cx="0" cy="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  <a:extLst xmlns:a="http://schemas.openxmlformats.org/drawingml/2006/main"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cdr:spPr>
      </cdr:pic>
    </cdr:grpSp>
  </cdr:relSizeAnchor>
  <cdr:relSizeAnchor xmlns:cdr="http://schemas.openxmlformats.org/drawingml/2006/chartDrawing">
    <cdr:from>
      <cdr:x>0.0469</cdr:x>
      <cdr:y>0</cdr:y>
    </cdr:from>
    <cdr:to>
      <cdr:x>0.0469</cdr:x>
      <cdr:y>0</cdr:y>
    </cdr:to>
    <cdr:grpSp>
      <cdr:nvGrpSpPr>
        <cdr:cNvPr id="5" name="Group 6"/>
        <cdr:cNvGrpSpPr>
          <a:grpSpLocks xmlns:a="http://schemas.openxmlformats.org/drawingml/2006/main"/>
        </cdr:cNvGrpSpPr>
      </cdr:nvGrpSpPr>
      <cdr:grpSpPr bwMode="auto">
        <a:xfrm xmlns:a="http://schemas.openxmlformats.org/drawingml/2006/main">
          <a:off x="413698" y="0"/>
          <a:ext cx="0" cy="0"/>
          <a:chOff x="413698" y="0"/>
          <a:chExt cx="0" cy="0"/>
        </a:xfrm>
      </cdr:grpSpPr>
      <cdr:pic>
        <cdr:nvPicPr>
          <cdr:cNvPr id="6" name="Picture 7"/>
          <cdr:cNvPicPr>
            <a:picLocks xmlns:a="http://schemas.openxmlformats.org/drawingml/2006/main" noChangeAspect="1" noChangeArrowheads="1"/>
          </cdr:cNvPicPr>
        </cdr:nvPicPr>
        <cdr:blipFill>
          <a:blip xmlns:a="http://schemas.openxmlformats.org/drawingml/2006/main"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xmlns:a="http://schemas.openxmlformats.org/drawingml/2006/main"/>
          <a:stretch xmlns:a="http://schemas.openxmlformats.org/drawingml/2006/main">
            <a:fillRect/>
          </a:stretch>
        </cdr:blipFill>
        <cdr:spPr bwMode="auto">
          <a:xfrm xmlns:a="http://schemas.openxmlformats.org/drawingml/2006/main">
            <a:off x="-230" y="45"/>
            <a:ext cx="0" cy="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  <a:extLst xmlns:a="http://schemas.openxmlformats.org/drawingml/2006/main"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cdr:spPr>
      </cdr:pic>
      <cdr:pic>
        <cdr:nvPicPr>
          <cdr:cNvPr id="7" name="Picture 8"/>
          <cdr:cNvPicPr>
            <a:picLocks xmlns:a="http://schemas.openxmlformats.org/drawingml/2006/main" noChangeAspect="1" noChangeArrowheads="1"/>
          </cdr:cNvPicPr>
        </cdr:nvPicPr>
        <cdr:blipFill>
          <a:blip xmlns:a="http://schemas.openxmlformats.org/drawingml/2006/main"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xmlns:a="http://schemas.openxmlformats.org/drawingml/2006/main"/>
          <a:stretch xmlns:a="http://schemas.openxmlformats.org/drawingml/2006/main">
            <a:fillRect/>
          </a:stretch>
        </cdr:blipFill>
        <cdr:spPr bwMode="auto">
          <a:xfrm xmlns:a="http://schemas.openxmlformats.org/drawingml/2006/main">
            <a:off x="-230" y="45"/>
            <a:ext cx="0" cy="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  <a:extLst xmlns:a="http://schemas.openxmlformats.org/drawingml/2006/main"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cdr:spPr>
      </cdr:pic>
    </cdr:grp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emf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51720" y="3375490"/>
            <a:ext cx="6120680" cy="228575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endParaRPr lang="ru-RU" sz="2000" dirty="0" smtClean="0"/>
          </a:p>
          <a:p>
            <a:r>
              <a:rPr lang="ru-RU" sz="2000" dirty="0" smtClean="0"/>
              <a:t>Кандидат </a:t>
            </a:r>
            <a:r>
              <a:rPr lang="ru-RU" sz="2000" dirty="0"/>
              <a:t>политических наук</a:t>
            </a:r>
          </a:p>
          <a:p>
            <a:r>
              <a:rPr lang="ru-RU" sz="2000" dirty="0"/>
              <a:t>Кошевая Елена Сергеевна</a:t>
            </a:r>
          </a:p>
          <a:p>
            <a:r>
              <a:rPr lang="ru-RU" sz="2000" dirty="0"/>
              <a:t>Кафедра </a:t>
            </a:r>
            <a:r>
              <a:rPr lang="ru-RU" sz="2000" dirty="0" smtClean="0"/>
              <a:t>экономики и управления</a:t>
            </a:r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r>
              <a:rPr lang="ru-RU" sz="2000" dirty="0"/>
              <a:t>Презентация по курсу «Основы промышленной политики»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196752"/>
            <a:ext cx="7543800" cy="2152650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Лекция 5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  <a:effectLst/>
              </a:rPr>
              <a:t>Анализ развития российского промышленного производства и основных направлений промышленной политики</a:t>
            </a:r>
            <a:endParaRPr lang="ru-RU" sz="2400" dirty="0">
              <a:solidFill>
                <a:schemeClr val="tx1"/>
              </a:solidFill>
              <a:effectLst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110537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14523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683568" y="1340767"/>
            <a:ext cx="7344816" cy="3384377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0">
              <a:buClr>
                <a:srgbClr val="7030A0"/>
              </a:buClr>
            </a:pPr>
            <a:endParaRPr lang="ru-RU" dirty="0" smtClean="0"/>
          </a:p>
          <a:p>
            <a:pPr marL="457200" lvl="0" indent="-457200">
              <a:buClr>
                <a:srgbClr val="7030A0"/>
              </a:buClr>
              <a:buFont typeface="+mj-lt"/>
              <a:buAutoNum type="arabicPeriod"/>
            </a:pPr>
            <a:r>
              <a:rPr lang="ru-RU" dirty="0" smtClean="0"/>
              <a:t>Динамика </a:t>
            </a:r>
            <a:r>
              <a:rPr lang="ru-RU" dirty="0"/>
              <a:t>промышленного производства</a:t>
            </a:r>
            <a:r>
              <a:rPr lang="ru-RU" dirty="0" smtClean="0"/>
              <a:t>.</a:t>
            </a:r>
            <a:endParaRPr lang="ru-RU" dirty="0"/>
          </a:p>
          <a:p>
            <a:pPr marL="228600" lvl="0" indent="-228600">
              <a:buClr>
                <a:srgbClr val="7030A0"/>
              </a:buClr>
              <a:buFont typeface="+mj-lt"/>
              <a:buAutoNum type="arabicPeriod"/>
            </a:pPr>
            <a:endParaRPr lang="ru-RU" sz="1000" dirty="0" smtClean="0"/>
          </a:p>
          <a:p>
            <a:pPr marL="457200" lvl="0" indent="-457200">
              <a:buClr>
                <a:srgbClr val="7030A0"/>
              </a:buClr>
              <a:buFont typeface="+mj-lt"/>
              <a:buAutoNum type="arabicPeriod"/>
            </a:pPr>
            <a:r>
              <a:rPr lang="ru-RU" dirty="0" smtClean="0"/>
              <a:t>Государственный </a:t>
            </a:r>
            <a:r>
              <a:rPr lang="ru-RU" dirty="0"/>
              <a:t>заказ – как средство поддержания и развития промышленности.</a:t>
            </a:r>
          </a:p>
          <a:p>
            <a:pPr marL="228600" lvl="0" indent="-228600">
              <a:buClr>
                <a:srgbClr val="7030A0"/>
              </a:buClr>
              <a:buFont typeface="+mj-lt"/>
              <a:buAutoNum type="arabicPeriod"/>
            </a:pPr>
            <a:endParaRPr lang="ru-RU" sz="800" dirty="0" smtClean="0"/>
          </a:p>
          <a:p>
            <a:pPr marL="457200" lvl="0" indent="-457200">
              <a:buClr>
                <a:srgbClr val="7030A0"/>
              </a:buClr>
              <a:buFont typeface="+mj-lt"/>
              <a:buAutoNum type="arabicPeriod"/>
            </a:pPr>
            <a:r>
              <a:rPr lang="ru-RU" dirty="0" smtClean="0"/>
              <a:t>Кодекс </a:t>
            </a:r>
            <a:r>
              <a:rPr lang="ru-RU" dirty="0"/>
              <a:t>добросовестных практик – как регулятор взаимоотношений между торговыми сетями и поставщиками потребительских товаров.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27584" y="548680"/>
            <a:ext cx="7175351" cy="648072"/>
          </a:xfrm>
        </p:spPr>
        <p:txBody>
          <a:bodyPr/>
          <a:lstStyle/>
          <a:p>
            <a:pPr marL="182880" indent="0">
              <a:buNone/>
            </a:pPr>
            <a:r>
              <a:rPr lang="ru-RU" sz="2800" dirty="0" smtClean="0">
                <a:effectLst/>
              </a:rPr>
              <a:t>План </a:t>
            </a:r>
            <a:r>
              <a:rPr lang="ru-RU" sz="2800" dirty="0">
                <a:effectLst/>
              </a:rPr>
              <a:t>лекции</a:t>
            </a:r>
            <a:r>
              <a:rPr lang="ru-RU" sz="2800" dirty="0" smtClean="0">
                <a:effectLst/>
              </a:rPr>
              <a:t>:</a:t>
            </a:r>
            <a:endParaRPr lang="ru-RU" sz="28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8384" y="6165304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2447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683568" y="980727"/>
            <a:ext cx="7848872" cy="4968553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indent="288000">
              <a:spcBef>
                <a:spcPts val="0"/>
              </a:spcBef>
              <a:spcAft>
                <a:spcPts val="0"/>
              </a:spcAft>
            </a:pPr>
            <a:r>
              <a:rPr lang="ru-RU" b="1" i="1" dirty="0" smtClean="0"/>
              <a:t>Статистика </a:t>
            </a:r>
            <a:r>
              <a:rPr lang="ru-RU" b="1" i="1" dirty="0"/>
              <a:t>Росстата (</a:t>
            </a:r>
            <a:r>
              <a:rPr lang="ru-RU" b="1" i="1" dirty="0" smtClean="0"/>
              <a:t>Госкомстата) - </a:t>
            </a:r>
            <a:r>
              <a:rPr lang="ru-RU" dirty="0" smtClean="0"/>
              <a:t>важнейший информационный источник для </a:t>
            </a:r>
            <a:r>
              <a:rPr lang="ru-RU" dirty="0"/>
              <a:t>анализа динамики </a:t>
            </a:r>
            <a:r>
              <a:rPr lang="ru-RU" dirty="0" smtClean="0"/>
              <a:t>производства.</a:t>
            </a:r>
          </a:p>
          <a:p>
            <a:pPr indent="288000">
              <a:spcBef>
                <a:spcPts val="0"/>
              </a:spcBef>
              <a:spcAft>
                <a:spcPts val="0"/>
              </a:spcAft>
            </a:pPr>
            <a:endParaRPr lang="ru-RU" sz="800" dirty="0" smtClean="0"/>
          </a:p>
          <a:p>
            <a:pPr indent="288000"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Госкомстат (в последствии Росстат</a:t>
            </a:r>
            <a:r>
              <a:rPr lang="ru-RU" dirty="0" smtClean="0"/>
              <a:t>)– государственное подразделение, занимающееся </a:t>
            </a:r>
            <a:r>
              <a:rPr lang="ru-RU" dirty="0"/>
              <a:t>сбором и анализом статистики производства. Нынешнее название - Федеральная служба Государственной </a:t>
            </a:r>
            <a:r>
              <a:rPr lang="ru-RU" dirty="0" smtClean="0"/>
              <a:t>Статистики </a:t>
            </a:r>
            <a:r>
              <a:rPr lang="ru-RU" dirty="0"/>
              <a:t>РФ (ФСГС РФ</a:t>
            </a:r>
            <a:r>
              <a:rPr lang="ru-RU" dirty="0" smtClean="0"/>
              <a:t>).</a:t>
            </a:r>
          </a:p>
          <a:p>
            <a:pPr indent="288000">
              <a:spcBef>
                <a:spcPts val="0"/>
              </a:spcBef>
              <a:spcAft>
                <a:spcPts val="0"/>
              </a:spcAft>
            </a:pPr>
            <a:endParaRPr lang="ru-RU" sz="800" dirty="0" smtClean="0"/>
          </a:p>
          <a:p>
            <a:pPr indent="288000"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Росстат </a:t>
            </a:r>
            <a:r>
              <a:rPr lang="ru-RU" dirty="0"/>
              <a:t>показал </a:t>
            </a:r>
            <a:r>
              <a:rPr lang="ru-RU" dirty="0" smtClean="0"/>
              <a:t>рост промышленного производства в:</a:t>
            </a:r>
          </a:p>
          <a:p>
            <a:pPr marL="612000" indent="-1800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2013 году </a:t>
            </a:r>
            <a:r>
              <a:rPr lang="ru-RU" dirty="0"/>
              <a:t>— </a:t>
            </a:r>
            <a:r>
              <a:rPr lang="ru-RU" dirty="0" smtClean="0"/>
              <a:t>0,4</a:t>
            </a:r>
            <a:r>
              <a:rPr lang="ru-RU" dirty="0"/>
              <a:t> </a:t>
            </a:r>
            <a:r>
              <a:rPr lang="ru-RU" dirty="0" smtClean="0"/>
              <a:t>%;</a:t>
            </a:r>
          </a:p>
          <a:p>
            <a:pPr marL="612000" indent="-1800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2014 году</a:t>
            </a:r>
            <a:r>
              <a:rPr lang="ru-RU" dirty="0"/>
              <a:t> — </a:t>
            </a:r>
            <a:r>
              <a:rPr lang="ru-RU" dirty="0" smtClean="0"/>
              <a:t>1,7</a:t>
            </a:r>
            <a:r>
              <a:rPr lang="ru-RU" dirty="0"/>
              <a:t> </a:t>
            </a:r>
            <a:r>
              <a:rPr lang="ru-RU" dirty="0" smtClean="0"/>
              <a:t>%;</a:t>
            </a:r>
          </a:p>
          <a:p>
            <a:pPr marL="612000" indent="-1800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2015 году </a:t>
            </a:r>
            <a:r>
              <a:rPr lang="ru-RU" dirty="0"/>
              <a:t>— </a:t>
            </a:r>
            <a:r>
              <a:rPr lang="ru-RU" dirty="0" smtClean="0"/>
              <a:t>-3,4</a:t>
            </a:r>
            <a:r>
              <a:rPr lang="ru-RU" dirty="0"/>
              <a:t> </a:t>
            </a:r>
            <a:r>
              <a:rPr lang="ru-RU" dirty="0" smtClean="0"/>
              <a:t>%;</a:t>
            </a:r>
          </a:p>
          <a:p>
            <a:pPr marL="612000" indent="-1800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2016 году </a:t>
            </a:r>
            <a:r>
              <a:rPr lang="ru-RU" dirty="0"/>
              <a:t> — 1,7 </a:t>
            </a:r>
            <a:r>
              <a:rPr lang="ru-RU" dirty="0" smtClean="0"/>
              <a:t>%;</a:t>
            </a:r>
          </a:p>
          <a:p>
            <a:pPr marL="612000" indent="-1800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2017 году — 2,1%</a:t>
            </a:r>
          </a:p>
          <a:p>
            <a:pPr marL="612000" indent="-1800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2018 </a:t>
            </a:r>
            <a:r>
              <a:rPr lang="ru-RU" dirty="0"/>
              <a:t>году </a:t>
            </a:r>
            <a:r>
              <a:rPr lang="ru-RU" dirty="0" smtClean="0"/>
              <a:t>— 2,9%</a:t>
            </a:r>
            <a:endParaRPr lang="ru-RU" dirty="0" smtClean="0"/>
          </a:p>
          <a:p>
            <a:pPr marL="612000" indent="-1800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2019 году — 1,5%</a:t>
            </a:r>
            <a:endParaRPr lang="ru-RU" dirty="0" smtClean="0"/>
          </a:p>
          <a:p>
            <a:pPr indent="288000">
              <a:spcBef>
                <a:spcPts val="0"/>
              </a:spcBef>
              <a:spcAft>
                <a:spcPts val="0"/>
              </a:spcAft>
            </a:pPr>
            <a:endParaRPr lang="ru-RU" sz="2000" dirty="0"/>
          </a:p>
          <a:p>
            <a:pPr indent="288000">
              <a:spcBef>
                <a:spcPts val="0"/>
              </a:spcBef>
              <a:spcAft>
                <a:spcPts val="0"/>
              </a:spcAft>
            </a:pPr>
            <a:r>
              <a:rPr lang="ru-RU" sz="2000" dirty="0" smtClean="0"/>
              <a:t>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07504" y="44624"/>
            <a:ext cx="8856984" cy="576064"/>
          </a:xfrm>
        </p:spPr>
        <p:txBody>
          <a:bodyPr/>
          <a:lstStyle/>
          <a:p>
            <a:pPr marL="182880" lvl="0" indent="0" algn="ctr">
              <a:buNone/>
            </a:pPr>
            <a:r>
              <a:rPr lang="ru-RU" sz="2800" dirty="0">
                <a:effectLst/>
              </a:rPr>
              <a:t>Динамика промышленного производства</a:t>
            </a:r>
            <a:r>
              <a:rPr lang="ru-RU" sz="2800" dirty="0" smtClean="0">
                <a:effectLst/>
              </a:rPr>
              <a:t>.</a:t>
            </a:r>
            <a:endParaRPr lang="ru-RU" sz="28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165304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927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6237312"/>
            <a:ext cx="6512511" cy="494928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dirty="0"/>
              <a:t>Промышленность России</a:t>
            </a:r>
          </a:p>
        </p:txBody>
      </p:sp>
      <p:graphicFrame>
        <p:nvGraphicFramePr>
          <p:cNvPr id="4" name="Объект 7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90732707"/>
              </p:ext>
            </p:extLst>
          </p:nvPr>
        </p:nvGraphicFramePr>
        <p:xfrm>
          <a:off x="683568" y="404664"/>
          <a:ext cx="7704856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8028384" y="6409606"/>
            <a:ext cx="1033463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97077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 l="28125" t="23333" r="28125" b="35000"/>
          <a:stretch>
            <a:fillRect/>
          </a:stretch>
        </p:blipFill>
        <p:spPr bwMode="auto">
          <a:xfrm>
            <a:off x="295466" y="762000"/>
            <a:ext cx="8351710" cy="49712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74598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611560" y="836712"/>
            <a:ext cx="7344816" cy="5400599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ru-RU" sz="2400" dirty="0"/>
              <a:t>Рост показали те отрасли промышленности, где происходит импортозамещение из-за продовольственного эмбарго и девальвации </a:t>
            </a:r>
            <a:r>
              <a:rPr lang="ru-RU" sz="2400" dirty="0" smtClean="0"/>
              <a:t>рубля:</a:t>
            </a:r>
          </a:p>
          <a:p>
            <a:pPr marL="342900" indent="-342900">
              <a:buClr>
                <a:srgbClr val="00B050"/>
              </a:buClr>
              <a:buFont typeface="Wingdings" panose="05000000000000000000" pitchFamily="2" charset="2"/>
              <a:buChar char="v"/>
            </a:pPr>
            <a:r>
              <a:rPr lang="ru-RU" sz="2400" dirty="0" smtClean="0"/>
              <a:t>отрасли </a:t>
            </a:r>
            <a:r>
              <a:rPr lang="ru-RU" sz="2400" dirty="0"/>
              <a:t>обрабатывающей </a:t>
            </a:r>
            <a:r>
              <a:rPr lang="ru-RU" sz="2400" dirty="0" smtClean="0"/>
              <a:t>промышленности:</a:t>
            </a:r>
          </a:p>
          <a:p>
            <a:pPr marL="612000" indent="-180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dirty="0" smtClean="0"/>
              <a:t> производство </a:t>
            </a:r>
            <a:r>
              <a:rPr lang="ru-RU" sz="2400" dirty="0"/>
              <a:t>мяса – 20,1</a:t>
            </a:r>
            <a:r>
              <a:rPr lang="ru-RU" sz="2400" dirty="0" smtClean="0"/>
              <a:t>%;</a:t>
            </a:r>
          </a:p>
          <a:p>
            <a:pPr marL="612000" indent="-180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dirty="0"/>
              <a:t>сыра – 32,7</a:t>
            </a:r>
            <a:r>
              <a:rPr lang="ru-RU" sz="2400" dirty="0" smtClean="0"/>
              <a:t>%;</a:t>
            </a:r>
          </a:p>
          <a:p>
            <a:pPr marL="612000" indent="-180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dirty="0"/>
              <a:t>подсолнечное масло – 11,6</a:t>
            </a:r>
            <a:r>
              <a:rPr lang="ru-RU" sz="2400" dirty="0" smtClean="0"/>
              <a:t>%;</a:t>
            </a:r>
          </a:p>
          <a:p>
            <a:pPr marL="612000" indent="-180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dirty="0"/>
              <a:t>водка – 16,1</a:t>
            </a:r>
            <a:r>
              <a:rPr lang="ru-RU" sz="2400" dirty="0" smtClean="0"/>
              <a:t>%;</a:t>
            </a:r>
          </a:p>
          <a:p>
            <a:pPr marL="612000" indent="-180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dirty="0"/>
              <a:t>ткани – 19,3</a:t>
            </a:r>
            <a:r>
              <a:rPr lang="ru-RU" sz="2400" dirty="0" smtClean="0"/>
              <a:t>%;</a:t>
            </a:r>
          </a:p>
          <a:p>
            <a:pPr marL="612000" indent="-180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dirty="0"/>
              <a:t>производство деревянных шкафов – 12,5</a:t>
            </a:r>
            <a:r>
              <a:rPr lang="ru-RU" sz="2400" dirty="0" smtClean="0"/>
              <a:t>%;</a:t>
            </a:r>
          </a:p>
          <a:p>
            <a:pPr marL="342900" indent="-342900">
              <a:buClr>
                <a:srgbClr val="00B050"/>
              </a:buClr>
              <a:buFont typeface="Wingdings" panose="05000000000000000000" pitchFamily="2" charset="2"/>
              <a:buChar char="v"/>
            </a:pPr>
            <a:r>
              <a:rPr lang="ru-RU" sz="2400" dirty="0" smtClean="0"/>
              <a:t> </a:t>
            </a:r>
            <a:r>
              <a:rPr lang="ru-RU" sz="2400" dirty="0"/>
              <a:t>отрасли </a:t>
            </a:r>
            <a:r>
              <a:rPr lang="ru-RU" sz="2400" dirty="0" smtClean="0"/>
              <a:t>машиностроения:</a:t>
            </a:r>
          </a:p>
          <a:p>
            <a:pPr marL="612000" indent="-1800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dirty="0" smtClean="0"/>
              <a:t>производство </a:t>
            </a:r>
            <a:r>
              <a:rPr lang="ru-RU" sz="2400" dirty="0"/>
              <a:t>автобусов – 18,6</a:t>
            </a:r>
            <a:r>
              <a:rPr lang="ru-RU" sz="2400" dirty="0" smtClean="0"/>
              <a:t>%;</a:t>
            </a:r>
          </a:p>
          <a:p>
            <a:pPr marL="612000" indent="-1800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dirty="0"/>
              <a:t>грузовых вагонов – 28,8% ). </a:t>
            </a:r>
            <a:br>
              <a:rPr lang="ru-RU" sz="2400" dirty="0"/>
            </a:b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23528" y="188640"/>
            <a:ext cx="8424936" cy="504056"/>
          </a:xfrm>
        </p:spPr>
        <p:txBody>
          <a:bodyPr/>
          <a:lstStyle/>
          <a:p>
            <a:pPr marL="182880" indent="0">
              <a:buNone/>
            </a:pPr>
            <a:r>
              <a:rPr lang="ru-RU" sz="2800" dirty="0">
                <a:effectLst/>
              </a:rPr>
              <a:t>Динамика промышленного производства.</a:t>
            </a:r>
            <a:endParaRPr lang="ru-RU" sz="28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86016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8080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6309320"/>
            <a:ext cx="6624736" cy="422920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 smtClean="0"/>
              <a:t>Отрасли промышленности РФ</a:t>
            </a:r>
            <a:endParaRPr lang="ru-RU" sz="28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301155695"/>
              </p:ext>
            </p:extLst>
          </p:nvPr>
        </p:nvGraphicFramePr>
        <p:xfrm>
          <a:off x="86497" y="731838"/>
          <a:ext cx="4557511" cy="4497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Объект 5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4099192855"/>
              </p:ext>
            </p:extLst>
          </p:nvPr>
        </p:nvGraphicFramePr>
        <p:xfrm>
          <a:off x="4860032" y="764704"/>
          <a:ext cx="4066481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8028384" y="6448425"/>
            <a:ext cx="1033463" cy="409575"/>
            <a:chOff x="4876" y="4062"/>
            <a:chExt cx="651" cy="258"/>
          </a:xfrm>
        </p:grpSpPr>
        <p:pic>
          <p:nvPicPr>
            <p:cNvPr id="8" name="Picture 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15036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4320479" cy="3135637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Промышленность </a:t>
            </a:r>
            <a:r>
              <a:rPr lang="ru-RU" dirty="0" smtClean="0"/>
              <a:t>России</a:t>
            </a:r>
            <a:br>
              <a:rPr lang="ru-RU" dirty="0" smtClean="0"/>
            </a:br>
            <a:r>
              <a:rPr lang="ru-RU" dirty="0"/>
              <a:t> </a:t>
            </a:r>
            <a:br>
              <a:rPr lang="ru-RU" dirty="0"/>
            </a:br>
            <a:r>
              <a:rPr lang="ru-RU" b="0" dirty="0"/>
              <a:t>Представлена множеством отраслей и </a:t>
            </a:r>
            <a:r>
              <a:rPr lang="ru-RU" b="0" dirty="0" smtClean="0"/>
              <a:t>предприятий</a:t>
            </a:r>
            <a:br>
              <a:rPr lang="ru-RU" b="0" dirty="0" smtClean="0"/>
            </a:br>
            <a:endParaRPr lang="ru-RU" b="0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1267949"/>
              </p:ext>
            </p:extLst>
          </p:nvPr>
        </p:nvGraphicFramePr>
        <p:xfrm>
          <a:off x="4594225" y="731838"/>
          <a:ext cx="4016375" cy="4894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512" y="3497802"/>
            <a:ext cx="4536504" cy="3171558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Предприятия и отрасли обрабатывающей промышленности 65%;</a:t>
            </a:r>
          </a:p>
          <a:p>
            <a:r>
              <a:rPr lang="ru-RU" sz="2000" dirty="0" smtClean="0"/>
              <a:t>Предприятия и отрасли добывающей промышленности 24%;</a:t>
            </a:r>
          </a:p>
          <a:p>
            <a:r>
              <a:rPr lang="ru-RU" sz="2000" dirty="0" smtClean="0"/>
              <a:t>Предприятия и отрасли производства и распределения электроэнергии, газа и воды – 11%.</a:t>
            </a:r>
          </a:p>
          <a:p>
            <a:endParaRPr lang="ru-RU" dirty="0"/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8110537" y="6381328"/>
            <a:ext cx="1033463" cy="409575"/>
            <a:chOff x="4876" y="4062"/>
            <a:chExt cx="651" cy="258"/>
          </a:xfrm>
        </p:grpSpPr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3523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3" y="476672"/>
            <a:ext cx="7406208" cy="720080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/>
              <a:t>Д</a:t>
            </a:r>
            <a:r>
              <a:rPr lang="ru-RU" sz="3600" dirty="0" smtClean="0"/>
              <a:t>обыча полезных ископаемых</a:t>
            </a:r>
            <a:endParaRPr lang="ru-RU" sz="3600" dirty="0"/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799942302"/>
              </p:ext>
            </p:extLst>
          </p:nvPr>
        </p:nvGraphicFramePr>
        <p:xfrm>
          <a:off x="1475656" y="1412776"/>
          <a:ext cx="6768752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110537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49260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5472608" cy="576064"/>
          </a:xfrm>
        </p:spPr>
        <p:txBody>
          <a:bodyPr/>
          <a:lstStyle/>
          <a:p>
            <a:pPr marL="0" indent="0" algn="l">
              <a:buNone/>
            </a:pPr>
            <a:r>
              <a:rPr lang="ru-RU" sz="2400" dirty="0" smtClean="0"/>
              <a:t>Обрабатывающая промышленность</a:t>
            </a:r>
            <a:endParaRPr lang="ru-RU" sz="2400" dirty="0"/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16735409"/>
              </p:ext>
            </p:extLst>
          </p:nvPr>
        </p:nvGraphicFramePr>
        <p:xfrm>
          <a:off x="0" y="377279"/>
          <a:ext cx="8820472" cy="6000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08130" y="6377781"/>
            <a:ext cx="1033463" cy="476672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947050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2336842729"/>
              </p:ext>
            </p:extLst>
          </p:nvPr>
        </p:nvGraphicFramePr>
        <p:xfrm>
          <a:off x="251520" y="332656"/>
          <a:ext cx="8712968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8110537" y="6381328"/>
            <a:ext cx="1033463" cy="409575"/>
            <a:chOff x="4876" y="4062"/>
            <a:chExt cx="651" cy="258"/>
          </a:xfrm>
        </p:grpSpPr>
        <p:pic>
          <p:nvPicPr>
            <p:cNvPr id="4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39022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827584" y="1268760"/>
            <a:ext cx="7200800" cy="4248471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indent="3600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Динамика </a:t>
            </a:r>
            <a:r>
              <a:rPr lang="ru-RU" dirty="0"/>
              <a:t>промышленного производства положительна. С исключением сезонных и календарных факторов, добыча полезных ископаемых составила 0,3% месяц к месяцу, динамика обрабатывающих производств — 1,4% к предыдущему месяцу, производство и распределение электроэнергии, газа и воды выросло на 1,1% год к году.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539552" y="188640"/>
            <a:ext cx="7175351" cy="584742"/>
          </a:xfrm>
        </p:spPr>
        <p:txBody>
          <a:bodyPr/>
          <a:lstStyle/>
          <a:p>
            <a:pPr marL="182880" indent="0">
              <a:buNone/>
            </a:pPr>
            <a:r>
              <a:rPr lang="ru-RU" sz="2800" dirty="0" smtClean="0"/>
              <a:t>Промышленность России</a:t>
            </a:r>
            <a:endParaRPr lang="ru-RU" sz="28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165304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4403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806" y="764704"/>
            <a:ext cx="8135642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694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964488" cy="720080"/>
          </a:xfrm>
        </p:spPr>
        <p:txBody>
          <a:bodyPr/>
          <a:lstStyle/>
          <a:p>
            <a:pPr algn="ctr"/>
            <a:r>
              <a:rPr lang="ru-RU" sz="2400" dirty="0" smtClean="0"/>
              <a:t>Динамика роста промышленного производства в России и регионах Дальнего Востока за 2017-2019 года </a:t>
            </a:r>
            <a:endParaRPr lang="ru-RU" sz="24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0748665"/>
              </p:ext>
            </p:extLst>
          </p:nvPr>
        </p:nvGraphicFramePr>
        <p:xfrm>
          <a:off x="611559" y="1268762"/>
          <a:ext cx="7992889" cy="49693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92004"/>
                <a:gridCol w="1293267"/>
                <a:gridCol w="1291330"/>
                <a:gridCol w="1716288"/>
              </a:tblGrid>
              <a:tr h="7149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Индексы промышленного производства (%)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2017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2018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2019/апрель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</a:tr>
              <a:tr h="3038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Российская Федерация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102,1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102,8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102,9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</a:tr>
              <a:tr h="6077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Дальневосточный федеральный округ </a:t>
                      </a:r>
                      <a:r>
                        <a:rPr lang="ru-RU" sz="1200" baseline="300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105,9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108,8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96,3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</a:tr>
              <a:tr h="3038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Республика Бурятия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92,2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219,1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119,2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</a:tr>
              <a:tr h="3038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Республика Саха (Якутия)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101,5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106,0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104,5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</a:tr>
              <a:tr h="3038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Забайкальский край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95,0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</a:tr>
              <a:tr h="3038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Камчатский край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102,8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99,2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74,1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</a:tr>
              <a:tr h="3038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Приморский край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116,7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101,7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138,9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</a:tr>
              <a:tr h="3038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Хабаровский край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120,0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107,8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74,3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</a:tr>
              <a:tr h="3038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Амурская область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101,9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98,9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97,6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</a:tr>
              <a:tr h="3038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Магаданская область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106,4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95,7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87,0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</a:tr>
              <a:tr h="3038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Сахалинская область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105,5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95,1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</a:tr>
              <a:tr h="3038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Еврейская авт.область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141,9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93,4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104,7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</a:tr>
              <a:tr h="3038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Чукотский авт.округ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91,7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114,9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75,3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</a:tr>
            </a:tbl>
          </a:graphicData>
        </a:graphic>
      </p:graphicFrame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110537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277912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827584" y="1484784"/>
            <a:ext cx="7416824" cy="4680519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indent="360000"/>
            <a:r>
              <a:rPr lang="ru-RU" dirty="0" smtClean="0"/>
              <a:t>Государственный заказ - заказываемая продукция, обладающая рядом преимуществ:</a:t>
            </a:r>
          </a:p>
          <a:p>
            <a:pPr marL="360000" indent="-1800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признается </a:t>
            </a:r>
            <a:r>
              <a:rPr lang="ru-RU" dirty="0"/>
              <a:t>государственной нуждой; </a:t>
            </a:r>
            <a:endParaRPr lang="ru-RU" dirty="0" smtClean="0"/>
          </a:p>
          <a:p>
            <a:pPr marL="360000" indent="-1800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оплачивается </a:t>
            </a:r>
            <a:r>
              <a:rPr lang="ru-RU" dirty="0"/>
              <a:t>(полностью или частично) из бюджета соответствующего уровня; </a:t>
            </a:r>
            <a:endParaRPr lang="ru-RU" dirty="0" smtClean="0"/>
          </a:p>
          <a:p>
            <a:pPr marL="360000" indent="-1800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её </a:t>
            </a:r>
            <a:r>
              <a:rPr lang="ru-RU" dirty="0"/>
              <a:t>поставка и оплата осуществляется на основании государственного контракта</a:t>
            </a:r>
            <a:r>
              <a:rPr lang="ru-RU" dirty="0" smtClean="0"/>
              <a:t>.</a:t>
            </a:r>
          </a:p>
          <a:p>
            <a:pPr marL="180000">
              <a:spcBef>
                <a:spcPts val="0"/>
              </a:spcBef>
              <a:spcAft>
                <a:spcPts val="0"/>
              </a:spcAft>
            </a:pPr>
            <a:endParaRPr lang="ru-RU" sz="800" dirty="0"/>
          </a:p>
          <a:p>
            <a:pPr indent="360000"/>
            <a:r>
              <a:rPr lang="ru-RU" dirty="0" smtClean="0"/>
              <a:t>Государственные </a:t>
            </a:r>
            <a:r>
              <a:rPr lang="ru-RU" dirty="0"/>
              <a:t>закупки представляют собой комплексную процедуру, в рамках которой </a:t>
            </a:r>
            <a:r>
              <a:rPr lang="ru-RU" dirty="0" smtClean="0"/>
              <a:t>учитываются </a:t>
            </a:r>
            <a:r>
              <a:rPr lang="ru-RU" dirty="0"/>
              <a:t>множество особенностей, связанных с законодательными изменениями, касающимися государственных закупок.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79512" y="116633"/>
            <a:ext cx="8568952" cy="936104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2800" b="0" dirty="0">
                <a:effectLst/>
              </a:rPr>
              <a:t>Государственный заказ – как средство поддержания и развития промышленности</a:t>
            </a:r>
            <a:endParaRPr lang="ru-RU" sz="2800" b="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110537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52332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827584" y="980729"/>
            <a:ext cx="7920880" cy="495393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indent="360000"/>
            <a:r>
              <a:rPr lang="ru-RU" dirty="0"/>
              <a:t>В соответствии с российским </a:t>
            </a:r>
            <a:r>
              <a:rPr lang="ru-RU" dirty="0" smtClean="0"/>
              <a:t>законодательством ФЗ от 21</a:t>
            </a:r>
            <a:r>
              <a:rPr lang="ru-RU" dirty="0"/>
              <a:t> июля 2005 года </a:t>
            </a:r>
            <a:r>
              <a:rPr lang="ru-RU" dirty="0" smtClean="0"/>
              <a:t>№</a:t>
            </a:r>
            <a:r>
              <a:rPr lang="ru-RU" dirty="0"/>
              <a:t> </a:t>
            </a:r>
            <a:r>
              <a:rPr lang="ru-RU" dirty="0" smtClean="0"/>
              <a:t>94- «О </a:t>
            </a:r>
            <a:r>
              <a:rPr lang="ru-RU" dirty="0"/>
              <a:t>размещении заказов на поставки товаров, выполнение работ, оказание услуг для государственных и муниципальных нужд» </a:t>
            </a:r>
            <a:r>
              <a:rPr lang="ru-RU" dirty="0" smtClean="0"/>
              <a:t>государственный </a:t>
            </a:r>
            <a:r>
              <a:rPr lang="ru-RU" dirty="0"/>
              <a:t>заказ может быть размещен следующими </a:t>
            </a:r>
            <a:r>
              <a:rPr lang="ru-RU" dirty="0" smtClean="0"/>
              <a:t>способами:</a:t>
            </a:r>
          </a:p>
          <a:p>
            <a:pPr marL="360000" indent="-180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конкурс;</a:t>
            </a:r>
          </a:p>
          <a:p>
            <a:pPr marL="360000" indent="-180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 аукцион - в </a:t>
            </a:r>
            <a:r>
              <a:rPr lang="ru-RU" dirty="0"/>
              <a:t>электронной </a:t>
            </a:r>
            <a:r>
              <a:rPr lang="ru-RU" dirty="0" smtClean="0"/>
              <a:t>форме;</a:t>
            </a:r>
          </a:p>
          <a:p>
            <a:pPr marL="360000" indent="-180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 </a:t>
            </a:r>
            <a:r>
              <a:rPr lang="ru-RU" dirty="0"/>
              <a:t>запрос </a:t>
            </a:r>
            <a:r>
              <a:rPr lang="ru-RU" dirty="0" smtClean="0"/>
              <a:t>котировок;</a:t>
            </a:r>
          </a:p>
          <a:p>
            <a:pPr marL="360000" indent="-180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 </a:t>
            </a:r>
            <a:r>
              <a:rPr lang="ru-RU" dirty="0"/>
              <a:t>закупка у единственного поставщика (исполнителя, подрядчика). </a:t>
            </a:r>
            <a:endParaRPr lang="ru-RU" dirty="0" smtClean="0"/>
          </a:p>
          <a:p>
            <a:pPr indent="360000"/>
            <a:r>
              <a:rPr lang="ru-RU" dirty="0" smtClean="0"/>
              <a:t>Государственный </a:t>
            </a:r>
            <a:r>
              <a:rPr lang="ru-RU" dirty="0"/>
              <a:t>заказ размещается преимущественно среди частных организаций.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23528" y="116633"/>
            <a:ext cx="8640960" cy="576064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2800" dirty="0" smtClean="0"/>
              <a:t>Способы размещения государственного заказа</a:t>
            </a:r>
            <a:endParaRPr lang="ru-RU" sz="28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110537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2291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611560" y="1052737"/>
            <a:ext cx="7920880" cy="475252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indent="360000"/>
            <a:endParaRPr lang="ru-RU" sz="800" dirty="0" smtClean="0"/>
          </a:p>
          <a:p>
            <a:pPr indent="360000"/>
            <a:r>
              <a:rPr lang="ru-RU" dirty="0" smtClean="0"/>
              <a:t>Заказчиками </a:t>
            </a:r>
            <a:r>
              <a:rPr lang="ru-RU" dirty="0"/>
              <a:t>по государственным контрактам на выполнение </a:t>
            </a:r>
            <a:r>
              <a:rPr lang="ru-RU" dirty="0" smtClean="0"/>
              <a:t>научно-исследовательских работ (НИР), научно-исследовательских опытно-конструкторских работ (НИОКР) и научно-технологических работ (НТР) являются:</a:t>
            </a:r>
          </a:p>
          <a:p>
            <a:pPr marL="360000" indent="-1800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государственные органы;</a:t>
            </a:r>
          </a:p>
          <a:p>
            <a:pPr marL="360000" indent="-1800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 </a:t>
            </a:r>
            <a:r>
              <a:rPr lang="ru-RU" dirty="0"/>
              <a:t>органы управления государственными внебюджетными </a:t>
            </a:r>
            <a:r>
              <a:rPr lang="ru-RU" dirty="0" smtClean="0"/>
              <a:t>фондами;</a:t>
            </a:r>
          </a:p>
          <a:p>
            <a:pPr marL="360000" indent="-1800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 </a:t>
            </a:r>
            <a:r>
              <a:rPr lang="ru-RU" dirty="0"/>
              <a:t>бюджетные </a:t>
            </a:r>
            <a:r>
              <a:rPr lang="ru-RU" dirty="0" smtClean="0"/>
              <a:t>учреждения;</a:t>
            </a:r>
          </a:p>
          <a:p>
            <a:pPr marL="360000" indent="-1800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другие </a:t>
            </a:r>
            <a:r>
              <a:rPr lang="ru-RU" dirty="0"/>
              <a:t>получатели бюджетных средств субъектов РФ при размещении заказов на выполнение таких работ за счет бюджетных средств и внебюджетных источников финансирования.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95536" y="26833"/>
            <a:ext cx="8208912" cy="521847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2800" b="0" dirty="0" smtClean="0"/>
              <a:t>Заказчики </a:t>
            </a:r>
            <a:r>
              <a:rPr lang="ru-RU" sz="2800" b="0" dirty="0"/>
              <a:t>по государственным контрактам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110537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6272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95536" y="1700808"/>
            <a:ext cx="8352928" cy="4752527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indent="360000"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Кодекс добросовестных практик взаимоотношений между торговыми сетями и поставщиками потребительских товаров (далее - «Кодекс» или «Кодекс добросовестных практик») представляет собой свод рекомендуемых правил взаимодействия между торговыми сетями и поставщиками потребительских товаров</a:t>
            </a:r>
            <a:r>
              <a:rPr lang="ru-RU" dirty="0" smtClean="0"/>
              <a:t>.</a:t>
            </a:r>
          </a:p>
          <a:p>
            <a:pPr indent="360000">
              <a:spcBef>
                <a:spcPts val="0"/>
              </a:spcBef>
              <a:spcAft>
                <a:spcPts val="0"/>
              </a:spcAft>
            </a:pPr>
            <a:endParaRPr lang="ru-RU" sz="800" dirty="0" smtClean="0"/>
          </a:p>
          <a:p>
            <a:pPr indent="360000"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Разработка Кодекса добросовестных практик осуществляется в соответствии с требованиями </a:t>
            </a:r>
            <a:r>
              <a:rPr lang="ru-RU" b="1" i="1" dirty="0"/>
              <a:t>статьи</a:t>
            </a:r>
            <a:r>
              <a:rPr lang="ru-RU" dirty="0"/>
              <a:t> </a:t>
            </a:r>
            <a:r>
              <a:rPr lang="ru-RU" b="1" i="1" dirty="0"/>
              <a:t>12 Федерального закона от 28.12.2009 №381-ФЗ </a:t>
            </a:r>
            <a:r>
              <a:rPr lang="ru-RU" dirty="0"/>
              <a:t>"Об основах государственного регулирования торговой деятельности в РФ" и антимонопольного законодательства Российской Федерации. 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251520" y="116633"/>
            <a:ext cx="8712967" cy="1440160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2800" b="0" dirty="0">
                <a:effectLst/>
              </a:rPr>
              <a:t>Кодекс добросовестных практик – как регулятор взаимоотношений между торговыми сетями и поставщиками потребительских товаров</a:t>
            </a:r>
            <a:endParaRPr lang="ru-RU" sz="2800" b="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4042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539552" y="1052737"/>
            <a:ext cx="8136904" cy="511256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формирование практик взаимодействия, основанных на принципах добросовестности, при заключении и исполнении договоров между поставщиками и торговыми сетями и обеспечение баланса коммерческих интересов торговых сетей и </a:t>
            </a:r>
            <a:r>
              <a:rPr lang="ru-RU" dirty="0" smtClean="0"/>
              <a:t>поставщиков;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повышение </a:t>
            </a:r>
            <a:r>
              <a:rPr lang="ru-RU" dirty="0"/>
              <a:t>эффективности взаимодействия между торговыми сетями и поставщиками и оптимизация издержек по всей цепочке </a:t>
            </a:r>
            <a:r>
              <a:rPr lang="ru-RU" dirty="0" smtClean="0"/>
              <a:t>поставок;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создание </a:t>
            </a:r>
            <a:r>
              <a:rPr lang="ru-RU" dirty="0"/>
              <a:t>условий для соблюдения всеми участниками рынка этических правил использования рыночной силы и содействие развитию конкуренции на рынке; </a:t>
            </a:r>
            <a:endParaRPr lang="ru-RU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содействие </a:t>
            </a:r>
            <a:r>
              <a:rPr lang="ru-RU" dirty="0"/>
              <a:t>в удовлетворении потребностей покупателей в качественных потребительских товарах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251520" y="116633"/>
            <a:ext cx="8712968" cy="504056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2600" dirty="0" smtClean="0"/>
              <a:t>Основные цели Кодекса добросовестных практик</a:t>
            </a:r>
            <a:endParaRPr lang="ru-RU" sz="26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8384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1028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95536" y="908720"/>
            <a:ext cx="8208912" cy="5256583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ru-RU" b="1" i="1" dirty="0" smtClean="0"/>
              <a:t>Поставщик</a:t>
            </a:r>
            <a:r>
              <a:rPr lang="ru-RU" dirty="0" smtClean="0"/>
              <a:t> </a:t>
            </a:r>
            <a:r>
              <a:rPr lang="ru-RU" dirty="0"/>
              <a:t>– субъект предпринимательской деятельности, осуществляющий поставки потребительских товаров в торговую сеть в целях их дальнейшей розничной и/или мелкооптовой продажи потребителям.</a:t>
            </a:r>
          </a:p>
          <a:p>
            <a:r>
              <a:rPr lang="ru-RU" b="1" i="1" dirty="0" smtClean="0"/>
              <a:t>Сторона</a:t>
            </a:r>
            <a:r>
              <a:rPr lang="ru-RU" dirty="0" smtClean="0"/>
              <a:t> </a:t>
            </a:r>
            <a:r>
              <a:rPr lang="ru-RU" dirty="0"/>
              <a:t>– торговая сеть и/или поставщик потребительских товаров.</a:t>
            </a:r>
          </a:p>
          <a:p>
            <a:r>
              <a:rPr lang="ru-RU" b="1" i="1" dirty="0" smtClean="0"/>
              <a:t>Ассортиментная </a:t>
            </a:r>
            <a:r>
              <a:rPr lang="ru-RU" b="1" i="1" dirty="0"/>
              <a:t>матрица </a:t>
            </a:r>
            <a:r>
              <a:rPr lang="ru-RU" dirty="0"/>
              <a:t>- перечень всех товаров, реализуемых торговой сетью, включая сезонные товары, которые могут временно отсутствовать в торговых сетях.</a:t>
            </a:r>
          </a:p>
          <a:p>
            <a:r>
              <a:rPr lang="ru-RU" b="1" i="1" dirty="0" smtClean="0"/>
              <a:t>Товары </a:t>
            </a:r>
            <a:r>
              <a:rPr lang="ru-RU" b="1" i="1" dirty="0"/>
              <a:t>под собственными товарными знаками </a:t>
            </a:r>
            <a:r>
              <a:rPr lang="ru-RU" dirty="0"/>
              <a:t>– потребительские товары, производимые поставщиками по заказу торговых сетей, на которые нанесены товарные знаки, права на которые принадлежат торговым сетям.</a:t>
            </a:r>
          </a:p>
          <a:p>
            <a:r>
              <a:rPr lang="ru-RU" dirty="0" smtClean="0"/>
              <a:t> </a:t>
            </a:r>
            <a:r>
              <a:rPr lang="ru-RU" b="1" i="1" dirty="0"/>
              <a:t>Категория товаров </a:t>
            </a:r>
            <a:r>
              <a:rPr lang="ru-RU" dirty="0"/>
              <a:t>- группа товаров со сходным назначением, либо способом применения/направлением использования, удовлетворяющих схожие запросы потребителей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352927" cy="584742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2800" dirty="0">
                <a:effectLst/>
              </a:rPr>
              <a:t>Основные понятия, используемые в </a:t>
            </a:r>
            <a:r>
              <a:rPr lang="ru-RU" sz="2800" dirty="0" smtClean="0">
                <a:effectLst/>
              </a:rPr>
              <a:t>Кодексе</a:t>
            </a:r>
            <a:endParaRPr lang="ru-RU" sz="28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79047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9566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07504" y="548680"/>
            <a:ext cx="8928992" cy="619268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b="1" i="1" dirty="0"/>
              <a:t>Проект категорийного менеджмента </a:t>
            </a:r>
            <a:r>
              <a:rPr lang="ru-RU" sz="1600" dirty="0"/>
              <a:t>– совокупность мероприятий, направленных на повышение эффективности управления категорией потребительских товаров в торговых объектах торговой сети, в которых представлены потребительские товары категории, посредством повышения удовлетворенности потребителей, приведение ассортимента потребительских товаров в категории товаров в соответствии с потребительским спросом, а также общего повышения эффективности деятельности торговой сети.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b="1" i="1" dirty="0" smtClean="0"/>
              <a:t>Потребительские </a:t>
            </a:r>
            <a:r>
              <a:rPr lang="ru-RU" sz="1600" b="1" i="1" dirty="0"/>
              <a:t>товары </a:t>
            </a:r>
            <a:r>
              <a:rPr lang="ru-RU" sz="1600" dirty="0" smtClean="0"/>
              <a:t>–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b="1" i="1" dirty="0" smtClean="0"/>
              <a:t>Продовольственные</a:t>
            </a:r>
            <a:r>
              <a:rPr lang="ru-RU" sz="1600" dirty="0" smtClean="0"/>
              <a:t> </a:t>
            </a:r>
            <a:r>
              <a:rPr lang="ru-RU" sz="1600" dirty="0"/>
              <a:t>(продукты в натуральном или переработанном виде, находящиеся в обороте и употребляемые человеком в </a:t>
            </a:r>
            <a:r>
              <a:rPr lang="ru-RU" sz="1600" dirty="0" smtClean="0"/>
              <a:t>пищу):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/>
              <a:t>продукты </a:t>
            </a:r>
            <a:r>
              <a:rPr lang="ru-RU" sz="1600" dirty="0"/>
              <a:t>детского </a:t>
            </a:r>
            <a:r>
              <a:rPr lang="ru-RU" sz="1600" dirty="0" smtClean="0"/>
              <a:t>питания;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/>
              <a:t> </a:t>
            </a:r>
            <a:r>
              <a:rPr lang="ru-RU" sz="1600" dirty="0"/>
              <a:t>продукты диетического </a:t>
            </a:r>
            <a:r>
              <a:rPr lang="ru-RU" sz="1600" dirty="0" smtClean="0"/>
              <a:t>питания;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/>
              <a:t>бутилированная </a:t>
            </a:r>
            <a:r>
              <a:rPr lang="ru-RU" sz="1600" dirty="0"/>
              <a:t>питьевая </a:t>
            </a:r>
            <a:r>
              <a:rPr lang="ru-RU" sz="1600" dirty="0" smtClean="0"/>
              <a:t>вода;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/>
              <a:t> </a:t>
            </a:r>
            <a:r>
              <a:rPr lang="ru-RU" sz="1600" dirty="0"/>
              <a:t>алкогольная </a:t>
            </a:r>
            <a:r>
              <a:rPr lang="ru-RU" sz="1600" dirty="0" smtClean="0"/>
              <a:t>продукция;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/>
              <a:t> пиво;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/>
              <a:t>Напитки, изготавливаемые </a:t>
            </a:r>
            <a:r>
              <a:rPr lang="ru-RU" sz="1600" dirty="0"/>
              <a:t>на его основе, безалкогольные </a:t>
            </a:r>
            <a:r>
              <a:rPr lang="ru-RU" sz="1600" dirty="0" smtClean="0"/>
              <a:t>напитки;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/>
              <a:t> </a:t>
            </a:r>
            <a:r>
              <a:rPr lang="ru-RU" sz="1600" dirty="0"/>
              <a:t>жевательная </a:t>
            </a:r>
            <a:r>
              <a:rPr lang="ru-RU" sz="1600" dirty="0" smtClean="0"/>
              <a:t>резинка;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/>
              <a:t> </a:t>
            </a:r>
            <a:r>
              <a:rPr lang="ru-RU" sz="1600" dirty="0"/>
              <a:t>пищевые </a:t>
            </a:r>
            <a:r>
              <a:rPr lang="ru-RU" sz="1600" dirty="0" smtClean="0"/>
              <a:t>добавки;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/>
              <a:t>биологически </a:t>
            </a:r>
            <a:r>
              <a:rPr lang="ru-RU" sz="1600" dirty="0"/>
              <a:t>активные </a:t>
            </a:r>
            <a:r>
              <a:rPr lang="ru-RU" sz="1600" dirty="0" smtClean="0"/>
              <a:t>добавки.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b="1" i="1" dirty="0" smtClean="0"/>
              <a:t>Непродовольственные</a:t>
            </a:r>
            <a:r>
              <a:rPr lang="ru-RU" sz="1600" dirty="0" smtClean="0"/>
              <a:t> -  ткани</a:t>
            </a:r>
            <a:r>
              <a:rPr lang="ru-RU" sz="1600" dirty="0"/>
              <a:t>, одежда, белье, обувь, моющие средства, мыло, косметические и парфюмерные товары, </a:t>
            </a:r>
            <a:r>
              <a:rPr lang="ru-RU" sz="1600" dirty="0" smtClean="0"/>
              <a:t>компьютеры </a:t>
            </a:r>
            <a:r>
              <a:rPr lang="ru-RU" sz="1600" dirty="0"/>
              <a:t>и </a:t>
            </a:r>
            <a:r>
              <a:rPr lang="ru-RU" sz="1600" dirty="0" smtClean="0"/>
              <a:t>оргтехника, </a:t>
            </a:r>
            <a:r>
              <a:rPr lang="ru-RU" sz="1600" dirty="0"/>
              <a:t>мобильные </a:t>
            </a:r>
            <a:r>
              <a:rPr lang="ru-RU" sz="1600" dirty="0" smtClean="0"/>
              <a:t>телефоны, </a:t>
            </a:r>
            <a:r>
              <a:rPr lang="ru-RU" sz="1600" dirty="0"/>
              <a:t>аудио- и </a:t>
            </a:r>
            <a:r>
              <a:rPr lang="ru-RU" sz="1600" dirty="0" smtClean="0"/>
              <a:t>видеотехника, </a:t>
            </a:r>
            <a:r>
              <a:rPr lang="ru-RU" sz="1600" dirty="0"/>
              <a:t>бытовая техника, мебель, предметы домашнего обихода, напольные покрытия, строительные материалы, ювелирные изделия, фармацевтические, медицинские и ортопедические товары, книги, газеты и журналы) товары, реализуемые потребителям для личного потребления или домашнего пользования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23528" y="44624"/>
            <a:ext cx="8640959" cy="432048"/>
          </a:xfrm>
        </p:spPr>
        <p:txBody>
          <a:bodyPr/>
          <a:lstStyle/>
          <a:p>
            <a:pPr marL="182880" indent="0">
              <a:buNone/>
            </a:pPr>
            <a:r>
              <a:rPr lang="ru-RU" sz="2500" dirty="0">
                <a:effectLst/>
              </a:rPr>
              <a:t>Основные понятия, используемые в Кодексе</a:t>
            </a:r>
            <a:endParaRPr lang="ru-RU" sz="25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8384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62324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95536" y="836712"/>
            <a:ext cx="8352928" cy="532859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indent="360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В настоящее время большое признание приобрел Кодекс добросовестных практик (КДП). </a:t>
            </a:r>
            <a:endParaRPr lang="ru-RU" dirty="0" smtClean="0"/>
          </a:p>
          <a:p>
            <a:pPr indent="360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Данный документ подписан представителями ведущих отраслевых ассоциаций </a:t>
            </a:r>
            <a:r>
              <a:rPr lang="ru-RU" dirty="0" err="1"/>
              <a:t>ритейлеров</a:t>
            </a:r>
            <a:r>
              <a:rPr lang="ru-RU" dirty="0" smtClean="0"/>
              <a:t>:</a:t>
            </a:r>
          </a:p>
          <a:p>
            <a:pPr marL="180000" indent="-180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Ассоциация </a:t>
            </a:r>
            <a:r>
              <a:rPr lang="ru-RU" dirty="0"/>
              <a:t>компаний розничной торговли (АКОРТ</a:t>
            </a:r>
            <a:r>
              <a:rPr lang="ru-RU" dirty="0" smtClean="0"/>
              <a:t>);</a:t>
            </a:r>
          </a:p>
          <a:p>
            <a:pPr marL="180000" indent="-180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Национальный </a:t>
            </a:r>
            <a:r>
              <a:rPr lang="ru-RU" dirty="0"/>
              <a:t>союз производителей молока (</a:t>
            </a:r>
            <a:r>
              <a:rPr lang="ru-RU" dirty="0" err="1"/>
              <a:t>Союзмолоко</a:t>
            </a:r>
            <a:r>
              <a:rPr lang="ru-RU" dirty="0" smtClean="0"/>
              <a:t>);</a:t>
            </a:r>
          </a:p>
          <a:p>
            <a:pPr marL="180000" indent="-180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Ассоциация </a:t>
            </a:r>
            <a:r>
              <a:rPr lang="ru-RU" dirty="0"/>
              <a:t>производителей и поставщиков продовольственных товаров «</a:t>
            </a:r>
            <a:r>
              <a:rPr lang="ru-RU" dirty="0" err="1"/>
              <a:t>Руспродсоюз</a:t>
            </a:r>
            <a:r>
              <a:rPr lang="ru-RU" dirty="0" smtClean="0"/>
              <a:t>»;</a:t>
            </a:r>
          </a:p>
          <a:p>
            <a:pPr marL="180000" indent="-180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Сеть </a:t>
            </a:r>
            <a:r>
              <a:rPr lang="ru-RU" dirty="0"/>
              <a:t>продуктовых и гипермаркетов «Ашан</a:t>
            </a:r>
            <a:r>
              <a:rPr lang="ru-RU" dirty="0" smtClean="0"/>
              <a:t>»;</a:t>
            </a:r>
          </a:p>
          <a:p>
            <a:pPr marL="180000" indent="-180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Союз </a:t>
            </a:r>
            <a:r>
              <a:rPr lang="ru-RU" dirty="0"/>
              <a:t>потребителей </a:t>
            </a:r>
            <a:r>
              <a:rPr lang="ru-RU" dirty="0" smtClean="0"/>
              <a:t>РФ;</a:t>
            </a:r>
          </a:p>
          <a:p>
            <a:pPr marL="180000" indent="-180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Комитет </a:t>
            </a:r>
            <a:r>
              <a:rPr lang="ru-RU" dirty="0"/>
              <a:t>по потребительскому рынку Торгово-промышленной палаты РФ</a:t>
            </a:r>
            <a:r>
              <a:rPr lang="ru-RU" dirty="0" smtClean="0"/>
              <a:t>.</a:t>
            </a:r>
          </a:p>
          <a:p>
            <a:pPr indent="360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00" dirty="0" smtClean="0"/>
              <a:t> </a:t>
            </a:r>
          </a:p>
          <a:p>
            <a:pPr indent="360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Продолжается  </a:t>
            </a:r>
            <a:r>
              <a:rPr lang="ru-RU" dirty="0"/>
              <a:t>активный процесс присоединения к КДП и других крупных ассоциаций и союзов, функционирующих на потребительском </a:t>
            </a:r>
            <a:r>
              <a:rPr lang="ru-RU" dirty="0" smtClean="0"/>
              <a:t>рынке.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11560" y="44625"/>
            <a:ext cx="7175351" cy="504056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2400" dirty="0" smtClean="0"/>
              <a:t>Представители КДП</a:t>
            </a:r>
            <a:endParaRPr lang="ru-RU" sz="24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8384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68802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683568" y="1412775"/>
            <a:ext cx="7920880" cy="3240361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внедрение гражданско-правового принципа добросовестности во взаимоотношениях между поставщиками потребительских товаров и торговыми сетями при заключении и исполнении </a:t>
            </a:r>
            <a:r>
              <a:rPr lang="ru-RU" dirty="0" smtClean="0"/>
              <a:t>договоров;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повышение </a:t>
            </a:r>
            <a:r>
              <a:rPr lang="ru-RU" dirty="0"/>
              <a:t>эффективности и взаимодействия между торговыми сетями и </a:t>
            </a:r>
            <a:r>
              <a:rPr lang="ru-RU" dirty="0" smtClean="0"/>
              <a:t>поставщиками;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оптимизация </a:t>
            </a:r>
            <a:r>
              <a:rPr lang="ru-RU" dirty="0"/>
              <a:t>издержек по всей цепочке поставок (КДП).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27584" y="404664"/>
            <a:ext cx="7175351" cy="504056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2400" dirty="0" smtClean="0"/>
              <a:t>Цели Кодекса добросовестных практик</a:t>
            </a:r>
            <a:endParaRPr lang="ru-RU" sz="24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97087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27099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683568" y="1340768"/>
            <a:ext cx="7632848" cy="4680519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/>
              <a:t>Для содействия применению КДП, анализа эффективности его применения и урегулирования возникающих разногласий между поставщиками потребительских товаров и торговыми сетями создана </a:t>
            </a:r>
            <a:r>
              <a:rPr lang="ru-RU" b="1" i="1" dirty="0"/>
              <a:t>Комиссия по применению КДП.</a:t>
            </a:r>
            <a:endParaRPr lang="ru-RU" dirty="0"/>
          </a:p>
          <a:p>
            <a:r>
              <a:rPr lang="ru-RU" dirty="0" smtClean="0"/>
              <a:t>Комиссия: </a:t>
            </a:r>
          </a:p>
          <a:p>
            <a:pPr marL="360000" indent="-360000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Font typeface="Wingdings" panose="05000000000000000000" pitchFamily="2" charset="2"/>
              <a:buChar char="v"/>
            </a:pPr>
            <a:r>
              <a:rPr lang="ru-RU" dirty="0" smtClean="0"/>
              <a:t>разрабатывает рекомендации:</a:t>
            </a:r>
          </a:p>
          <a:p>
            <a:pPr marL="648000" indent="-1800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по </a:t>
            </a:r>
            <a:r>
              <a:rPr lang="ru-RU" dirty="0"/>
              <a:t>типовым ситуациям и </a:t>
            </a:r>
            <a:r>
              <a:rPr lang="ru-RU" dirty="0" smtClean="0"/>
              <a:t>спорам;</a:t>
            </a:r>
          </a:p>
          <a:p>
            <a:pPr marL="648000" indent="-1800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по </a:t>
            </a:r>
            <a:r>
              <a:rPr lang="ru-RU" dirty="0"/>
              <a:t>изменению </a:t>
            </a:r>
            <a:r>
              <a:rPr lang="ru-RU" dirty="0" smtClean="0"/>
              <a:t>Кодекса;</a:t>
            </a:r>
          </a:p>
          <a:p>
            <a:pPr marL="360000" indent="-360000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Font typeface="Wingdings" panose="05000000000000000000" pitchFamily="2" charset="2"/>
              <a:buChar char="v"/>
            </a:pPr>
            <a:r>
              <a:rPr lang="ru-RU" dirty="0" smtClean="0"/>
              <a:t> </a:t>
            </a:r>
            <a:r>
              <a:rPr lang="ru-RU" dirty="0"/>
              <a:t>осуществляет </a:t>
            </a:r>
            <a:r>
              <a:rPr lang="ru-RU" dirty="0" smtClean="0"/>
              <a:t>взаимодействие:</a:t>
            </a:r>
          </a:p>
          <a:p>
            <a:pPr marL="648000" indent="-1800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с </a:t>
            </a:r>
            <a:r>
              <a:rPr lang="ru-RU" dirty="0"/>
              <a:t>государственными </a:t>
            </a:r>
            <a:r>
              <a:rPr lang="ru-RU" dirty="0" smtClean="0"/>
              <a:t>органами;</a:t>
            </a:r>
          </a:p>
          <a:p>
            <a:pPr marL="648000" indent="-1800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средствами </a:t>
            </a:r>
            <a:r>
              <a:rPr lang="ru-RU" dirty="0"/>
              <a:t>массовой </a:t>
            </a:r>
            <a:r>
              <a:rPr lang="ru-RU" dirty="0" smtClean="0"/>
              <a:t>информации;</a:t>
            </a:r>
          </a:p>
          <a:p>
            <a:pPr marL="648000" indent="-1800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общественными </a:t>
            </a:r>
            <a:r>
              <a:rPr lang="ru-RU" dirty="0"/>
              <a:t>организациями.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83568" y="188641"/>
            <a:ext cx="7175351" cy="504055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2800" b="0" dirty="0"/>
              <a:t>Комиссия по применению КДП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165304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80226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611560" y="836713"/>
            <a:ext cx="7992888" cy="509795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endParaRPr lang="ru-RU" sz="900" dirty="0" smtClean="0"/>
          </a:p>
          <a:p>
            <a:r>
              <a:rPr lang="ru-RU" dirty="0" smtClean="0"/>
              <a:t>Важными </a:t>
            </a:r>
            <a:r>
              <a:rPr lang="ru-RU" dirty="0"/>
              <a:t>направлениями деятельности комиссии является: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ведение пропаганды </a:t>
            </a:r>
            <a:r>
              <a:rPr lang="ru-RU" dirty="0"/>
              <a:t>КДП и преимуществ его </a:t>
            </a:r>
            <a:r>
              <a:rPr lang="ru-RU" dirty="0" smtClean="0"/>
              <a:t>применения;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консультирование </a:t>
            </a:r>
            <a:r>
              <a:rPr lang="ru-RU" dirty="0"/>
              <a:t>отраслевых ассоциаций и союзов, торговых сетей и поставщиков по вопросам применения </a:t>
            </a:r>
            <a:r>
              <a:rPr lang="ru-RU" dirty="0" smtClean="0"/>
              <a:t>КДП;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 </a:t>
            </a:r>
            <a:r>
              <a:rPr lang="ru-RU" dirty="0"/>
              <a:t>подготовка обзоров собственной практики и практик антимонопольных и судебных органов;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рассматривание споров между </a:t>
            </a:r>
            <a:r>
              <a:rPr lang="ru-RU" dirty="0"/>
              <a:t>поставщиками и торговыми сетями по вопросам применения КДП. Спор может рассматриваться комиссией только при письменном согласии сторон. Решение комиссии носит рекомендательный характер и не препятствует любой из сторон договора обратиться за разрешением спора в органы исполнительной власти, арбитражного или </a:t>
            </a:r>
            <a:r>
              <a:rPr lang="ru-RU" dirty="0" smtClean="0"/>
              <a:t>третейского суда.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755576" y="116632"/>
            <a:ext cx="7175351" cy="512734"/>
          </a:xfrm>
        </p:spPr>
        <p:txBody>
          <a:bodyPr/>
          <a:lstStyle/>
          <a:p>
            <a:pPr marL="182880" indent="0">
              <a:buNone/>
            </a:pPr>
            <a:r>
              <a:rPr lang="ru-RU" sz="2800" dirty="0" smtClean="0"/>
              <a:t>Направления деятельности комиссии</a:t>
            </a:r>
            <a:endParaRPr lang="ru-RU" sz="28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110537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96809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a11a758602e524a3457ce274843ae44e662a4a3"/>
</p:tagLst>
</file>

<file path=ppt/theme/theme1.xml><?xml version="1.0" encoding="utf-8"?>
<a:theme xmlns:a="http://schemas.openxmlformats.org/drawingml/2006/main" name="Воздушный поток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451</TotalTime>
  <Words>1164</Words>
  <Application>Microsoft Office PowerPoint</Application>
  <PresentationFormat>Экран (4:3)</PresentationFormat>
  <Paragraphs>195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Воздушный поток</vt:lpstr>
      <vt:lpstr>Лекция 5 Анализ развития российского промышленного производства и основных направлений промышленной политики</vt:lpstr>
      <vt:lpstr>План лекции:</vt:lpstr>
      <vt:lpstr>Динамика промышленного производства.</vt:lpstr>
      <vt:lpstr>Промышленность России</vt:lpstr>
      <vt:lpstr>Презентация PowerPoint</vt:lpstr>
      <vt:lpstr>Динамика промышленного производства.</vt:lpstr>
      <vt:lpstr>Отрасли промышленности РФ</vt:lpstr>
      <vt:lpstr>Промышленность России   Представлена множеством отраслей и предприятий </vt:lpstr>
      <vt:lpstr>Добыча полезных ископаемых</vt:lpstr>
      <vt:lpstr>Обрабатывающая промышленность</vt:lpstr>
      <vt:lpstr>Презентация PowerPoint</vt:lpstr>
      <vt:lpstr>Промышленность России</vt:lpstr>
      <vt:lpstr>Презентация PowerPoint</vt:lpstr>
      <vt:lpstr>Динамика роста промышленного производства в России и регионах Дальнего Востока за 2017-2019 года </vt:lpstr>
      <vt:lpstr>Государственный заказ – как средство поддержания и развития промышленности</vt:lpstr>
      <vt:lpstr>Способы размещения государственного заказа</vt:lpstr>
      <vt:lpstr>Заказчики по государственным контрактам</vt:lpstr>
      <vt:lpstr>Кодекс добросовестных практик – как регулятор взаимоотношений между торговыми сетями и поставщиками потребительских товаров</vt:lpstr>
      <vt:lpstr>Основные цели Кодекса добросовестных практик</vt:lpstr>
      <vt:lpstr>Основные понятия, используемые в Кодексе</vt:lpstr>
      <vt:lpstr>Основные понятия, используемые в Кодексе</vt:lpstr>
      <vt:lpstr>Представители КДП</vt:lpstr>
      <vt:lpstr>Цели Кодекса добросовестных практик</vt:lpstr>
      <vt:lpstr>Комиссия по применению КДП</vt:lpstr>
      <vt:lpstr>Направления деятельности комиссии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5 Анализ развития российского промышленного производства и основных направлений промышленной политики</dc:title>
  <dc:creator>АндрейК74</dc:creator>
  <cp:lastModifiedBy>АндрейК74</cp:lastModifiedBy>
  <cp:revision>71</cp:revision>
  <dcterms:created xsi:type="dcterms:W3CDTF">2017-09-26T01:52:21Z</dcterms:created>
  <dcterms:modified xsi:type="dcterms:W3CDTF">2019-06-12T01:22:30Z</dcterms:modified>
</cp:coreProperties>
</file>