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7"/>
  </p:notesMasterIdLst>
  <p:sldIdLst>
    <p:sldId id="257" r:id="rId2"/>
    <p:sldId id="258" r:id="rId3"/>
    <p:sldId id="259" r:id="rId4"/>
    <p:sldId id="261" r:id="rId5"/>
    <p:sldId id="262" r:id="rId6"/>
    <p:sldId id="263" r:id="rId7"/>
    <p:sldId id="264" r:id="rId8"/>
    <p:sldId id="265" r:id="rId9"/>
    <p:sldId id="266" r:id="rId10"/>
    <p:sldId id="267" r:id="rId11"/>
    <p:sldId id="268" r:id="rId12"/>
    <p:sldId id="269" r:id="rId13"/>
    <p:sldId id="270" r:id="rId14"/>
    <p:sldId id="271" r:id="rId15"/>
    <p:sldId id="272" r:id="rId16"/>
    <p:sldId id="273" r:id="rId17"/>
    <p:sldId id="274" r:id="rId18"/>
    <p:sldId id="275" r:id="rId19"/>
    <p:sldId id="276" r:id="rId20"/>
    <p:sldId id="277" r:id="rId21"/>
    <p:sldId id="278" r:id="rId22"/>
    <p:sldId id="279" r:id="rId23"/>
    <p:sldId id="280" r:id="rId24"/>
    <p:sldId id="281" r:id="rId25"/>
    <p:sldId id="282" r:id="rId2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modifyVerifier cryptProviderType="rsaFull" cryptAlgorithmClass="hash" cryptAlgorithmType="typeAny" cryptAlgorithmSid="4" spinCount="100000" saltData="zmbuyfM5+peqft8KEL6hyQ==" hashData="+WFhJ3SeniR03Vqul0YXbB7jubo=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735" autoAdjust="0"/>
    <p:restoredTop sz="94660"/>
  </p:normalViewPr>
  <p:slideViewPr>
    <p:cSldViewPr>
      <p:cViewPr varScale="1">
        <p:scale>
          <a:sx n="65" d="100"/>
          <a:sy n="65" d="100"/>
        </p:scale>
        <p:origin x="-1446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94A0320-D719-4199-854C-BF88D4AD77A5}" type="datetimeFigureOut">
              <a:rPr lang="ru-RU" smtClean="0"/>
              <a:pPr/>
              <a:t>22.12.2020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2FD6354-AF4C-44B6-A234-96D15889AE8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1816664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7"/>
          <p:cNvSpPr>
            <a:spLocks noGrp="1" noChangeArrowheads="1"/>
          </p:cNvSpPr>
          <p:nvPr>
            <p:ph type="sldNum" sz="quarter" idx="5"/>
          </p:nvPr>
        </p:nvSpPr>
        <p:spPr>
          <a:ln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fld id="{D64112A4-D32C-4979-88C2-EF6EA4F64BC0}" type="slidenum">
              <a:rPr lang="en-US" altLang="ru-RU" smtClean="0">
                <a:latin typeface="Arial" pitchFamily="34" charset="0"/>
              </a:rPr>
              <a:pPr>
                <a:defRPr/>
              </a:pPr>
              <a:t>1</a:t>
            </a:fld>
            <a:endParaRPr lang="en-US" altLang="ru-RU" smtClean="0">
              <a:latin typeface="Arial" pitchFamily="34" charset="0"/>
            </a:endParaRPr>
          </a:p>
        </p:txBody>
      </p:sp>
      <p:sp>
        <p:nvSpPr>
          <p:cNvPr id="317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748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ru-RU" altLang="ru-RU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41E7DB-C99C-4A14-A5ED-8903B9F04B0B}" type="datetime1">
              <a:rPr lang="ru-RU" smtClean="0"/>
              <a:t>22.12.2020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Арнаут М.Н.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EA9AC8-1812-47AB-ADE3-292682EBD2C5}" type="datetime1">
              <a:rPr lang="ru-RU" smtClean="0"/>
              <a:t>22.12.2020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Арнаут М.Н.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5C4E0A-6764-4866-B112-938562F45134}" type="datetime1">
              <a:rPr lang="ru-RU" smtClean="0"/>
              <a:t>22.12.2020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Арнаут М.Н.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1A1CE8-618B-4E37-A7D6-55AFD816535E}" type="datetime1">
              <a:rPr lang="ru-RU" smtClean="0"/>
              <a:t>22.12.2020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Арнаут М.Н.</a:t>
            </a: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FD2D76-09C3-49DA-A1E7-74EB397801DA}" type="datetime1">
              <a:rPr lang="ru-RU" smtClean="0"/>
              <a:t>22.12.2020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Арнаут М.Н.</a:t>
            </a:r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55C75B-C931-492C-8BB1-D14E5822D2C3}" type="datetime1">
              <a:rPr lang="ru-RU" smtClean="0"/>
              <a:t>22.12.2020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Арнаут М.Н.</a:t>
            </a: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ACBCE4-0434-47C4-AACC-ECA90172C581}" type="datetime1">
              <a:rPr lang="ru-RU" smtClean="0"/>
              <a:t>22.12.2020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Арнаут М.Н.</a:t>
            </a: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4FD9E8-D86C-4D0C-AA9A-B43FA6FDBBDB}" type="datetime1">
              <a:rPr lang="ru-RU" smtClean="0"/>
              <a:t>22.12.2020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Арнаут М.Н.</a:t>
            </a: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0BA909-42CC-4F04-99D9-367236F2428E}" type="datetime1">
              <a:rPr lang="ru-RU" smtClean="0"/>
              <a:t>22.12.2020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Арнаут М.Н.</a:t>
            </a: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AF5718-6C9F-4CA1-A71F-1CCF8430011A}" type="datetime1">
              <a:rPr lang="ru-RU" smtClean="0"/>
              <a:t>22.12.2020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Арнаут М.Н.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105742-50EB-474A-903C-B50F12DE8675}" type="datetime1">
              <a:rPr lang="ru-RU" smtClean="0"/>
              <a:t>22.12.2020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Арнаут М.Н.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C1CE01C-D8F1-4348-B6DD-D7A5D2AB5B09}" type="datetime1">
              <a:rPr lang="ru-RU" smtClean="0"/>
              <a:t>22.12.2020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ru-RU" smtClean="0"/>
              <a:t>Арнаут М.Н.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3" name="Rectangle 5"/>
          <p:cNvSpPr>
            <a:spLocks noGrp="1" noChangeArrowheads="1"/>
          </p:cNvSpPr>
          <p:nvPr>
            <p:ph type="ctrTitle"/>
          </p:nvPr>
        </p:nvSpPr>
        <p:spPr>
          <a:xfrm>
            <a:off x="285720" y="1916832"/>
            <a:ext cx="8605620" cy="2971800"/>
          </a:xfrm>
        </p:spPr>
        <p:txBody>
          <a:bodyPr/>
          <a:lstStyle/>
          <a:p>
            <a:pPr algn="l">
              <a:defRPr/>
            </a:pPr>
            <a:r>
              <a:rPr lang="ru-RU" altLang="ru-RU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Тема 6:Учет обязательств</a:t>
            </a:r>
            <a:endParaRPr lang="ru-RU" altLang="ru-RU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Rectangle 5"/>
          <p:cNvSpPr txBox="1">
            <a:spLocks noChangeArrowheads="1"/>
          </p:cNvSpPr>
          <p:nvPr/>
        </p:nvSpPr>
        <p:spPr bwMode="auto">
          <a:xfrm>
            <a:off x="0" y="152400"/>
            <a:ext cx="8991600" cy="1052513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anchor="ctr"/>
          <a:lstStyle>
            <a:lvl1pPr algn="r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icrosoft Sans Serif" pitchFamily="34" charset="0"/>
              </a:defRPr>
            </a:lvl2pPr>
            <a:lvl3pPr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icrosoft Sans Serif" pitchFamily="34" charset="0"/>
              </a:defRPr>
            </a:lvl3pPr>
            <a:lvl4pPr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icrosoft Sans Serif" pitchFamily="34" charset="0"/>
              </a:defRPr>
            </a:lvl4pPr>
            <a:lvl5pPr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icrosoft Sans Serif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icrosoft Sans Serif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icrosoft Sans Serif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icrosoft Sans Serif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icrosoft Sans Serif" pitchFamily="34" charset="0"/>
              </a:defRPr>
            </a:lvl9pPr>
          </a:lstStyle>
          <a:p>
            <a:pPr algn="ctr">
              <a:defRPr/>
            </a:pPr>
            <a:r>
              <a:rPr lang="ru-RU" altLang="ru-RU" sz="2600" b="1" kern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Кафедра экономики и управления </a:t>
            </a:r>
          </a:p>
          <a:p>
            <a:pPr algn="ctr">
              <a:defRPr/>
            </a:pPr>
            <a:r>
              <a:rPr lang="ru-RU" altLang="ru-RU" sz="2600" b="1" kern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Арнаут </a:t>
            </a:r>
            <a:r>
              <a:rPr lang="ru-RU" altLang="ru-RU" sz="2600" b="1" kern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Марина Николаевна</a:t>
            </a:r>
            <a:endParaRPr lang="ru-RU" altLang="ru-RU" sz="2600" b="1" kern="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1</a:t>
            </a:fld>
            <a:endParaRPr lang="ru-RU"/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Арнаут М.Н.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387249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57174"/>
            <a:ext cx="8229600" cy="1143000"/>
          </a:xfrm>
        </p:spPr>
        <p:txBody>
          <a:bodyPr>
            <a:noAutofit/>
          </a:bodyPr>
          <a:lstStyle/>
          <a:p>
            <a:r>
              <a:rPr lang="ru-RU" sz="2600" b="1" dirty="0" smtClean="0">
                <a:latin typeface="Times New Roman" pitchFamily="18" charset="0"/>
                <a:cs typeface="Times New Roman" pitchFamily="18" charset="0"/>
              </a:rPr>
              <a:t>Раздел 3 «Обязательства» Плана счетов бюджетного учреждения включает следующие </a:t>
            </a:r>
            <a:br>
              <a:rPr lang="ru-RU" sz="26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600" b="1" dirty="0" err="1" smtClean="0">
                <a:latin typeface="Times New Roman" pitchFamily="18" charset="0"/>
                <a:cs typeface="Times New Roman" pitchFamily="18" charset="0"/>
              </a:rPr>
              <a:t>группировочные</a:t>
            </a:r>
            <a:r>
              <a:rPr lang="ru-RU" sz="2600" b="1" dirty="0" smtClean="0">
                <a:latin typeface="Times New Roman" pitchFamily="18" charset="0"/>
                <a:cs typeface="Times New Roman" pitchFamily="18" charset="0"/>
              </a:rPr>
              <a:t> счета:</a:t>
            </a:r>
            <a:endParaRPr lang="ru-RU" sz="2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8596" y="2260623"/>
            <a:ext cx="8229600" cy="3025765"/>
          </a:xfrm>
        </p:spPr>
        <p:txBody>
          <a:bodyPr>
            <a:normAutofit/>
          </a:bodyPr>
          <a:lstStyle/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030100000 «Расчеты с кредиторами по долговым обязательствам»;</a:t>
            </a:r>
          </a:p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030200000 «Расчеты по принятым обязательствам»;</a:t>
            </a:r>
          </a:p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030300000 «Расчеты по платежам в бюджеты»;</a:t>
            </a:r>
          </a:p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030400000 «Прочие расчеты с кредиторами».</a:t>
            </a:r>
          </a:p>
          <a:p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Арнаут М.Н.</a:t>
            </a:r>
            <a:endParaRPr lang="ru-RU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4282" y="296826"/>
            <a:ext cx="8443914" cy="774720"/>
          </a:xfrm>
        </p:spPr>
        <p:txBody>
          <a:bodyPr>
            <a:noAutofit/>
          </a:bodyPr>
          <a:lstStyle/>
          <a:p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 Счет 030100000 «Расчеты с кредиторами по долговым обязательствам»: общие правила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428736"/>
            <a:ext cx="8229600" cy="4697427"/>
          </a:xfrm>
        </p:spPr>
        <p:txBody>
          <a:bodyPr>
            <a:noAutofit/>
          </a:bodyPr>
          <a:lstStyle/>
          <a:p>
            <a:pPr marL="0" indent="358775" algn="just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Счет предназначен для учета операций по принятым долговым обязательствам в рамках привлечения средств. На данном счете также учитываются расчеты по начислению и выплате процентов, пеней, штрафных санкций, связанных с привлечением заимствований.</a:t>
            </a:r>
          </a:p>
          <a:p>
            <a:pPr marL="0" indent="358775" algn="just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Учет операций по долговым обязательствам в иностранных валютах одновременно ведется в соответствующей иностранной валюте и в рублевом эквиваленте на дату совершения операций в иностранной валюте.</a:t>
            </a:r>
          </a:p>
          <a:p>
            <a:pPr marL="0" indent="358775" algn="just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Переоценка задолженности по долговым обязательствам в иностранных валютах осуществляется на дату совершения операций в иностранной валюте и на отчетную дату (на дату формирования регистра бухгалтерского учета).</a:t>
            </a:r>
          </a:p>
          <a:p>
            <a:pPr marL="0" indent="358775" algn="just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При этом положительные (отрицательные) курсовые разницы, возникшие при расчете рублевого эквивалента, относятся на увеличение (уменьшение) расчетов по долговым обязательствам в иностранной валюте, с отнесением курсовых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разниц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на финансовый результат текущего финансового года от переоценки активов.</a:t>
            </a:r>
          </a:p>
          <a:p>
            <a:pPr marL="0" indent="358775" algn="just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Аналитический учет по счету ведется в Карточке учета государственного (муниципального) долга (долговых обязательств) в разрезе видов долговых обязательств, кредиторов и принятых перед ними обязательств по возврату привлеченных заимствований и оплате начисленных расходов по обслуживанию долговых обязательств.</a:t>
            </a:r>
          </a:p>
          <a:p>
            <a:pPr marL="0" indent="358775" algn="just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Отражение операций по счету осуществляется в Журнале операций с безналичными денежными средствами, а в части переоценки суммы долга и начислению процентов, пеней, штрафов - в Журнале по прочим операциям.</a:t>
            </a:r>
          </a:p>
          <a:p>
            <a:pPr marL="0" indent="358775" algn="just"/>
            <a:endParaRPr lang="ru-RU" sz="140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Арнаут М.Н.</a:t>
            </a:r>
            <a:endParaRPr lang="ru-RU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4282" y="296826"/>
            <a:ext cx="8443914" cy="774720"/>
          </a:xfrm>
        </p:spPr>
        <p:txBody>
          <a:bodyPr>
            <a:noAutofit/>
          </a:bodyPr>
          <a:lstStyle/>
          <a:p>
            <a:r>
              <a:rPr lang="ru-RU" sz="3400" dirty="0" smtClean="0">
                <a:latin typeface="Times New Roman" pitchFamily="18" charset="0"/>
                <a:cs typeface="Times New Roman" pitchFamily="18" charset="0"/>
              </a:rPr>
              <a:t> Счет 030100000 «Расчеты с кредиторами по долговым обязательствам»: субсчета</a:t>
            </a:r>
            <a:endParaRPr lang="ru-RU" sz="3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928802"/>
            <a:ext cx="8229600" cy="4197361"/>
          </a:xfrm>
        </p:spPr>
        <p:txBody>
          <a:bodyPr>
            <a:noAutofit/>
          </a:bodyPr>
          <a:lstStyle/>
          <a:p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030110000 «Расчеты по долговым обязательствам в рублях»;</a:t>
            </a:r>
          </a:p>
          <a:p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030120000 «Расчеты по долговым обязательствам по целевым иностранным кредитам (заимствованиям)»;</a:t>
            </a:r>
          </a:p>
          <a:p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030140000 «Расчеты по долговым обязательствам в иностранной валюте»</a:t>
            </a:r>
            <a:endParaRPr lang="ru-RU" sz="2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Арнаут М.Н.</a:t>
            </a:r>
            <a:endParaRPr lang="ru-RU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4282" y="214290"/>
            <a:ext cx="8443914" cy="774720"/>
          </a:xfrm>
        </p:spPr>
        <p:txBody>
          <a:bodyPr>
            <a:noAutofit/>
          </a:bodyPr>
          <a:lstStyle/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 Счет 030100000 «Расчеты с кредиторами по долговым обязательствам»: основные проводки по принятию (увеличению) долговых обязательств 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14282" y="1142984"/>
            <a:ext cx="8572560" cy="5429288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принятие долговых обязательств: </a:t>
            </a:r>
          </a:p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дебет счетов 220111510 «Поступления денежных средств учреждения на лицевые счета в органе казначейства», 220134510 «Поступление средств в кассу учреждения»;</a:t>
            </a:r>
          </a:p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кредит соответствующих счетов аналитического учета счета 030100000 «Расчеты с кредиторами по долговым обязательствам»</a:t>
            </a:r>
          </a:p>
          <a:p>
            <a:pPr marL="0" indent="0">
              <a:buNone/>
            </a:pP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суммы начисленных процентов по долговым обязательствам : </a:t>
            </a:r>
          </a:p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дебет соответствующих счетов аналитического учета счета 240120230 «Расходы на обслуживание долговых обязательств» </a:t>
            </a:r>
          </a:p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кредит соответствующих счетов аналитического учета счета 230100000 «Расчеты с кредиторами по долговым обязательствам» </a:t>
            </a:r>
          </a:p>
          <a:p>
            <a:pPr>
              <a:buNone/>
            </a:pP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суммы начисленных пеней, штрафных санкций по долговым обязательствам :</a:t>
            </a:r>
          </a:p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дебет счета 240120294 «Штрафные санкции по долговым обязательствам»</a:t>
            </a:r>
          </a:p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кредит соответствующих счетов аналитического учета счета 230100000 «Расчеты с кредиторами по долговым обязательствам» </a:t>
            </a:r>
          </a:p>
          <a:p>
            <a:pPr marL="0" indent="0">
              <a:buNone/>
            </a:pP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увеличение долговых обязательств, принятых в иностранной валюте, в связи с возникновением при расчете рублевого эквивалента суммы обязательства на дату его исполнения (на дату формирования регистров бухгалтерского учета) положительных курсовых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разниц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: </a:t>
            </a:r>
          </a:p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дебет счета 240110171 «Доходы от переоценки активов»</a:t>
            </a:r>
          </a:p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кредит счета 230124720 «Увеличение задолженности по заимствованиям, не являющимся государственным (муниципальным) долгом», в рамках целевых иностранных кредитов (заимствований), счета 230144720 «Увеличение задолженности по заимствованиям в иностранной валюте, не являющимся государственным (муниципальным) долгом»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5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Арнаут М.Н.</a:t>
            </a:r>
            <a:endParaRPr lang="ru-RU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2844" y="368264"/>
            <a:ext cx="8443914" cy="774720"/>
          </a:xfrm>
        </p:spPr>
        <p:txBody>
          <a:bodyPr>
            <a:noAutofit/>
          </a:bodyPr>
          <a:lstStyle/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 Счет 030100000 «Расчеты с кредиторами по долговым обязательствам»: основные проводки по исполнению (погашению) долговых обязательств 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85720" y="1571612"/>
            <a:ext cx="8572560" cy="4286280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погашение задолженности по долговым обязательствам:</a:t>
            </a:r>
          </a:p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дебет соответствующих счетов аналитического учета счета 230100000 «Расчеты с кредиторами по долговым обязательствам» </a:t>
            </a:r>
          </a:p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кредит счетов 220111610 «Выбытия денежных средств учреждения с лицевых счетов в органе казначейства», 220134610 «Выбытие средств из кассы учреждения»</a:t>
            </a:r>
          </a:p>
          <a:p>
            <a:pPr>
              <a:buNone/>
            </a:pP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перечисление процентов, пеней, штрафных санкций:</a:t>
            </a:r>
          </a:p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дебет соответствующих счетов аналитического учета счета 230100000 «Расчеты с кредиторами по долговым обязательствам» </a:t>
            </a:r>
          </a:p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кредит счетов 220111610 «Выбытия денежных средств учреждения с лицевых счетов в органе казначейства»</a:t>
            </a:r>
          </a:p>
          <a:p>
            <a:pPr marL="0" indent="0">
              <a:buNone/>
            </a:pP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уменьшение долговых обязательств, принятых бюджетным учреждением в иностранной валюте, в связи с возникновением при расчете рублевого эквивалента суммы обязательства на дату его исполнения (на дату формирования регистров бухгалтерского учета) отрицательных курсовых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разниц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дебет счета 230124820 «Увеличение задолженности по заимствованиям, не являющимся государственным (муниципальным) долгом, в рамках целевых иностранных кредитов (заимствований)», счета 230144820 «Увеличение задолженности по заимствованиям в иностранной валюте, не являющимся государственным (муниципальным) долгом» </a:t>
            </a:r>
          </a:p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кредит счета 240110171 «Доходы от переоценки активов».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6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Арнаут М.Н.</a:t>
            </a:r>
            <a:endParaRPr lang="ru-RU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-24"/>
            <a:ext cx="8229600" cy="1143000"/>
          </a:xfrm>
        </p:spPr>
        <p:txBody>
          <a:bodyPr>
            <a:noAutofit/>
          </a:bodyPr>
          <a:lstStyle/>
          <a:p>
            <a:r>
              <a:rPr lang="ru-RU" sz="3000" dirty="0" smtClean="0">
                <a:latin typeface="Times New Roman" pitchFamily="18" charset="0"/>
                <a:cs typeface="Times New Roman" pitchFamily="18" charset="0"/>
              </a:rPr>
              <a:t>Счет 030200000 «Расчеты по принятым обязательствам»: общие правила</a:t>
            </a:r>
            <a:endParaRPr lang="ru-RU" sz="3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42844" y="1000108"/>
            <a:ext cx="8643998" cy="4525963"/>
          </a:xfrm>
        </p:spPr>
        <p:txBody>
          <a:bodyPr>
            <a:noAutofit/>
          </a:bodyPr>
          <a:lstStyle/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Счет предназначен для учета расчетов по принятым учреждением обязательствам перед физическими лицами в части начисленных им суммам заработной платы, денежного довольствия, стипендиям, пенсиям, пособиям, иным выплатам, в том числе социальным, а также перед субъектами гражданских прав за поставленные материальные ценности, оказанные услуги, выполненные работы, по иным основаниям, вытекающим из условий договоров, соглашений.</a:t>
            </a:r>
          </a:p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Учет операций по принятым обязательствам в иностранных валютах одновременно ведется в соответствующей иностранной валюте и в рублевом эквиваленте на дату совершения операций в иностранной валюте.</a:t>
            </a:r>
          </a:p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Переоценка задолженности по принятым обязательствам в иностранных валютах осуществляется на дату совершения операций по оплате обязательства в иностранной валюте и на отчетную дату (на дату формирования регистра бухгалтерского учета).</a:t>
            </a:r>
          </a:p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При этом положительные (отрицательные) курсовые разницы, возникшие при расчете рублевого эквивалента, относятся на увеличение (уменьшение) расчетов по принятым обязательствам в иностранной валюте, с отнесением курсовых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разниц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на финансовый результат текущего финансового года от переоценки активов.</a:t>
            </a:r>
          </a:p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Аналитический учет расчетов с поставщиками за поставленные материальные ценности, оказанные услуги, выполненные работы ведется в Карточке учета средств и расчетов либо в Журнале операций по расчетам с поставщиками и подрядчиками в разрезе кредиторов (поставщиков (продавцов), подрядчиков, исполнителей, иного участника договора в отношении которого принимаются обязательства).</a:t>
            </a:r>
          </a:p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Аналитический учет расчетов по оплате труда и стипендиям ведется в Журнале операций расчетов по оплате труда, денежному довольствию и стипендиям в порядке, установленном учреждением в рамках формирования учетной политики.</a:t>
            </a:r>
          </a:p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Аналитический учет расчетов по пенсиям, пособиям и иным социальным выплатам ведется в Карточке учета средств и расчетов либо в Журнале по прочим операциям в порядке, установленном учреждением в рамках формирования учетной политики.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Арнаут М.Н.</a:t>
            </a:r>
            <a:endParaRPr lang="ru-RU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142860"/>
            <a:ext cx="8229600" cy="1143000"/>
          </a:xfrm>
        </p:spPr>
        <p:txBody>
          <a:bodyPr>
            <a:noAutofit/>
          </a:bodyPr>
          <a:lstStyle/>
          <a:p>
            <a:r>
              <a:rPr lang="ru-RU" sz="3000" dirty="0" smtClean="0">
                <a:latin typeface="Times New Roman" pitchFamily="18" charset="0"/>
                <a:cs typeface="Times New Roman" pitchFamily="18" charset="0"/>
              </a:rPr>
              <a:t>Счет 030200000 «Расчеты по принятым обязательствам»: субсчета</a:t>
            </a:r>
            <a:endParaRPr lang="ru-RU" sz="3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14282" y="1714488"/>
            <a:ext cx="8643998" cy="3214710"/>
          </a:xfrm>
        </p:spPr>
        <p:txBody>
          <a:bodyPr>
            <a:noAutofit/>
          </a:bodyPr>
          <a:lstStyle/>
          <a:p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030210000 «Расчеты по оплате труда и начислениям на выплаты по оплате труда»;</a:t>
            </a:r>
          </a:p>
          <a:p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030220000 «Расчеты по работам, услугам»;</a:t>
            </a:r>
          </a:p>
          <a:p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030230000 «Расчеты по поступлению нефинансовых активов»;</a:t>
            </a:r>
          </a:p>
          <a:p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030240000 «Расчеты по безвозмездным перечислениям организациям»;</a:t>
            </a:r>
          </a:p>
          <a:p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030250000 «Расчеты по безвозмездным перечислениям бюджетам»;</a:t>
            </a:r>
          </a:p>
          <a:p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030260000 «Расчеты по социальному обеспечению»;</a:t>
            </a:r>
          </a:p>
          <a:p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030270000 «Расчеты по приобретению ценных бумаг и по иным финансовым вложениям»;</a:t>
            </a:r>
          </a:p>
          <a:p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030290000 «Расчеты по прочим расходам».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Арнаут М.Н.</a:t>
            </a:r>
            <a:endParaRPr lang="ru-RU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142860"/>
            <a:ext cx="8229600" cy="1143000"/>
          </a:xfrm>
        </p:spPr>
        <p:txBody>
          <a:bodyPr>
            <a:noAutofit/>
          </a:bodyPr>
          <a:lstStyle/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Счет 030200000 «Расчеты по принятым обязательствам»: основные проводки по принятию (увеличению) обязательств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14282" y="1500174"/>
            <a:ext cx="8643998" cy="4214842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1500" dirty="0" smtClean="0">
                <a:latin typeface="Times New Roman" pitchFamily="18" charset="0"/>
                <a:cs typeface="Times New Roman" pitchFamily="18" charset="0"/>
              </a:rPr>
              <a:t>принятие обязательства в сумме начисленной работникам заработной платы, прочих выплат (компенсаций): </a:t>
            </a:r>
          </a:p>
          <a:p>
            <a:r>
              <a:rPr lang="ru-RU" sz="1500" dirty="0" smtClean="0">
                <a:latin typeface="Times New Roman" pitchFamily="18" charset="0"/>
                <a:cs typeface="Times New Roman" pitchFamily="18" charset="0"/>
              </a:rPr>
              <a:t>дебет соответствующих счетов аналитического учета счетов 010960000 «Себестоимость готовой продукции, работ, услуг», 010970000 «Накладные расходы производства готовой продукции, работ, услуг», 010980000 «Общехозяйственные расходы», 040120200 «Расходы экономического субъекта»</a:t>
            </a:r>
          </a:p>
          <a:p>
            <a:r>
              <a:rPr lang="ru-RU" sz="1500" dirty="0" smtClean="0">
                <a:latin typeface="Times New Roman" pitchFamily="18" charset="0"/>
                <a:cs typeface="Times New Roman" pitchFamily="18" charset="0"/>
              </a:rPr>
              <a:t>кредит соответствующих счетов аналитического учета счета 030200000 «Расчеты по принятым обязательствам» </a:t>
            </a:r>
          </a:p>
          <a:p>
            <a:pPr>
              <a:buNone/>
            </a:pPr>
            <a:r>
              <a:rPr lang="ru-RU" sz="1500" dirty="0" smtClean="0">
                <a:latin typeface="Times New Roman" pitchFamily="18" charset="0"/>
                <a:cs typeface="Times New Roman" pitchFamily="18" charset="0"/>
              </a:rPr>
              <a:t>суммы начисленных пенсий, пособий и иных социальных выплат бывшим работникам:</a:t>
            </a:r>
          </a:p>
          <a:p>
            <a:r>
              <a:rPr lang="ru-RU" sz="1500" dirty="0" smtClean="0">
                <a:latin typeface="Times New Roman" pitchFamily="18" charset="0"/>
                <a:cs typeface="Times New Roman" pitchFamily="18" charset="0"/>
              </a:rPr>
              <a:t>дебет соответствующих счетов аналитического учета счета 040120260 «Расходы на социальное обеспечение»</a:t>
            </a:r>
          </a:p>
          <a:p>
            <a:r>
              <a:rPr lang="ru-RU" sz="1500" dirty="0" smtClean="0">
                <a:latin typeface="Times New Roman" pitchFamily="18" charset="0"/>
                <a:cs typeface="Times New Roman" pitchFamily="18" charset="0"/>
              </a:rPr>
              <a:t>кредит соответствующих счетов аналитического учета счета 030260000 «Расчеты по социальному обеспечению»</a:t>
            </a:r>
          </a:p>
          <a:p>
            <a:pPr marL="0" indent="0">
              <a:buNone/>
            </a:pPr>
            <a:r>
              <a:rPr lang="ru-RU" sz="1500" dirty="0" smtClean="0">
                <a:latin typeface="Times New Roman" pitchFamily="18" charset="0"/>
                <a:cs typeface="Times New Roman" pitchFamily="18" charset="0"/>
              </a:rPr>
              <a:t>суммы начисленных выплат обязательного страхового обеспечения по обязательному социальному страхованию на случай временной нетрудоспособности и в связи с материнством:</a:t>
            </a:r>
          </a:p>
          <a:p>
            <a:r>
              <a:rPr lang="ru-RU" sz="1500" dirty="0" smtClean="0">
                <a:latin typeface="Times New Roman" pitchFamily="18" charset="0"/>
                <a:cs typeface="Times New Roman" pitchFamily="18" charset="0"/>
              </a:rPr>
              <a:t>дебет счета 030302831 «Уменьшение кредиторской задолженности по страховым взносам на обязательное социальное страхование на случай временной нетрудоспособности и в связи с материнством»</a:t>
            </a:r>
          </a:p>
          <a:p>
            <a:r>
              <a:rPr lang="ru-RU" sz="1500" dirty="0" smtClean="0">
                <a:latin typeface="Times New Roman" pitchFamily="18" charset="0"/>
                <a:cs typeface="Times New Roman" pitchFamily="18" charset="0"/>
              </a:rPr>
              <a:t>кредит счета 030213730 «Увеличение кредиторской задолженности по начислениям на выплаты по оплате труда» 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Арнаут М.Н.</a:t>
            </a:r>
            <a:endParaRPr lang="ru-RU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-142900"/>
            <a:ext cx="8229600" cy="1143000"/>
          </a:xfrm>
        </p:spPr>
        <p:txBody>
          <a:bodyPr>
            <a:noAutofit/>
          </a:bodyPr>
          <a:lstStyle/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Счет 030200000 «Расчеты по принятым обязательствам»: основные проводки по принятию (увеличению) обязательств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85720" y="785794"/>
            <a:ext cx="8643998" cy="5429264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1350" dirty="0" smtClean="0">
                <a:latin typeface="Times New Roman" pitchFamily="18" charset="0"/>
                <a:cs typeface="Times New Roman" pitchFamily="18" charset="0"/>
              </a:rPr>
              <a:t>суммы начисленных выплат обязательного страхового обеспечения по обязательному социальному страхованию от несчастных случаев на производстве и профессиональных заболеваний: </a:t>
            </a:r>
          </a:p>
          <a:p>
            <a:r>
              <a:rPr lang="ru-RU" sz="1350" dirty="0" smtClean="0">
                <a:latin typeface="Times New Roman" pitchFamily="18" charset="0"/>
                <a:cs typeface="Times New Roman" pitchFamily="18" charset="0"/>
              </a:rPr>
              <a:t>дебет счета 030306830 «Уменьшение кредиторской задолженности по страховым взносам на обязательное социальное страхование от несчастных случаев на производстве и профессиональных заболеваний»</a:t>
            </a:r>
          </a:p>
          <a:p>
            <a:r>
              <a:rPr lang="ru-RU" sz="1350" dirty="0" smtClean="0">
                <a:latin typeface="Times New Roman" pitchFamily="18" charset="0"/>
                <a:cs typeface="Times New Roman" pitchFamily="18" charset="0"/>
              </a:rPr>
              <a:t>кредит счета 030213730 «Увеличение кредиторской задолженности по начислениям на выплаты по оплате труда»</a:t>
            </a:r>
          </a:p>
          <a:p>
            <a:pPr marL="0" indent="0">
              <a:buNone/>
            </a:pPr>
            <a:r>
              <a:rPr lang="ru-RU" sz="1350" dirty="0" smtClean="0">
                <a:latin typeface="Times New Roman" pitchFamily="18" charset="0"/>
                <a:cs typeface="Times New Roman" pitchFamily="18" charset="0"/>
              </a:rPr>
              <a:t>начисление вознаграждения по договорам ГПХ на оказание работ, услуг лицам, не состоящим в штате:</a:t>
            </a:r>
          </a:p>
          <a:p>
            <a:r>
              <a:rPr lang="ru-RU" sz="1350" dirty="0" smtClean="0">
                <a:latin typeface="Times New Roman" pitchFamily="18" charset="0"/>
                <a:cs typeface="Times New Roman" pitchFamily="18" charset="0"/>
              </a:rPr>
              <a:t>дебет соответствующих счетов аналитического учета счетов 010600000 «Вложения в нефинансовые активы» , 010960200 «Прямые затраты на изготовление готовой продукции, выполнение работ, услуг», 010970200 «Накладные расходы по изготовлению готовой продукции, выполнению работ, услуг», 010980200 «Общехозяйственные расходы учреждений», 040120200 «Расходы экономического субъекта»</a:t>
            </a:r>
          </a:p>
          <a:p>
            <a:r>
              <a:rPr lang="ru-RU" sz="1350" dirty="0" smtClean="0">
                <a:latin typeface="Times New Roman" pitchFamily="18" charset="0"/>
                <a:cs typeface="Times New Roman" pitchFamily="18" charset="0"/>
              </a:rPr>
              <a:t>кредит соответствующих счетов аналитического учета счета 030200000 «Расчеты по принятым обязательствам»</a:t>
            </a:r>
          </a:p>
          <a:p>
            <a:pPr>
              <a:buNone/>
            </a:pPr>
            <a:r>
              <a:rPr lang="ru-RU" sz="1350" dirty="0" smtClean="0">
                <a:latin typeface="Times New Roman" pitchFamily="18" charset="0"/>
                <a:cs typeface="Times New Roman" pitchFamily="18" charset="0"/>
              </a:rPr>
              <a:t>принятие обязательств в сумме полученных материальных ценностей, оказанных услуг, выполненных работ: </a:t>
            </a:r>
          </a:p>
          <a:p>
            <a:r>
              <a:rPr lang="ru-RU" sz="1350" dirty="0" smtClean="0">
                <a:latin typeface="Times New Roman" pitchFamily="18" charset="0"/>
                <a:cs typeface="Times New Roman" pitchFamily="18" charset="0"/>
              </a:rPr>
              <a:t>дебет соответствующих счетов аналитического учета счетов 010500000 «Материальные запасы», 010600000 «Вложения в нефинансовые активы», 010900000 «Затраты на изготовление готовой продукции, выполнение работ, услуг», 021012560 «Увеличение дебиторской задолженности по НДС по приобретенным материальным ценностям, работам, услугам»</a:t>
            </a:r>
          </a:p>
          <a:p>
            <a:r>
              <a:rPr lang="ru-RU" sz="1350" dirty="0" smtClean="0">
                <a:latin typeface="Times New Roman" pitchFamily="18" charset="0"/>
                <a:cs typeface="Times New Roman" pitchFamily="18" charset="0"/>
              </a:rPr>
              <a:t>кредит соответствующих счетов аналитического учета счета 030200000 «Расчеты по принятым обязательствам»</a:t>
            </a:r>
          </a:p>
          <a:p>
            <a:pPr marL="0" indent="0">
              <a:buNone/>
            </a:pPr>
            <a:r>
              <a:rPr lang="ru-RU" sz="1350" dirty="0" smtClean="0">
                <a:latin typeface="Times New Roman" pitchFamily="18" charset="0"/>
                <a:cs typeface="Times New Roman" pitchFamily="18" charset="0"/>
              </a:rPr>
              <a:t>увеличение обязательств, принятых бюджетным учреждением в иностранной валюте, в связи с возникновением при расчете рублевого эквивалента суммы обязательства на дату его исполнения (на дату формирования регистров бухгалтерского учета) положительных курсовых </a:t>
            </a:r>
            <a:r>
              <a:rPr lang="ru-RU" sz="1350" dirty="0" err="1" smtClean="0">
                <a:latin typeface="Times New Roman" pitchFamily="18" charset="0"/>
                <a:cs typeface="Times New Roman" pitchFamily="18" charset="0"/>
              </a:rPr>
              <a:t>разниц</a:t>
            </a:r>
            <a:r>
              <a:rPr lang="ru-RU" sz="1350" dirty="0" smtClean="0"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r>
              <a:rPr lang="ru-RU" sz="1350" dirty="0" smtClean="0">
                <a:latin typeface="Times New Roman" pitchFamily="18" charset="0"/>
                <a:cs typeface="Times New Roman" pitchFamily="18" charset="0"/>
              </a:rPr>
              <a:t>дебет счета 040110171 «Доходы от переоценки активов»</a:t>
            </a:r>
          </a:p>
          <a:p>
            <a:r>
              <a:rPr lang="ru-RU" sz="1350" dirty="0" smtClean="0">
                <a:latin typeface="Times New Roman" pitchFamily="18" charset="0"/>
                <a:cs typeface="Times New Roman" pitchFamily="18" charset="0"/>
              </a:rPr>
              <a:t>кредит соответствующих счетов аналитического учета счета 030200000 «Расчеты по принятым обязательствам» 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10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Арнаут М.Н.</a:t>
            </a:r>
            <a:endParaRPr lang="ru-RU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-16"/>
            <a:ext cx="8229600" cy="1143000"/>
          </a:xfrm>
        </p:spPr>
        <p:txBody>
          <a:bodyPr>
            <a:noAutofit/>
          </a:bodyPr>
          <a:lstStyle/>
          <a:p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Счет 030200000 «Расчеты по принятым обязательствам»: основные проводки по исполнению (удержанию, погашению) обязательств</a:t>
            </a:r>
            <a:endParaRPr lang="ru-RU" sz="2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85720" y="1071546"/>
            <a:ext cx="8643998" cy="4643446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удержания, произведенные в порядке, установленном законодательством Российской Федерации, из начисленной суммы оплаты труда, стипендий, а также из сумм вознаграждений по гражданско-правовым договорам : </a:t>
            </a:r>
          </a:p>
          <a:p>
            <a:pPr marL="0" indent="358775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дебет соответствующих счетов аналитического учета счета 030200000 «Расчеты по принятым обязательствам»</a:t>
            </a:r>
          </a:p>
          <a:p>
            <a:pPr marL="0" indent="358775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кредит счетов 030403730 «Увеличение кредиторской задолженности по удержаниям из выплат по оплате труда», 030301730 «Увеличение кредиторской задолженности по налогу на доходы физических лиц»</a:t>
            </a:r>
          </a:p>
          <a:p>
            <a:pPr marL="0" indent="0">
              <a:buNone/>
            </a:pP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выдача из кассы учреждения заработной платы, прочих выплат, стипендий, пенсий, пособий и иных социальных выплат, а также вознаграждений лицам, не состоящим в штате учреждения по договорам ГПХ :</a:t>
            </a:r>
          </a:p>
          <a:p>
            <a:pPr marL="0" indent="358775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дебет соответствующих счетов аналитического учета счета 030200000 «Расчеты по принятым обязательствам» </a:t>
            </a:r>
          </a:p>
          <a:p>
            <a:pPr marL="0" indent="358775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кредит счета 020134610 «Выбытия средств из кассы учреждения»</a:t>
            </a:r>
          </a:p>
          <a:p>
            <a:pPr marL="0" indent="0">
              <a:buNone/>
            </a:pP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перечисление учреждением заработной платы сотрудникам, вознаграждений лицам, не состоящим в штате учреждения по договорам ГПХ, прочих выплат, стипендий, пенсий, пособий на банковские карты:</a:t>
            </a:r>
          </a:p>
          <a:p>
            <a:pPr marL="0" indent="358775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дебет соответствующих счетов аналитического учета счета 030200000 «Расчеты по принятым обязательствам»</a:t>
            </a:r>
          </a:p>
          <a:p>
            <a:pPr marL="0" indent="358775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кредит счета 020111610 «Выбытия денежных средств учреждения с лицевых счетов в органе казначейства»</a:t>
            </a:r>
          </a:p>
          <a:p>
            <a:pPr marL="0" indent="0">
              <a:buNone/>
            </a:pP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депонированные суммы заработной платы, прочих выплат, стипендий, пенсий, пособий и иных выплат:</a:t>
            </a:r>
          </a:p>
          <a:p>
            <a:pPr marL="0" indent="358775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дебет соответствующих счетов аналитического учета счета 030200000 «Расчеты по принятым обязательствам»</a:t>
            </a:r>
          </a:p>
          <a:p>
            <a:pPr marL="0" indent="358775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кредит счета 030402730 «Увеличение кредиторской задолженности по расчетам с депонентами»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11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Арнаут М.Н.</a:t>
            </a:r>
            <a:endParaRPr lang="ru-RU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-142900"/>
            <a:ext cx="8229600" cy="1143000"/>
          </a:xfrm>
        </p:spPr>
        <p:txBody>
          <a:bodyPr>
            <a:noAutofit/>
          </a:bodyPr>
          <a:lstStyle/>
          <a:p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Счет 030200000 «Расчеты по принятым обязательствам»: основные проводки по исполнению (удержанию, погашению) обязательств</a:t>
            </a:r>
            <a:endParaRPr lang="ru-RU" sz="2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85720" y="857232"/>
            <a:ext cx="8643998" cy="5429264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1350" dirty="0" smtClean="0">
                <a:latin typeface="Times New Roman" pitchFamily="18" charset="0"/>
                <a:cs typeface="Times New Roman" pitchFamily="18" charset="0"/>
              </a:rPr>
              <a:t>уменьшение обязательств, в сумме ранее перечисленной предварительной оплаты :</a:t>
            </a:r>
          </a:p>
          <a:p>
            <a:pPr marL="0" indent="358775"/>
            <a:r>
              <a:rPr lang="ru-RU" sz="1350" dirty="0" smtClean="0">
                <a:latin typeface="Times New Roman" pitchFamily="18" charset="0"/>
                <a:cs typeface="Times New Roman" pitchFamily="18" charset="0"/>
              </a:rPr>
              <a:t>дебет соответствующих счетов аналитического учета счета 030200000 «Расчеты по принятым обязательствам» </a:t>
            </a:r>
          </a:p>
          <a:p>
            <a:pPr marL="0" indent="358775"/>
            <a:r>
              <a:rPr lang="ru-RU" sz="1350" dirty="0" smtClean="0">
                <a:latin typeface="Times New Roman" pitchFamily="18" charset="0"/>
                <a:cs typeface="Times New Roman" pitchFamily="18" charset="0"/>
              </a:rPr>
              <a:t>кредиту соответствующих счетов аналитического учета счета 020600000 «Расчеты по выданным авансам»</a:t>
            </a:r>
          </a:p>
          <a:p>
            <a:pPr marL="0" indent="0">
              <a:buNone/>
            </a:pPr>
            <a:r>
              <a:rPr lang="ru-RU" sz="1350" dirty="0" smtClean="0">
                <a:latin typeface="Times New Roman" pitchFamily="18" charset="0"/>
                <a:cs typeface="Times New Roman" pitchFamily="18" charset="0"/>
              </a:rPr>
              <a:t>оплата обязательств:</a:t>
            </a:r>
          </a:p>
          <a:p>
            <a:pPr marL="0" indent="358775"/>
            <a:r>
              <a:rPr lang="ru-RU" sz="1350" dirty="0" smtClean="0">
                <a:latin typeface="Times New Roman" pitchFamily="18" charset="0"/>
                <a:cs typeface="Times New Roman" pitchFamily="18" charset="0"/>
              </a:rPr>
              <a:t>дебет соответствующих счетов аналитического учета счета 030200000 «Расчеты по принятым обязательствам»</a:t>
            </a:r>
          </a:p>
          <a:p>
            <a:pPr marL="0" indent="358775"/>
            <a:r>
              <a:rPr lang="ru-RU" sz="1350" dirty="0" smtClean="0">
                <a:latin typeface="Times New Roman" pitchFamily="18" charset="0"/>
                <a:cs typeface="Times New Roman" pitchFamily="18" charset="0"/>
              </a:rPr>
              <a:t>кредит счетов 020111610 «Выбытия денежных средств учреждения с лицевых счетов в органе казначейства», 020134610 «Выбытия средств из кассы учреждения»</a:t>
            </a:r>
          </a:p>
          <a:p>
            <a:pPr marL="0" indent="0">
              <a:buNone/>
            </a:pPr>
            <a:r>
              <a:rPr lang="ru-RU" sz="1350" dirty="0" smtClean="0">
                <a:latin typeface="Times New Roman" pitchFamily="18" charset="0"/>
                <a:cs typeface="Times New Roman" pitchFamily="18" charset="0"/>
              </a:rPr>
              <a:t>исполнение подотчетным лицом обязательств:</a:t>
            </a:r>
          </a:p>
          <a:p>
            <a:pPr marL="0" indent="358775"/>
            <a:r>
              <a:rPr lang="ru-RU" sz="1350" dirty="0" smtClean="0">
                <a:latin typeface="Times New Roman" pitchFamily="18" charset="0"/>
                <a:cs typeface="Times New Roman" pitchFamily="18" charset="0"/>
              </a:rPr>
              <a:t>дебет соответствующих счетов аналитического учета счета 030200000 «Расчеты по принятым обязательствам»</a:t>
            </a:r>
          </a:p>
          <a:p>
            <a:pPr marL="0" indent="358775"/>
            <a:r>
              <a:rPr lang="ru-RU" sz="1350" dirty="0" smtClean="0">
                <a:latin typeface="Times New Roman" pitchFamily="18" charset="0"/>
                <a:cs typeface="Times New Roman" pitchFamily="18" charset="0"/>
              </a:rPr>
              <a:t>кредит соответствующих счетов аналитического учета счета 020800000 «Расчеты с подотчетными лицами»</a:t>
            </a:r>
          </a:p>
          <a:p>
            <a:pPr marL="0" indent="0">
              <a:buNone/>
            </a:pPr>
            <a:r>
              <a:rPr lang="ru-RU" sz="1350" dirty="0" smtClean="0">
                <a:latin typeface="Times New Roman" pitchFamily="18" charset="0"/>
                <a:cs typeface="Times New Roman" pitchFamily="18" charset="0"/>
              </a:rPr>
              <a:t>списание с балансового учета задолженности по принятым обязательствам не востребованной в течение срока исковой давности кредиторами :</a:t>
            </a:r>
          </a:p>
          <a:p>
            <a:pPr marL="0" indent="358775"/>
            <a:r>
              <a:rPr lang="ru-RU" sz="1350" dirty="0" smtClean="0">
                <a:latin typeface="Times New Roman" pitchFamily="18" charset="0"/>
                <a:cs typeface="Times New Roman" pitchFamily="18" charset="0"/>
              </a:rPr>
              <a:t>дебет соответствующих счетов аналитического учета счета 030200000 «Расчеты по принятым обязательствам»</a:t>
            </a:r>
          </a:p>
          <a:p>
            <a:pPr marL="0" indent="358775"/>
            <a:r>
              <a:rPr lang="ru-RU" sz="1350" dirty="0" smtClean="0">
                <a:latin typeface="Times New Roman" pitchFamily="18" charset="0"/>
                <a:cs typeface="Times New Roman" pitchFamily="18" charset="0"/>
              </a:rPr>
              <a:t>кредит счета 040110173 «Чрезвычайные доходы от операций с активами», с одновременным отражением суммы задолженности на </a:t>
            </a:r>
            <a:r>
              <a:rPr lang="ru-RU" sz="1350" dirty="0" err="1" smtClean="0">
                <a:latin typeface="Times New Roman" pitchFamily="18" charset="0"/>
                <a:cs typeface="Times New Roman" pitchFamily="18" charset="0"/>
              </a:rPr>
              <a:t>забалансовом</a:t>
            </a:r>
            <a:r>
              <a:rPr lang="ru-RU" sz="1350" dirty="0" smtClean="0">
                <a:latin typeface="Times New Roman" pitchFamily="18" charset="0"/>
                <a:cs typeface="Times New Roman" pitchFamily="18" charset="0"/>
              </a:rPr>
              <a:t> счете 20 «Задолженность, невостребованная кредиторами»</a:t>
            </a:r>
          </a:p>
          <a:p>
            <a:pPr marL="0" indent="0">
              <a:buNone/>
            </a:pPr>
            <a:r>
              <a:rPr lang="ru-RU" sz="1350" dirty="0" smtClean="0">
                <a:latin typeface="Times New Roman" pitchFamily="18" charset="0"/>
                <a:cs typeface="Times New Roman" pitchFamily="18" charset="0"/>
              </a:rPr>
              <a:t>уменьшение обязательств, принятых бюджетным учреждением в иностранной валюте, в связи с возникновением при расчете рублевого эквивалента суммы обязательства на дату его исполнения (на дату формирования регистров бухгалтерского учета) отрицательных курсовых </a:t>
            </a:r>
            <a:r>
              <a:rPr lang="ru-RU" sz="1350" dirty="0" err="1" smtClean="0">
                <a:latin typeface="Times New Roman" pitchFamily="18" charset="0"/>
                <a:cs typeface="Times New Roman" pitchFamily="18" charset="0"/>
              </a:rPr>
              <a:t>разниц</a:t>
            </a:r>
            <a:r>
              <a:rPr lang="ru-RU" sz="1350" dirty="0" smtClean="0"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 marL="0" indent="358775"/>
            <a:r>
              <a:rPr lang="ru-RU" sz="1350" dirty="0" smtClean="0">
                <a:latin typeface="Times New Roman" pitchFamily="18" charset="0"/>
                <a:cs typeface="Times New Roman" pitchFamily="18" charset="0"/>
              </a:rPr>
              <a:t>дебет соответствующих счетов аналитического учета счета 030200000 «Расчеты по принятым обязательствам»</a:t>
            </a:r>
          </a:p>
          <a:p>
            <a:pPr marL="0" indent="358775"/>
            <a:r>
              <a:rPr lang="ru-RU" sz="1350" dirty="0" smtClean="0">
                <a:latin typeface="Times New Roman" pitchFamily="18" charset="0"/>
                <a:cs typeface="Times New Roman" pitchFamily="18" charset="0"/>
              </a:rPr>
              <a:t>кредит счета 040110171 «Доходы от переоценки активов»</a:t>
            </a:r>
          </a:p>
          <a:p>
            <a:pPr marL="0" indent="0">
              <a:buNone/>
            </a:pPr>
            <a:endParaRPr lang="ru-RU" sz="1350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Арнаут М.Н.</a:t>
            </a:r>
            <a:endParaRPr lang="ru-RU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2844" y="-24"/>
            <a:ext cx="8358246" cy="1143000"/>
          </a:xfrm>
        </p:spPr>
        <p:txBody>
          <a:bodyPr>
            <a:normAutofit/>
          </a:bodyPr>
          <a:lstStyle/>
          <a:p>
            <a:r>
              <a:rPr lang="ru-RU" sz="3000" dirty="0" smtClean="0">
                <a:latin typeface="Times New Roman" pitchFamily="18" charset="0"/>
                <a:cs typeface="Times New Roman" pitchFamily="18" charset="0"/>
              </a:rPr>
              <a:t>Счет 030300000 «Расчеты по платежам в бюджеты»: общие правила</a:t>
            </a:r>
            <a:endParaRPr lang="ru-RU" sz="3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158" y="1231903"/>
            <a:ext cx="8329642" cy="4911741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Счет предназначен для расчетов с бюджетами бюджетной системы РФ по видам платежей в бюджеты:</a:t>
            </a:r>
          </a:p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налогу на доходы физических лиц, удержанному из сумм заработной платы и вознаграждений физических лиц за выполнение ими трудовых или иных обязанностей, выполнение работ, оказание услуг;</a:t>
            </a:r>
          </a:p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налоговым и иным обязательным платежам, начисленным в соответствии с налоговым законодательством Российской Федерации;</a:t>
            </a:r>
          </a:p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страховым взносам на обязательное социальное страхование, начисленным в соответствии с законодательством Российской Федерации;</a:t>
            </a:r>
          </a:p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иным платежам в бюджет, начисленным в соответствии с законодательством Российской Федерации.</a:t>
            </a:r>
          </a:p>
          <a:p>
            <a:pPr marL="0" indent="0">
              <a:buNone/>
            </a:pP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Суммы переплат, произведенных в бюджеты бюджетной системы Российской Федерации, по платежам в бюджеты учитываются на счете обособленно.</a:t>
            </a:r>
          </a:p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Аналитический учет по счету ведется в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Многографной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карточке или в Карточке учета средств и расчетов, в разрезе бюджетов и соответственно зачисляемых видов платежей.</a:t>
            </a:r>
          </a:p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Учет операций по счету ведется в соответствии с содержанием факта хозяйственной жизни: в Журнале операций по оплате труда, в Журнале операций расчетов с поставщиками и подрядчиками - в части начисленных сумм налога на доходы физических лиц; в Журнале операций с безналичными денежными средствами - в части оплаты расчетов по платежам в бюджеты; в Журнале по прочим операциям - в части иных операций.</a:t>
            </a:r>
          </a:p>
          <a:p>
            <a:endParaRPr lang="ru-RU" sz="140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Арнаут М.Н.</a:t>
            </a:r>
            <a:endParaRPr lang="ru-RU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4282" y="214290"/>
            <a:ext cx="8358246" cy="1143000"/>
          </a:xfrm>
        </p:spPr>
        <p:txBody>
          <a:bodyPr>
            <a:noAutofit/>
          </a:bodyPr>
          <a:lstStyle/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Счет 030300000 «Расчеты по платежам в бюджеты»: основные проводки по начислению сумм налогов, сборов, страховых взносов и иных обязательных платежей в бюджеты бюджетной системы РФ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158" y="1571612"/>
            <a:ext cx="8329642" cy="4572032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начисление налога на доходы физических лиц бюджетным учреждением, как налоговым агентом:</a:t>
            </a:r>
          </a:p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дебет соответствующих счетов аналитического учета счета 030200000 «Расчеты по принятым обязательствам»</a:t>
            </a:r>
          </a:p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кредит счета 030301731 «Увеличение кредиторской задолженности по налогу на доходы физических лиц»</a:t>
            </a:r>
          </a:p>
          <a:p>
            <a:pPr>
              <a:buNone/>
            </a:pP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начисление сумм страховых взносов на обязательное социальное страхование:</a:t>
            </a:r>
          </a:p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дебет соответствующих счетов аналитического учета счета 010600000 «Вложения в нефинансовые активы», 010900000 «Затраты на изготовление готовой продукции, выполнение работ, услуг», 040120200 «Расходы экономического субъекта»</a:t>
            </a:r>
          </a:p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кредит соответствующих счетов аналитического учета счета 030300000 «Расчеты по платежам в бюджеты» </a:t>
            </a:r>
          </a:p>
          <a:p>
            <a:pPr>
              <a:buNone/>
            </a:pP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начисление сумм страховых взносов на добровольное пенсионное страхование:</a:t>
            </a:r>
          </a:p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дебет соответствующих счетов аналитического учета счета 210900000 «Затраты на изготовление готовой продукции, выполнение работ, услуг», счета 240120212 «Расходы по прочим выплатам»</a:t>
            </a:r>
          </a:p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кредит счета 230309731 «Увеличение кредиторской задолженности по дополнительным страховым взносам на пенсионное страхование»</a:t>
            </a:r>
          </a:p>
          <a:p>
            <a:pPr>
              <a:buNone/>
            </a:pP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начисленные суммы НДС:</a:t>
            </a:r>
          </a:p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дебет соответствующих счетов аналитического учета счетов 030200000 «Расчеты по принятым обязательствам», 240110100 «Доходы экономического субъекта»</a:t>
            </a:r>
          </a:p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кредит счета 030304731 «Увеличение кредиторской задолженности по налогу на добавленную стоимость» 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Арнаут М.Н.</a:t>
            </a:r>
            <a:endParaRPr lang="ru-RU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4282" y="357174"/>
            <a:ext cx="8358246" cy="1143000"/>
          </a:xfrm>
        </p:spPr>
        <p:txBody>
          <a:bodyPr>
            <a:noAutofit/>
          </a:bodyPr>
          <a:lstStyle/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Счет 030300000 «Расчеты по платежам в бюджеты»: основные проводки по начислению сумм налогов, сборов, страховых взносов и иных обязательных платежей в бюджеты бюджетной системы РФ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158" y="1785926"/>
            <a:ext cx="8329642" cy="4572032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начисление суммы НДС по авансам полученным:</a:t>
            </a:r>
          </a:p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дебет счета 221011560 «Увеличение дебиторской задолженности по НДС по авансам полученным»</a:t>
            </a:r>
          </a:p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кредит счета 230304731 «Увеличение кредиторской задолженности по налогу на добавленную стоимость» </a:t>
            </a:r>
          </a:p>
          <a:p>
            <a:pPr>
              <a:buNone/>
            </a:pP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начисленные суммы налога на прибыль организаций:</a:t>
            </a:r>
          </a:p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дебет соответствующих счетов аналитического учета счета 240110100 «Доходы экономического субъекта»</a:t>
            </a:r>
          </a:p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кредит счета 230303731 «Увеличение кредиторской задолженности по налогу на прибыль организаций» </a:t>
            </a:r>
          </a:p>
          <a:p>
            <a:pPr marL="0" indent="0">
              <a:buNone/>
            </a:pP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начисленные суммы иных налогов, сборов, обязательных платежей в бюджеты бюджетной системы Российской Федерации :</a:t>
            </a:r>
          </a:p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дебет соответствующих счетов аналитического учета счета 040120200 «Расходы экономического субъекта», счета 040110100 «Доходы экономического субъекта», счета 010900000 «Затраты на изготовление готовой продукции, выполнение работ, услуг», счета 010600000 «Вложения в нефинансовые активы»</a:t>
            </a:r>
          </a:p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кредит соответствующих счетов аналитического учета счета 030300000 «Расчеты по платежам в бюджеты» </a:t>
            </a:r>
          </a:p>
          <a:p>
            <a:endParaRPr lang="ru-RU" sz="140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Арнаут М.Н.</a:t>
            </a:r>
            <a:endParaRPr lang="ru-RU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4282" y="214298"/>
            <a:ext cx="8358246" cy="1143000"/>
          </a:xfrm>
        </p:spPr>
        <p:txBody>
          <a:bodyPr>
            <a:noAutofit/>
          </a:bodyPr>
          <a:lstStyle/>
          <a:p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Счет 030300000 «Расчеты по платежам в бюджеты»: основные проводки по уменьшению расчетов (исполнению, погашению) сумм налогов, сборов, страховых взносов и иных обязательных платежей в бюджеты бюджетной системы РФ</a:t>
            </a:r>
            <a:endParaRPr lang="ru-RU" sz="2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158" y="1500174"/>
            <a:ext cx="8329642" cy="4572032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оплата налогов, сборов, страховых взносов и иных обязательных платежей:</a:t>
            </a:r>
          </a:p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дебет соответствующих счетов аналитического учета счета 030300000 «Расчеты по платежам в бюджеты» </a:t>
            </a:r>
          </a:p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кредит счета 020111610 «Выбытия денежных средств учреждения с лицевых счетов в органе казначейства»</a:t>
            </a:r>
          </a:p>
          <a:p>
            <a:pPr marL="0" indent="0">
              <a:buNone/>
            </a:pP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отражение суммы НДС, предъявленного учреждению поставщиками (подрядчиками) по приобретенным нефинансовым активам, выполненным работам, оказанным услугам, подлежащей налоговому вычету:</a:t>
            </a:r>
          </a:p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дебет счета 030304831 «Уменьшение кредиторской задолженности по налогу на добавленную стоимость» </a:t>
            </a:r>
          </a:p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кредит счета 021012660 «Уменьшение дебиторской задолженности по НДС по приобретенным материальным ценностям, работам, услугам»</a:t>
            </a:r>
          </a:p>
          <a:p>
            <a:pPr marL="0" indent="0">
              <a:buNone/>
            </a:pP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суммы начисленных выплат обязательного страхового обеспечения по обязательному социальному страхованию на случай временной нетрудоспособности и в связи с материнством; выплат обязательного страхового обеспечения по обязательному социальному страхованию от несчастных случаев на производстве и профессиональных заболеваний:</a:t>
            </a:r>
          </a:p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дебет счета 030302831 «Уменьшение кредиторской задолженности по страховым взносам на обязательное социальное страхование на случай временной нетрудоспособности и в связи с материнством» , счета 030306831  «Уменьшение кредиторской задолженности по страховым взносам на обязательное социальное страхование от несчастных случаев на производстве и профессиональных заболеваний» </a:t>
            </a:r>
          </a:p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кредит счета 030213730 «Увеличение кредиторской задолженности по начислениям на выплаты по оплате труда»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Арнаут М.Н.</a:t>
            </a:r>
            <a:endParaRPr lang="ru-RU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2844" y="368264"/>
            <a:ext cx="8543956" cy="846158"/>
          </a:xfrm>
        </p:spPr>
        <p:txBody>
          <a:bodyPr>
            <a:normAutofit fontScale="90000"/>
          </a:bodyPr>
          <a:lstStyle/>
          <a:p>
            <a:r>
              <a:rPr lang="ru-RU" sz="3000" dirty="0" smtClean="0">
                <a:latin typeface="Times New Roman" pitchFamily="18" charset="0"/>
                <a:cs typeface="Times New Roman" pitchFamily="18" charset="0"/>
              </a:rPr>
              <a:t>Счет 030400000 «Прочие расчеты с кредиторами»: группы счетов</a:t>
            </a:r>
            <a:endParaRPr lang="ru-RU" sz="3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158" y="1428736"/>
            <a:ext cx="8572560" cy="4214842"/>
          </a:xfrm>
        </p:spPr>
        <p:txBody>
          <a:bodyPr>
            <a:normAutofit fontScale="55000" lnSpcReduction="20000"/>
          </a:bodyPr>
          <a:lstStyle/>
          <a:p>
            <a:pPr marL="0" indent="0">
              <a:lnSpc>
                <a:spcPct val="170000"/>
              </a:lnSpc>
              <a:spcBef>
                <a:spcPts val="0"/>
              </a:spcBef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Счет 030401000 «Расчеты по средствам, полученным во временное распоряжение»</a:t>
            </a:r>
          </a:p>
          <a:p>
            <a:pPr marL="0" indent="0">
              <a:lnSpc>
                <a:spcPct val="170000"/>
              </a:lnSpc>
              <a:spcBef>
                <a:spcPts val="0"/>
              </a:spcBef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Счет 030402000 «Расчеты с депонентами»</a:t>
            </a:r>
          </a:p>
          <a:p>
            <a:pPr marL="0" indent="0">
              <a:lnSpc>
                <a:spcPct val="170000"/>
              </a:lnSpc>
              <a:spcBef>
                <a:spcPts val="0"/>
              </a:spcBef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Счет 030403000 «Расчеты по удержаниям из выплат по оплате труда»</a:t>
            </a:r>
          </a:p>
          <a:p>
            <a:pPr marL="0" indent="0">
              <a:lnSpc>
                <a:spcPct val="170000"/>
              </a:lnSpc>
              <a:spcBef>
                <a:spcPts val="0"/>
              </a:spcBef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Счет 030404000 «Внутриведомственные расчеты»: </a:t>
            </a:r>
          </a:p>
          <a:p>
            <a:pPr marL="0" indent="0">
              <a:lnSpc>
                <a:spcPct val="170000"/>
              </a:lnSpc>
              <a:spcBef>
                <a:spcPts val="0"/>
              </a:spcBef>
              <a:buFont typeface="Wingdings" pitchFamily="2" charset="2"/>
              <a:buChar char="ü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Счет 030484000 «Консолидируемые расчеты года, предшествующего отчетному»</a:t>
            </a:r>
          </a:p>
          <a:p>
            <a:pPr marL="0" indent="0">
              <a:lnSpc>
                <a:spcPct val="170000"/>
              </a:lnSpc>
              <a:spcBef>
                <a:spcPts val="0"/>
              </a:spcBef>
              <a:buFont typeface="Wingdings" pitchFamily="2" charset="2"/>
              <a:buChar char="ü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Счет 030494000 «Консолидируемые расчеты иных прошлых лет»</a:t>
            </a:r>
          </a:p>
          <a:p>
            <a:pPr marL="0" indent="0">
              <a:lnSpc>
                <a:spcPct val="170000"/>
              </a:lnSpc>
              <a:spcBef>
                <a:spcPts val="0"/>
              </a:spcBef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Счет 030406000 «Расчеты с прочими кредиторами»:</a:t>
            </a:r>
          </a:p>
          <a:p>
            <a:pPr marL="0" indent="0">
              <a:lnSpc>
                <a:spcPct val="170000"/>
              </a:lnSpc>
              <a:spcBef>
                <a:spcPts val="0"/>
              </a:spcBef>
              <a:buFont typeface="Wingdings" pitchFamily="2" charset="2"/>
              <a:buChar char="Ø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Счет 030486000 «Иные расчеты года, предшествующего отчетному»</a:t>
            </a:r>
          </a:p>
          <a:p>
            <a:pPr marL="0" indent="0">
              <a:lnSpc>
                <a:spcPct val="170000"/>
              </a:lnSpc>
              <a:spcBef>
                <a:spcPts val="0"/>
              </a:spcBef>
              <a:buFont typeface="Wingdings" pitchFamily="2" charset="2"/>
              <a:buChar char="Ø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Счет 030496000 «Иные расчеты прошлых лет»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Арнаут М.Н.</a:t>
            </a:r>
            <a:endParaRPr lang="ru-RU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14324" y="71414"/>
            <a:ext cx="8472518" cy="1143000"/>
          </a:xfrm>
        </p:spPr>
        <p:txBody>
          <a:bodyPr>
            <a:noAutofit/>
          </a:bodyPr>
          <a:lstStyle/>
          <a:p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Счет 030401000 «Расчеты по средствам, полученным во временное распоряжение»: правила и основные проводки</a:t>
            </a:r>
            <a:endParaRPr lang="ru-RU" sz="2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85762" y="1071546"/>
            <a:ext cx="8401080" cy="4525963"/>
          </a:xfrm>
        </p:spPr>
        <p:txBody>
          <a:bodyPr>
            <a:noAutofit/>
          </a:bodyPr>
          <a:lstStyle/>
          <a:p>
            <a:pPr marL="0" indent="358775">
              <a:buFont typeface="Wingdings" pitchFamily="2" charset="2"/>
              <a:buChar char="Ø"/>
            </a:pPr>
            <a:r>
              <a:rPr lang="ru-RU" sz="1350" dirty="0" smtClean="0">
                <a:latin typeface="Times New Roman" pitchFamily="18" charset="0"/>
                <a:cs typeface="Times New Roman" pitchFamily="18" charset="0"/>
              </a:rPr>
              <a:t>Счет предназначен для учета сумм денежных средств, поступивших во временное распоряжение учреждения и подлежащих при наступлении определенных условий возврату или перечислению по назначению.</a:t>
            </a:r>
          </a:p>
          <a:p>
            <a:pPr marL="0" indent="358775">
              <a:buFont typeface="Wingdings" pitchFamily="2" charset="2"/>
              <a:buChar char="Ø"/>
            </a:pPr>
            <a:r>
              <a:rPr lang="ru-RU" sz="1350" dirty="0" smtClean="0">
                <a:latin typeface="Times New Roman" pitchFamily="18" charset="0"/>
                <a:cs typeface="Times New Roman" pitchFamily="18" charset="0"/>
              </a:rPr>
              <a:t>Аналитический учет средств, поступивших во временное распоряжение учреждения, ведется на </a:t>
            </a:r>
            <a:r>
              <a:rPr lang="ru-RU" sz="1350" dirty="0" err="1" smtClean="0">
                <a:latin typeface="Times New Roman" pitchFamily="18" charset="0"/>
                <a:cs typeface="Times New Roman" pitchFamily="18" charset="0"/>
              </a:rPr>
              <a:t>Многографной</a:t>
            </a:r>
            <a:r>
              <a:rPr lang="ru-RU" sz="1350" dirty="0" smtClean="0">
                <a:latin typeface="Times New Roman" pitchFamily="18" charset="0"/>
                <a:cs typeface="Times New Roman" pitchFamily="18" charset="0"/>
              </a:rPr>
              <a:t> карточке по каждому получателю в разрезе видов поступлений (обязательств, в обеспечение которых они поступили) и направлений использования средств.</a:t>
            </a:r>
          </a:p>
          <a:p>
            <a:pPr marL="0" indent="358775">
              <a:buFont typeface="Wingdings" pitchFamily="2" charset="2"/>
              <a:buChar char="Ø"/>
            </a:pPr>
            <a:r>
              <a:rPr lang="ru-RU" sz="1350" dirty="0" smtClean="0">
                <a:latin typeface="Times New Roman" pitchFamily="18" charset="0"/>
                <a:cs typeface="Times New Roman" pitchFamily="18" charset="0"/>
              </a:rPr>
              <a:t>Учет операций по счету ведется в Журнале операций с безналичными денежными средствами.</a:t>
            </a:r>
          </a:p>
          <a:p>
            <a:pPr>
              <a:buNone/>
            </a:pPr>
            <a:endParaRPr lang="ru-RU" sz="135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1350" dirty="0" smtClean="0">
                <a:latin typeface="Times New Roman" pitchFamily="18" charset="0"/>
                <a:cs typeface="Times New Roman" pitchFamily="18" charset="0"/>
              </a:rPr>
              <a:t>Операции по поступлению денежных средств во временное распоряжение бюджетного учреждения :</a:t>
            </a:r>
          </a:p>
          <a:p>
            <a:r>
              <a:rPr lang="ru-RU" sz="1350" dirty="0" smtClean="0">
                <a:latin typeface="Times New Roman" pitchFamily="18" charset="0"/>
                <a:cs typeface="Times New Roman" pitchFamily="18" charset="0"/>
              </a:rPr>
              <a:t>дебет счетов 320111510 «Поступления денежных средств учреждения на лицевые счета в органе казначейства», 320134510 «Поступления средств в кассу учреждения»</a:t>
            </a:r>
          </a:p>
          <a:p>
            <a:r>
              <a:rPr lang="ru-RU" sz="1350" dirty="0" smtClean="0">
                <a:latin typeface="Times New Roman" pitchFamily="18" charset="0"/>
                <a:cs typeface="Times New Roman" pitchFamily="18" charset="0"/>
              </a:rPr>
              <a:t>кредит счета 330401730 «Увеличение кредиторской задолженности по средствам, полученным во временное распоряжение»</a:t>
            </a:r>
          </a:p>
          <a:p>
            <a:pPr marL="0" indent="0">
              <a:buNone/>
            </a:pPr>
            <a:r>
              <a:rPr lang="ru-RU" sz="1350" dirty="0" smtClean="0">
                <a:latin typeface="Times New Roman" pitchFamily="18" charset="0"/>
                <a:cs typeface="Times New Roman" pitchFamily="18" charset="0"/>
              </a:rPr>
              <a:t>Операции по возврату владельцу денежных средств, полученных бюджетным учреждением во временное распоряжение, перечислению указанных средств по назначению при наступлении определенных условий:</a:t>
            </a:r>
          </a:p>
          <a:p>
            <a:r>
              <a:rPr lang="ru-RU" sz="1350" dirty="0" smtClean="0">
                <a:latin typeface="Times New Roman" pitchFamily="18" charset="0"/>
                <a:cs typeface="Times New Roman" pitchFamily="18" charset="0"/>
              </a:rPr>
              <a:t>дебет счета 330401830 «Уменьшение кредиторской задолженности по средствам, полученным во временное распоряжение»</a:t>
            </a:r>
          </a:p>
          <a:p>
            <a:r>
              <a:rPr lang="ru-RU" sz="1350" dirty="0" smtClean="0">
                <a:latin typeface="Times New Roman" pitchFamily="18" charset="0"/>
                <a:cs typeface="Times New Roman" pitchFamily="18" charset="0"/>
              </a:rPr>
              <a:t>кредит счета 320111610 «Выбытия денежных средств учреждения с лицевых счетов в органе казначейства», счета 320134610 «Выбытия средств из кассы учреждения»</a:t>
            </a:r>
          </a:p>
          <a:p>
            <a:pPr marL="0" indent="0">
              <a:buNone/>
            </a:pPr>
            <a:r>
              <a:rPr lang="ru-RU" sz="1350" dirty="0" smtClean="0">
                <a:latin typeface="Times New Roman" pitchFamily="18" charset="0"/>
                <a:cs typeface="Times New Roman" pitchFamily="18" charset="0"/>
              </a:rPr>
              <a:t>Списание с балансового учета задолженности по средствам, полученным во временное распоряжение, не востребованной владельцем, при наличии документов, подтверждающих ликвидацию (смерть) кредитора (владельца), а также при отсутствии требований со стороны правопреемников (наследников):</a:t>
            </a:r>
          </a:p>
          <a:p>
            <a:r>
              <a:rPr lang="ru-RU" sz="1350" dirty="0" smtClean="0">
                <a:latin typeface="Times New Roman" pitchFamily="18" charset="0"/>
                <a:cs typeface="Times New Roman" pitchFamily="18" charset="0"/>
              </a:rPr>
              <a:t>дебет счета 330401830 «Уменьшение кредиторской задолженности по расчетам с депонентами»</a:t>
            </a:r>
          </a:p>
          <a:p>
            <a:r>
              <a:rPr lang="ru-RU" sz="1350" dirty="0" smtClean="0">
                <a:latin typeface="Times New Roman" pitchFamily="18" charset="0"/>
                <a:cs typeface="Times New Roman" pitchFamily="18" charset="0"/>
              </a:rPr>
              <a:t>кредит счета 330406730 «Увеличение расчетов с прочими кредиторами»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Арнаут М.Н.</a:t>
            </a:r>
            <a:endParaRPr lang="ru-RU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42852"/>
            <a:ext cx="8229600" cy="1143000"/>
          </a:xfrm>
        </p:spPr>
        <p:txBody>
          <a:bodyPr>
            <a:normAutofit/>
          </a:bodyPr>
          <a:lstStyle/>
          <a:p>
            <a:r>
              <a:rPr lang="ru-RU" sz="3000" dirty="0" smtClean="0">
                <a:latin typeface="Times New Roman" pitchFamily="18" charset="0"/>
                <a:cs typeface="Times New Roman" pitchFamily="18" charset="0"/>
              </a:rPr>
              <a:t>Счет 030402000 «Расчеты с депонентами»: правила и основные проводки</a:t>
            </a:r>
            <a:endParaRPr lang="ru-RU" sz="3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14366" y="1285860"/>
            <a:ext cx="8443914" cy="4525963"/>
          </a:xfrm>
        </p:spPr>
        <p:txBody>
          <a:bodyPr>
            <a:noAutofit/>
          </a:bodyPr>
          <a:lstStyle/>
          <a:p>
            <a:pPr>
              <a:buFont typeface="Wingdings" pitchFamily="2" charset="2"/>
              <a:buChar char="Ø"/>
            </a:pP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Счет предназначен для учета сумм оплаты труда, пособий, пенсий, компенсаций, стипендий, не полученных в установленный срок.</a:t>
            </a:r>
          </a:p>
          <a:p>
            <a:pPr>
              <a:buFont typeface="Wingdings" pitchFamily="2" charset="2"/>
              <a:buChar char="Ø"/>
            </a:pP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Аналитический учет депонированных сумм ведется в Книге (Книгах) аналитического учета в разрезе получателей депонированных сумм и видов выплат.</a:t>
            </a:r>
          </a:p>
          <a:p>
            <a:pPr>
              <a:buFont typeface="Wingdings" pitchFamily="2" charset="2"/>
              <a:buChar char="Ø"/>
            </a:pP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Учет операций по счету ведется в Журнале операций расчетов по оплате труда, денежному довольствию и стипендиям.</a:t>
            </a:r>
          </a:p>
          <a:p>
            <a:pPr>
              <a:buFont typeface="Wingdings" pitchFamily="2" charset="2"/>
              <a:buChar char="Ø"/>
            </a:pPr>
            <a:endParaRPr lang="ru-RU" sz="14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Операции по депонированию сумм, не полученных работниками бюджетного учреждений (учащимися) в срок, заработной платы, выплат по оплате труда, пособий (стипендий): </a:t>
            </a:r>
          </a:p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дебет соответствующих счетов аналитического учета счета 030200000 «Расчеты по принятым обязательствам»</a:t>
            </a:r>
          </a:p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кредит счета 030402730 «Увеличение кредиторской задолженности по расчетам с депонентами»</a:t>
            </a:r>
          </a:p>
          <a:p>
            <a:pPr>
              <a:buNone/>
            </a:pP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Выдача депонированных сумм:</a:t>
            </a:r>
          </a:p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дебет счета 030402830 «Уменьшение кредиторской задолженности по расчетам с депонентами»</a:t>
            </a:r>
          </a:p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кредит счетов 020134610 «Выбытия средств из кассы учреждения», 020111610 "Выбытие денежных средств учреждения с лицевых счетов в органе казначейства»</a:t>
            </a:r>
          </a:p>
          <a:p>
            <a:pPr marL="0" indent="0">
              <a:buNone/>
            </a:pP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Списание с балансового учета задолженности по депонированным суммам не востребованной в течение срока исковой давности кредиторами:</a:t>
            </a:r>
          </a:p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дебет счета 030402830 «Уменьшение кредиторской задолженности по расчетам с депонентами»</a:t>
            </a:r>
          </a:p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кредит счета 040110173 «Чрезвычайные доходы от операций с активами», с одновременным отражением суммы задолженности на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забалансовом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счете 20 «Задолженность, невостребованная кредиторами»</a:t>
            </a:r>
          </a:p>
          <a:p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Арнаут М.Н.</a:t>
            </a:r>
            <a:endParaRPr lang="ru-RU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-71462"/>
            <a:ext cx="8229600" cy="1143000"/>
          </a:xfrm>
        </p:spPr>
        <p:txBody>
          <a:bodyPr>
            <a:noAutofit/>
          </a:bodyPr>
          <a:lstStyle/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Счет 030403000 «Расчеты по удержаниям из выплат по оплате труда»: правила и основные проводки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14282" y="1071546"/>
            <a:ext cx="8643998" cy="5357850"/>
          </a:xfrm>
        </p:spPr>
        <p:txBody>
          <a:bodyPr>
            <a:normAutofit fontScale="85000" lnSpcReduction="20000"/>
          </a:bodyPr>
          <a:lstStyle/>
          <a:p>
            <a:pPr>
              <a:buFont typeface="Wingdings" pitchFamily="2" charset="2"/>
              <a:buChar char="Ø"/>
            </a:pP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Счет предназначен для учета расчетов по удержаниям из заработной платы и денежного довольствия, стипендий или иных периодических платежей для безналичного перечисления, взносов по договорам добровольного страхования; взносов на добровольное пенсионное страхование; сумм членских профсоюзных взносов; по исполнительным листам и другим документам.</a:t>
            </a:r>
          </a:p>
          <a:p>
            <a:pPr>
              <a:buFont typeface="Wingdings" pitchFamily="2" charset="2"/>
              <a:buChar char="Ø"/>
            </a:pP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Удержания производятся на основании соответствующих документов: письменных заявлений сотрудников, исполнительных листов.</a:t>
            </a:r>
          </a:p>
          <a:p>
            <a:pPr>
              <a:buFont typeface="Wingdings" pitchFamily="2" charset="2"/>
              <a:buChar char="Ø"/>
            </a:pP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Аналитический учет по счету ведется в Карточке учета средств и расчетов в разрезе получателей удержанных сумм и видов удержаний.</a:t>
            </a:r>
          </a:p>
          <a:p>
            <a:pPr>
              <a:buFont typeface="Wingdings" pitchFamily="2" charset="2"/>
              <a:buChar char="Ø"/>
            </a:pP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Учет операций по счету ведется в Журнале операций расчетов по оплате труда, денежному довольствию и стипендиям.</a:t>
            </a:r>
          </a:p>
          <a:p>
            <a:endParaRPr lang="ru-RU" sz="14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Операции по удержанию сумм заработной платы, выплат по оплате труда, стипендий:</a:t>
            </a:r>
          </a:p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дебет соответствующих счетов аналитического учета счета 030200000 «Расчеты по принятым обязательствам»</a:t>
            </a:r>
          </a:p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кредит счета 030403730 «Увеличение кредиторской задолженности по удержаниям из выплат по оплате труда»</a:t>
            </a:r>
          </a:p>
          <a:p>
            <a:pPr>
              <a:buNone/>
            </a:pP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Перечисление удержанных сумм:</a:t>
            </a:r>
          </a:p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дебет счета 030403830 «Уменьшение кредиторской задолженности по удержаниям из выплат по оплате труда»</a:t>
            </a:r>
          </a:p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кредит счета 020111610 «Выбытия денежных средств учреждения с лицевых счетов в органе казначейства»</a:t>
            </a:r>
          </a:p>
          <a:p>
            <a:pPr>
              <a:buNone/>
            </a:pP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Уменьшение задолженности виновного лица по ущербу на сумму произведенных удержаний из заработной платы (стипендии) и иных доходов:</a:t>
            </a:r>
          </a:p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дебет счета 030403830 «Уменьшение кредиторской задолженности по удержаниям из выплат по оплате труда»</a:t>
            </a:r>
          </a:p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кредит соответствующих счетов аналитического учета счета 020900000 «Расчеты по ущербу и иным доходам»</a:t>
            </a:r>
          </a:p>
          <a:p>
            <a:pPr marL="0" indent="0">
              <a:buNone/>
            </a:pP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Уменьшение задолженности подотчетного лица по возврату неиспользованных им денежных средств (денежных документов) на сумму произведенных с оплаты труда (стипендиям) удержаний:</a:t>
            </a:r>
          </a:p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дебет счета 030403830 «Уменьшение кредиторской задолженности по удержаниям из выплат по оплате труда»</a:t>
            </a:r>
          </a:p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кредит соответствующих счетов аналитического учета счета 020800000 «Расчеты с подотчетными лицами»</a:t>
            </a:r>
          </a:p>
          <a:p>
            <a:pPr marL="0" indent="0">
              <a:buNone/>
            </a:pP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Списание с балансового учета задолженности по удержаниям, не востребованным в течение срока исковой давности кредиторами:</a:t>
            </a:r>
          </a:p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дебет счета 030403830 «Уменьшение кредиторской задолженности по удержаниям из выплат по оплате труда» </a:t>
            </a:r>
          </a:p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кредит счета 040110173 «Чрезвычайные доходы от операций с активами» с одновременным отражением суммы задолженности на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забалансовом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счете 20 «Задолженность, невостребованная кредиторами» . 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Арнаут М.Н.</a:t>
            </a:r>
            <a:endParaRPr lang="ru-RU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-24"/>
            <a:ext cx="8229600" cy="1143000"/>
          </a:xfrm>
        </p:spPr>
        <p:txBody>
          <a:bodyPr>
            <a:normAutofit/>
          </a:bodyPr>
          <a:lstStyle/>
          <a:p>
            <a:r>
              <a:rPr lang="ru-RU" sz="3000" dirty="0" smtClean="0">
                <a:latin typeface="Times New Roman" pitchFamily="18" charset="0"/>
                <a:cs typeface="Times New Roman" pitchFamily="18" charset="0"/>
              </a:rPr>
              <a:t>Счет 030404000 «Внутриведомственные расчеты»: общие правила</a:t>
            </a:r>
            <a:endParaRPr lang="ru-RU" sz="3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85720" y="1214423"/>
            <a:ext cx="8401080" cy="4000528"/>
          </a:xfrm>
        </p:spPr>
        <p:txBody>
          <a:bodyPr>
            <a:noAutofit/>
          </a:bodyPr>
          <a:lstStyle/>
          <a:p>
            <a:r>
              <a:rPr lang="ru-RU" sz="1300" dirty="0" smtClean="0">
                <a:latin typeface="Times New Roman" pitchFamily="18" charset="0"/>
                <a:cs typeface="Times New Roman" pitchFamily="18" charset="0"/>
              </a:rPr>
              <a:t>Счет предназначен для учета расчетов между главным распорядителем, распорядителями и получателями бюджетных средств, находящимися в их ведении учреждений (главным администратором источников финансирования дефицита бюджета, администраторами источников финансирования дефицита бюджета; главным администратором доходов бюджета, администраторами доходов бюджета), также расчетов между головным учреждением и его обособленными структурными подразделениями (филиалами), а также между обособленными структурными подразделениями (филиалами) учреждения по поступлению и выбытию нефинансовых, финансовых активов и обязательств между ними.</a:t>
            </a:r>
          </a:p>
          <a:p>
            <a:r>
              <a:rPr lang="ru-RU" sz="1300" dirty="0" smtClean="0">
                <a:latin typeface="Times New Roman" pitchFamily="18" charset="0"/>
                <a:cs typeface="Times New Roman" pitchFamily="18" charset="0"/>
              </a:rPr>
              <a:t>Внутриведомственные расчеты группируются по доходам (поступлениям) и расходам (выплатам).</a:t>
            </a:r>
          </a:p>
          <a:p>
            <a:r>
              <a:rPr lang="ru-RU" sz="1300" dirty="0" smtClean="0">
                <a:latin typeface="Times New Roman" pitchFamily="18" charset="0"/>
                <a:cs typeface="Times New Roman" pitchFamily="18" charset="0"/>
              </a:rPr>
              <a:t>Отражение учреждением исправительных бухгалтерских записей по консолидируемым расчетам по ошибкам прошлых лет осуществляется по соответствующим счетам аналитического учета счета:</a:t>
            </a:r>
          </a:p>
          <a:p>
            <a:pPr>
              <a:buFont typeface="Wingdings" pitchFamily="2" charset="2"/>
              <a:buChar char="Ø"/>
            </a:pPr>
            <a:r>
              <a:rPr lang="ru-RU" sz="1300" dirty="0" smtClean="0">
                <a:latin typeface="Times New Roman" pitchFamily="18" charset="0"/>
                <a:cs typeface="Times New Roman" pitchFamily="18" charset="0"/>
              </a:rPr>
              <a:t>30484 «Консолидируемые расчеты года, предшествующего отчетному» - в части консолидируемых расчетов по ошибкам года, предшествующего году исправительных записей;</a:t>
            </a:r>
          </a:p>
          <a:p>
            <a:pPr>
              <a:buFont typeface="Wingdings" pitchFamily="2" charset="2"/>
              <a:buChar char="Ø"/>
            </a:pPr>
            <a:r>
              <a:rPr lang="ru-RU" sz="1300" dirty="0" smtClean="0">
                <a:latin typeface="Times New Roman" pitchFamily="18" charset="0"/>
                <a:cs typeface="Times New Roman" pitchFamily="18" charset="0"/>
              </a:rPr>
              <a:t>30494 «Консолидируемые расчеты иных прошлых лет» - в части консолидируемых расчетов по ошибкам годов, предшествующих году исправительных записей, которые не подлежат отражению по счету 30484.</a:t>
            </a:r>
          </a:p>
          <a:p>
            <a:r>
              <a:rPr lang="ru-RU" sz="1300" dirty="0" smtClean="0">
                <a:latin typeface="Times New Roman" pitchFamily="18" charset="0"/>
                <a:cs typeface="Times New Roman" pitchFamily="18" charset="0"/>
              </a:rPr>
              <a:t>Аналитический учет по счету ведется в Карточке учета средств и расчетов в разрезе участников расчетов (удержаний).</a:t>
            </a:r>
          </a:p>
          <a:p>
            <a:r>
              <a:rPr lang="ru-RU" sz="1300" dirty="0" smtClean="0">
                <a:latin typeface="Times New Roman" pitchFamily="18" charset="0"/>
                <a:cs typeface="Times New Roman" pitchFamily="18" charset="0"/>
              </a:rPr>
              <a:t>Учет операций по счету ведется в соответствии с содержанием факта хозяйственной жизни: в Журнале операций с безналичными денежными средствами, в Журнале операций расчетов с подотчетными лицами, в Журнале операций расчетов с поставщиками и подрядчиками, в Журнале операций расчетов с дебиторами по доходам, в Журнале операций по выбытию и перемещению нефинансовых активов, в Журнале по прочим операциям.</a:t>
            </a:r>
          </a:p>
          <a:p>
            <a:r>
              <a:rPr lang="ru-RU" sz="1300" dirty="0" smtClean="0">
                <a:latin typeface="Times New Roman" pitchFamily="18" charset="0"/>
                <a:cs typeface="Times New Roman" pitchFamily="18" charset="0"/>
              </a:rPr>
              <a:t>Отражение операций по исправительным бухгалтерским записям по консолидируемым расчетам по ошибкам прошлых лет осуществляется в обособленных регистрах бухгалтерского учета.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Арнаут М.Н.</a:t>
            </a:r>
            <a:endParaRPr lang="ru-RU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2844" y="-24"/>
            <a:ext cx="8543956" cy="857256"/>
          </a:xfrm>
        </p:spPr>
        <p:txBody>
          <a:bodyPr>
            <a:normAutofit fontScale="90000"/>
          </a:bodyPr>
          <a:lstStyle/>
          <a:p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Счет 030404000 «Внутриведомственные расчеты»: основные проводки</a:t>
            </a:r>
            <a:endParaRPr lang="ru-RU" sz="2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85720" y="785794"/>
            <a:ext cx="8643998" cy="5857916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1300" dirty="0" smtClean="0">
                <a:latin typeface="Times New Roman" pitchFamily="18" charset="0"/>
                <a:cs typeface="Times New Roman" pitchFamily="18" charset="0"/>
              </a:rPr>
              <a:t>Принятие к учету расчетов между головным учреждением, обособленными подразделениями (филиалами) по получению нефинансовых, финансовых активов (передаче обязательств), денежных средств:</a:t>
            </a:r>
          </a:p>
          <a:p>
            <a:r>
              <a:rPr lang="ru-RU" sz="1300" dirty="0" smtClean="0">
                <a:latin typeface="Times New Roman" pitchFamily="18" charset="0"/>
                <a:cs typeface="Times New Roman" pitchFamily="18" charset="0"/>
              </a:rPr>
              <a:t>дебет соответствующих счетов аналитического учета счетов 010100000 «Основные средства», 010200000 «Нематериальные активы», 10300000 «</a:t>
            </a:r>
            <a:r>
              <a:rPr lang="ru-RU" sz="1300" dirty="0" err="1" smtClean="0">
                <a:latin typeface="Times New Roman" pitchFamily="18" charset="0"/>
                <a:cs typeface="Times New Roman" pitchFamily="18" charset="0"/>
              </a:rPr>
              <a:t>Непроизведенные</a:t>
            </a:r>
            <a:r>
              <a:rPr lang="ru-RU" sz="1300" dirty="0" smtClean="0">
                <a:latin typeface="Times New Roman" pitchFamily="18" charset="0"/>
                <a:cs typeface="Times New Roman" pitchFamily="18" charset="0"/>
              </a:rPr>
              <a:t> активы», 010500000 «Материальные запасы», 010600000 «Вложения в нефинансовые активы», 020500000 «Расчеты по доходам», 020600000 «Расчеты по выданным авансам», 020700000 «Расчеты по кредитам, займам (ссудам)», 020800000 «Расчеты с подотчетными лицами», 020900000 «Расчеты по ущербу», счетов 021012560 «Увеличение дебиторской задолженности по НДС по приобретенным материальным ценностям, работам, услугам», 021006560 «Увеличение расчетов с учредителем», 020111510 «Поступление денежных средств учреждения на лицевые счета в органе казначейства»</a:t>
            </a:r>
          </a:p>
          <a:p>
            <a:r>
              <a:rPr lang="ru-RU" sz="1300" dirty="0" smtClean="0">
                <a:latin typeface="Times New Roman" pitchFamily="18" charset="0"/>
                <a:cs typeface="Times New Roman" pitchFamily="18" charset="0"/>
              </a:rPr>
              <a:t>кредит соответствующих счетов аналитического учета счета 030404000 «Внутриведомственные расчеты»</a:t>
            </a:r>
          </a:p>
          <a:p>
            <a:pPr marL="0" indent="0">
              <a:buNone/>
            </a:pPr>
            <a:r>
              <a:rPr lang="ru-RU" sz="1300" dirty="0" smtClean="0">
                <a:latin typeface="Times New Roman" pitchFamily="18" charset="0"/>
                <a:cs typeface="Times New Roman" pitchFamily="18" charset="0"/>
              </a:rPr>
              <a:t>Принятие к учету расчетов между головным учреждением, обособленными подразделениями (филиалами) по передаче нефинансовых, финансовых активов (передаче обязательств), денежных средств: :</a:t>
            </a:r>
          </a:p>
          <a:p>
            <a:r>
              <a:rPr lang="ru-RU" sz="1300" dirty="0" smtClean="0">
                <a:latin typeface="Times New Roman" pitchFamily="18" charset="0"/>
                <a:cs typeface="Times New Roman" pitchFamily="18" charset="0"/>
              </a:rPr>
              <a:t>дебет соответствующих счетов аналитического учета счета 030404000 «Внутриведомственные расчеты»</a:t>
            </a:r>
          </a:p>
          <a:p>
            <a:r>
              <a:rPr lang="ru-RU" sz="1300" dirty="0" smtClean="0">
                <a:latin typeface="Times New Roman" pitchFamily="18" charset="0"/>
                <a:cs typeface="Times New Roman" pitchFamily="18" charset="0"/>
              </a:rPr>
              <a:t>кредит соответствующих счетов аналитического учета счетов 010100000 «Основные средства», счета 010200000 «Нематериальные активы», 10300000 «</a:t>
            </a:r>
            <a:r>
              <a:rPr lang="ru-RU" sz="1300" dirty="0" err="1" smtClean="0">
                <a:latin typeface="Times New Roman" pitchFamily="18" charset="0"/>
                <a:cs typeface="Times New Roman" pitchFamily="18" charset="0"/>
              </a:rPr>
              <a:t>Непроизведенные</a:t>
            </a:r>
            <a:r>
              <a:rPr lang="ru-RU" sz="1300" dirty="0" smtClean="0">
                <a:latin typeface="Times New Roman" pitchFamily="18" charset="0"/>
                <a:cs typeface="Times New Roman" pitchFamily="18" charset="0"/>
              </a:rPr>
              <a:t> активы», 010500000 «Материальные запасы», 010600000 «Вложения в нефинансовые активы», 020500000 «Расчеты по доходам», 020600000 «Расчеты по выданным авансам», 020700000 «Расчеты по кредитам, займам (ссудам)», 020800000 «Расчеты с подотчетными лицами», 020900000 «Расчеты по ущербу», счета 021012660 «Уменьшение дебиторской задолженности по НДС по приобретенным материальным ценностям, работам, услугам», 021006660 «Уменьшение расчетов с учредителем», 020111610 «Выбытия денежных средств учреждения с лицевого счета в органе казначейства", счета 020127510 «Выбытия денежных средств учреждения в иностранной валюте со счета в кредитной организации»</a:t>
            </a:r>
          </a:p>
          <a:p>
            <a:pPr marL="0" indent="0">
              <a:buFont typeface="Wingdings" pitchFamily="2" charset="2"/>
              <a:buChar char="Ø"/>
            </a:pPr>
            <a:r>
              <a:rPr lang="ru-RU" sz="1300" dirty="0" smtClean="0">
                <a:latin typeface="Times New Roman" pitchFamily="18" charset="0"/>
                <a:cs typeface="Times New Roman" pitchFamily="18" charset="0"/>
              </a:rPr>
              <a:t>По закрытию финансового года суммы завершенных в финансовом году расчетов по поступлению (передаче) нефинансовых, финансовых активов (обязательств) отражаются с корреспонденцией по кредиту (дебету) счета 040130000 «Финансовый результат прошлых отчетных периодов»</a:t>
            </a:r>
          </a:p>
          <a:p>
            <a:pPr marL="0" indent="0">
              <a:buFont typeface="Wingdings" pitchFamily="2" charset="2"/>
              <a:buChar char="Ø"/>
            </a:pPr>
            <a:r>
              <a:rPr lang="ru-RU" sz="1300" dirty="0" smtClean="0">
                <a:latin typeface="Times New Roman" pitchFamily="18" charset="0"/>
                <a:cs typeface="Times New Roman" pitchFamily="18" charset="0"/>
              </a:rPr>
              <a:t>По дебету (кредиту) счетов 030484000 «Консолидируемые расчеты года, предшествующего отчетному», 030494000 «Консолидируемые расчеты иных прошлых лет» обособленно отражаются хозяйственные операции прошлых отчетных периодов (года, предшествующего отчетному и иных прошлых лет) по внутриведомственным расчетам, по которым в текущем финансовом году выявлены ошибки.</a:t>
            </a:r>
          </a:p>
          <a:p>
            <a:endParaRPr lang="ru-RU" sz="1300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Арнаут М.Н.</a:t>
            </a:r>
            <a:endParaRPr lang="ru-RU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71414"/>
            <a:ext cx="8229600" cy="1143000"/>
          </a:xfrm>
        </p:spPr>
        <p:txBody>
          <a:bodyPr>
            <a:normAutofit/>
          </a:bodyPr>
          <a:lstStyle/>
          <a:p>
            <a:r>
              <a:rPr lang="ru-RU" sz="3000" dirty="0" smtClean="0">
                <a:latin typeface="Times New Roman" pitchFamily="18" charset="0"/>
                <a:cs typeface="Times New Roman" pitchFamily="18" charset="0"/>
              </a:rPr>
              <a:t>Счет 030406000 «Расчеты с прочими кредиторами»: общие правила</a:t>
            </a:r>
            <a:endParaRPr lang="ru-RU" sz="3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42886" y="1571613"/>
            <a:ext cx="8472518" cy="3429023"/>
          </a:xfrm>
        </p:spPr>
        <p:txBody>
          <a:bodyPr>
            <a:noAutofit/>
          </a:bodyPr>
          <a:lstStyle/>
          <a:p>
            <a:r>
              <a:rPr lang="ru-RU" sz="1500" dirty="0" smtClean="0">
                <a:latin typeface="Times New Roman" pitchFamily="18" charset="0"/>
                <a:cs typeface="Times New Roman" pitchFamily="18" charset="0"/>
              </a:rPr>
              <a:t>Счет предназначен для учета расчетов с кредиторами по операциям, отражение которых не предусмотрено на иных счетах учета Единого плана счетов.</a:t>
            </a:r>
          </a:p>
          <a:p>
            <a:r>
              <a:rPr lang="ru-RU" sz="1500" dirty="0" smtClean="0">
                <a:latin typeface="Times New Roman" pitchFamily="18" charset="0"/>
                <a:cs typeface="Times New Roman" pitchFamily="18" charset="0"/>
              </a:rPr>
              <a:t>Отражение учреждением исправительных бухгалтерских записей по ошибкам прошлых лет осуществляется по соответствующим счетам аналитического учета счета:</a:t>
            </a:r>
          </a:p>
          <a:p>
            <a:r>
              <a:rPr lang="ru-RU" sz="1500" dirty="0" smtClean="0">
                <a:latin typeface="Times New Roman" pitchFamily="18" charset="0"/>
                <a:cs typeface="Times New Roman" pitchFamily="18" charset="0"/>
              </a:rPr>
              <a:t>30486 «Иные расчеты года, предшествующего отчетному» - в части отражения бухгалтерских записей по ошибкам года, предшествующего году их исправления, не отраженных на иных обособляемых счетах расчетов и (или) счетах финансового результата;</a:t>
            </a:r>
          </a:p>
          <a:p>
            <a:r>
              <a:rPr lang="ru-RU" sz="1500" dirty="0" smtClean="0">
                <a:latin typeface="Times New Roman" pitchFamily="18" charset="0"/>
                <a:cs typeface="Times New Roman" pitchFamily="18" charset="0"/>
              </a:rPr>
              <a:t>30496 «Иные расчеты прошлых лет» - в части отражения бухгалтерских записей по ошибкам годов, предшествующих году исправительных записей, которые не подлежат отражению по счету 30486.</a:t>
            </a:r>
          </a:p>
          <a:p>
            <a:r>
              <a:rPr lang="ru-RU" sz="1500" dirty="0" smtClean="0">
                <a:latin typeface="Times New Roman" pitchFamily="18" charset="0"/>
                <a:cs typeface="Times New Roman" pitchFamily="18" charset="0"/>
              </a:rPr>
              <a:t>Аналитический учет по счету ведется в Карточке учета средств и расчетов в разрезе кредиторов по видам формируемых расчетов и суммам принятых обязательств (задолженности).</a:t>
            </a:r>
          </a:p>
          <a:p>
            <a:r>
              <a:rPr lang="ru-RU" sz="1500" dirty="0" smtClean="0">
                <a:latin typeface="Times New Roman" pitchFamily="18" charset="0"/>
                <a:cs typeface="Times New Roman" pitchFamily="18" charset="0"/>
              </a:rPr>
              <a:t>Учет операций по счету ведется в Журнале по прочим операциям.</a:t>
            </a:r>
          </a:p>
          <a:p>
            <a:r>
              <a:rPr lang="ru-RU" sz="1500" dirty="0" smtClean="0">
                <a:latin typeface="Times New Roman" pitchFamily="18" charset="0"/>
                <a:cs typeface="Times New Roman" pitchFamily="18" charset="0"/>
              </a:rPr>
              <a:t>Отражение операций по исправительным бухгалтерским записям по ошибкам прошлых лет осуществляется в обособленных регистрах бухгалтерского учета.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Арнаут М.Н.</a:t>
            </a:r>
            <a:endParaRPr lang="ru-RU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214298"/>
            <a:ext cx="8229600" cy="1143000"/>
          </a:xfrm>
        </p:spPr>
        <p:txBody>
          <a:bodyPr>
            <a:noAutofit/>
          </a:bodyPr>
          <a:lstStyle/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Счет 030406000 «Расчеты с прочими кредиторами»: основные проводки по принятию к учету (увеличению) обязательств перед прочими кредиторами 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42886" y="1357298"/>
            <a:ext cx="8472518" cy="5143536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1500" dirty="0" smtClean="0">
                <a:latin typeface="Times New Roman" pitchFamily="18" charset="0"/>
                <a:cs typeface="Times New Roman" pitchFamily="18" charset="0"/>
              </a:rPr>
              <a:t>принятие к учету кредиторской задолженности в сумме средств, полученных бюджетным учреждением по соответствующему виду финансового обеспечения (деятельности), направленных в пределах остатка средств на лицевом счете бюджетного учреждения на исполнение обязательства, принятого бюджетным учреждением в рамках иного вида финансового обеспечения (деятельности):</a:t>
            </a:r>
          </a:p>
          <a:p>
            <a:r>
              <a:rPr lang="ru-RU" sz="1500" dirty="0" smtClean="0">
                <a:latin typeface="Times New Roman" pitchFamily="18" charset="0"/>
                <a:cs typeface="Times New Roman" pitchFamily="18" charset="0"/>
              </a:rPr>
              <a:t>дебет соответствующих счетов аналитического учета счетов 020600000 «Расчеты по выданным авансам», 030100000 «Расчеты с кредиторами по долговым обязательствам», 030200000 «Расчеты по принятым обязательствам», 030300000 "Расчеты по платежам в бюджеты», 030400000 «Прочие расчеты с кредиторами»</a:t>
            </a:r>
          </a:p>
          <a:p>
            <a:r>
              <a:rPr lang="ru-RU" sz="1500" dirty="0" smtClean="0">
                <a:latin typeface="Times New Roman" pitchFamily="18" charset="0"/>
                <a:cs typeface="Times New Roman" pitchFamily="18" charset="0"/>
              </a:rPr>
              <a:t>кредит счета 030406730 «Увеличение расчетов с прочими кредиторами»</a:t>
            </a:r>
          </a:p>
          <a:p>
            <a:pPr marL="0" indent="0">
              <a:buNone/>
            </a:pPr>
            <a:r>
              <a:rPr lang="ru-RU" sz="1500" dirty="0" smtClean="0">
                <a:latin typeface="Times New Roman" pitchFamily="18" charset="0"/>
                <a:cs typeface="Times New Roman" pitchFamily="18" charset="0"/>
              </a:rPr>
              <a:t>принятие к учету вложений в нефинансовые активы при приобретении (создании) объекта за счет разных источников финансового обеспечения:</a:t>
            </a:r>
          </a:p>
          <a:p>
            <a:r>
              <a:rPr lang="ru-RU" sz="1500" dirty="0" smtClean="0">
                <a:latin typeface="Times New Roman" pitchFamily="18" charset="0"/>
                <a:cs typeface="Times New Roman" pitchFamily="18" charset="0"/>
              </a:rPr>
              <a:t>дебет соответствующих счетов аналитического учета счета 410600000 «Вложения в нефинансовые активы»</a:t>
            </a:r>
          </a:p>
          <a:p>
            <a:r>
              <a:rPr lang="ru-RU" sz="1500" dirty="0" smtClean="0">
                <a:latin typeface="Times New Roman" pitchFamily="18" charset="0"/>
                <a:cs typeface="Times New Roman" pitchFamily="18" charset="0"/>
              </a:rPr>
              <a:t>кредит счета 430406730 «Увеличение расчетов с прочими кредиторами»</a:t>
            </a:r>
          </a:p>
          <a:p>
            <a:pPr marL="0" indent="0">
              <a:buNone/>
            </a:pPr>
            <a:r>
              <a:rPr lang="ru-RU" sz="1500" dirty="0" smtClean="0">
                <a:latin typeface="Times New Roman" pitchFamily="18" charset="0"/>
                <a:cs typeface="Times New Roman" pitchFamily="18" charset="0"/>
              </a:rPr>
              <a:t>принятие к учету нефинансовых, финансовых активов (за исключением безналичных денежных средств) по передаточному акту (разделительному балансу) при реорганизации путем слияния, присоединения, разделения, выделения:</a:t>
            </a:r>
          </a:p>
          <a:p>
            <a:r>
              <a:rPr lang="ru-RU" sz="1500" dirty="0" smtClean="0">
                <a:latin typeface="Times New Roman" pitchFamily="18" charset="0"/>
                <a:cs typeface="Times New Roman" pitchFamily="18" charset="0"/>
              </a:rPr>
              <a:t>дебет соответствующих счетов аналитического учета счетов 010000000 «Нефинансовые активы», 020000000 «Финансовые активы»</a:t>
            </a:r>
          </a:p>
          <a:p>
            <a:r>
              <a:rPr lang="ru-RU" sz="1500" dirty="0" smtClean="0">
                <a:latin typeface="Times New Roman" pitchFamily="18" charset="0"/>
                <a:cs typeface="Times New Roman" pitchFamily="18" charset="0"/>
              </a:rPr>
              <a:t>кредиту 030406000 «Расчеты с прочими кредиторами»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Арнаут М.Н.</a:t>
            </a:r>
            <a:endParaRPr lang="ru-RU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214298"/>
            <a:ext cx="8229600" cy="1143000"/>
          </a:xfrm>
        </p:spPr>
        <p:txBody>
          <a:bodyPr>
            <a:noAutofit/>
          </a:bodyPr>
          <a:lstStyle/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Счет 030406000 «Расчеты с прочими кредиторами»: основные проводки по принятию к учету задолженности прочих кредиторов (исполнение принятых обязательств) (увеличению) обязательств перед прочими кредиторами 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85762" y="1571612"/>
            <a:ext cx="8472518" cy="5143536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1500" dirty="0" smtClean="0">
                <a:latin typeface="Times New Roman" pitchFamily="18" charset="0"/>
                <a:cs typeface="Times New Roman" pitchFamily="18" charset="0"/>
              </a:rPr>
              <a:t>принятие к учету дебиторской задолженности по восстановлению иного источника финансового обеспечения, привлеченного на исполнение обязательства:</a:t>
            </a:r>
          </a:p>
          <a:p>
            <a:pPr marL="0" indent="358775"/>
            <a:r>
              <a:rPr lang="ru-RU" sz="1500" dirty="0" smtClean="0">
                <a:latin typeface="Times New Roman" pitchFamily="18" charset="0"/>
                <a:cs typeface="Times New Roman" pitchFamily="18" charset="0"/>
              </a:rPr>
              <a:t>дебет счета 030406830 «Уменьшение расчетов с прочими кредиторами»</a:t>
            </a:r>
          </a:p>
          <a:p>
            <a:pPr marL="0" indent="358775"/>
            <a:r>
              <a:rPr lang="ru-RU" sz="1500" dirty="0" smtClean="0">
                <a:latin typeface="Times New Roman" pitchFamily="18" charset="0"/>
                <a:cs typeface="Times New Roman" pitchFamily="18" charset="0"/>
              </a:rPr>
              <a:t>кредит счета 020111610 «Выбытия денежных средств учреждения с лицевого счета в органе казначейства», 020134610 «Выбытия средств из кассы учреждения»</a:t>
            </a:r>
          </a:p>
          <a:p>
            <a:pPr marL="0" indent="0">
              <a:buNone/>
            </a:pPr>
            <a:r>
              <a:rPr lang="ru-RU" sz="1500" dirty="0" smtClean="0">
                <a:latin typeface="Times New Roman" pitchFamily="18" charset="0"/>
                <a:cs typeface="Times New Roman" pitchFamily="18" charset="0"/>
              </a:rPr>
              <a:t>исполнение дебиторской задолженности по доходам (выплатам) за счет иного финансового источника, в том числе зачетом встречных требований (удержаний):</a:t>
            </a:r>
          </a:p>
          <a:p>
            <a:pPr marL="0" indent="358775"/>
            <a:r>
              <a:rPr lang="ru-RU" sz="1500" dirty="0" smtClean="0">
                <a:latin typeface="Times New Roman" pitchFamily="18" charset="0"/>
                <a:cs typeface="Times New Roman" pitchFamily="18" charset="0"/>
              </a:rPr>
              <a:t>дебет счета 030406830 «Уменьшение расчетов с прочими кредиторами»</a:t>
            </a:r>
          </a:p>
          <a:p>
            <a:pPr marL="0" indent="358775"/>
            <a:r>
              <a:rPr lang="ru-RU" sz="1500" dirty="0" smtClean="0">
                <a:latin typeface="Times New Roman" pitchFamily="18" charset="0"/>
                <a:cs typeface="Times New Roman" pitchFamily="18" charset="0"/>
              </a:rPr>
              <a:t>кредит соответствующих счетов аналитического учета счетов 020500000 «Расчеты по доходам» 020900000 «Расчеты по ущербу и иным доходам», 020600000 «Расчеты по выданным авансам», 020700000 «Расчеты по кредитам, займам (ссудам)», 020800000 «Расчеты с подотчетными лицами»</a:t>
            </a:r>
          </a:p>
          <a:p>
            <a:pPr marL="0" indent="0">
              <a:buNone/>
            </a:pPr>
            <a:r>
              <a:rPr lang="ru-RU" sz="1500" dirty="0" smtClean="0">
                <a:latin typeface="Times New Roman" pitchFamily="18" charset="0"/>
                <a:cs typeface="Times New Roman" pitchFamily="18" charset="0"/>
              </a:rPr>
              <a:t>принятие к учету расчетов по обязательствам, а также финансового результата учреждения по передаточному акту (разделительному балансу) при реорганизации путем слияния, присоединения, разделения, выделения:</a:t>
            </a:r>
          </a:p>
          <a:p>
            <a:pPr marL="0" indent="358775"/>
            <a:r>
              <a:rPr lang="ru-RU" sz="1500" dirty="0" smtClean="0">
                <a:latin typeface="Times New Roman" pitchFamily="18" charset="0"/>
                <a:cs typeface="Times New Roman" pitchFamily="18" charset="0"/>
              </a:rPr>
              <a:t>дебет счета 030406830 «Уменьшение расчетов с прочими кредиторами»</a:t>
            </a:r>
          </a:p>
          <a:p>
            <a:pPr marL="0" indent="358775"/>
            <a:r>
              <a:rPr lang="ru-RU" sz="1500" dirty="0" smtClean="0">
                <a:latin typeface="Times New Roman" pitchFamily="18" charset="0"/>
                <a:cs typeface="Times New Roman" pitchFamily="18" charset="0"/>
              </a:rPr>
              <a:t>кредит соответствующих счетов аналитического учета счетов 030100000 «Расчеты с кредиторами по долговым обязательствам», 030200000 «Расчеты по принятым обязательствам», 030300000 «Расчеты по платежам в бюджеты», 030400000 «Прочие расчеты с кредиторами», 040110000 «Доходы текущего финансового года», 040140000 «Доходы будущих периодов», 040160000 «Резервы предстоящих расходов»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Арнаут М.Н.</a:t>
            </a:r>
            <a:endParaRPr lang="ru-RU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947</TotalTime>
  <Words>5114</Words>
  <Application>Microsoft Office PowerPoint</Application>
  <PresentationFormat>Экран (4:3)</PresentationFormat>
  <Paragraphs>309</Paragraphs>
  <Slides>25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25</vt:i4>
      </vt:variant>
    </vt:vector>
  </HeadingPairs>
  <TitlesOfParts>
    <vt:vector size="26" baseType="lpstr">
      <vt:lpstr>Тема Office</vt:lpstr>
      <vt:lpstr>Тема 6:Учет обязательств</vt:lpstr>
      <vt:lpstr>Раздел 3 «Обязательства» Плана счетов бюджетного учреждения включает следующие  группировочные счета:</vt:lpstr>
      <vt:lpstr> Счет 030100000 «Расчеты с кредиторами по долговым обязательствам»: общие правила</vt:lpstr>
      <vt:lpstr> Счет 030100000 «Расчеты с кредиторами по долговым обязательствам»: субсчета</vt:lpstr>
      <vt:lpstr> Счет 030100000 «Расчеты с кредиторами по долговым обязательствам»: основные проводки по принятию (увеличению) долговых обязательств </vt:lpstr>
      <vt:lpstr> Счет 030100000 «Расчеты с кредиторами по долговым обязательствам»: основные проводки по исполнению (погашению) долговых обязательств </vt:lpstr>
      <vt:lpstr>Счет 030200000 «Расчеты по принятым обязательствам»: общие правила</vt:lpstr>
      <vt:lpstr>Счет 030200000 «Расчеты по принятым обязательствам»: субсчета</vt:lpstr>
      <vt:lpstr>Счет 030200000 «Расчеты по принятым обязательствам»: основные проводки по принятию (увеличению) обязательств</vt:lpstr>
      <vt:lpstr>Счет 030200000 «Расчеты по принятым обязательствам»: основные проводки по принятию (увеличению) обязательств</vt:lpstr>
      <vt:lpstr>Счет 030200000 «Расчеты по принятым обязательствам»: основные проводки по исполнению (удержанию, погашению) обязательств</vt:lpstr>
      <vt:lpstr>Счет 030200000 «Расчеты по принятым обязательствам»: основные проводки по исполнению (удержанию, погашению) обязательств</vt:lpstr>
      <vt:lpstr>Счет 030300000 «Расчеты по платежам в бюджеты»: общие правила</vt:lpstr>
      <vt:lpstr>Счет 030300000 «Расчеты по платежам в бюджеты»: основные проводки по начислению сумм налогов, сборов, страховых взносов и иных обязательных платежей в бюджеты бюджетной системы РФ</vt:lpstr>
      <vt:lpstr>Счет 030300000 «Расчеты по платежам в бюджеты»: основные проводки по начислению сумм налогов, сборов, страховых взносов и иных обязательных платежей в бюджеты бюджетной системы РФ</vt:lpstr>
      <vt:lpstr>Счет 030300000 «Расчеты по платежам в бюджеты»: основные проводки по уменьшению расчетов (исполнению, погашению) сумм налогов, сборов, страховых взносов и иных обязательных платежей в бюджеты бюджетной системы РФ</vt:lpstr>
      <vt:lpstr>Счет 030400000 «Прочие расчеты с кредиторами»: группы счетов</vt:lpstr>
      <vt:lpstr>Счет 030401000 «Расчеты по средствам, полученным во временное распоряжение»: правила и основные проводки</vt:lpstr>
      <vt:lpstr>Счет 030402000 «Расчеты с депонентами»: правила и основные проводки</vt:lpstr>
      <vt:lpstr>Счет 030403000 «Расчеты по удержаниям из выплат по оплате труда»: правила и основные проводки</vt:lpstr>
      <vt:lpstr>Счет 030404000 «Внутриведомственные расчеты»: общие правила</vt:lpstr>
      <vt:lpstr>Счет 030404000 «Внутриведомственные расчеты»: основные проводки</vt:lpstr>
      <vt:lpstr>Счет 030406000 «Расчеты с прочими кредиторами»: общие правила</vt:lpstr>
      <vt:lpstr>Счет 030406000 «Расчеты с прочими кредиторами»: основные проводки по принятию к учету (увеличению) обязательств перед прочими кредиторами </vt:lpstr>
      <vt:lpstr>Счет 030406000 «Расчеты с прочими кредиторами»: основные проводки по принятию к учету задолженности прочих кредиторов (исполнение принятых обязательств) (увеличению) обязательств перед прочими кредиторами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Тема 4:Учет нефинансовых активов</dc:title>
  <dc:creator>Арнаут</dc:creator>
  <cp:lastModifiedBy>Арнаут Марина</cp:lastModifiedBy>
  <cp:revision>166</cp:revision>
  <dcterms:created xsi:type="dcterms:W3CDTF">2020-10-10T00:49:25Z</dcterms:created>
  <dcterms:modified xsi:type="dcterms:W3CDTF">2020-12-22T02:38:24Z</dcterms:modified>
</cp:coreProperties>
</file>