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72" r:id="rId6"/>
    <p:sldId id="259" r:id="rId7"/>
    <p:sldId id="260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4" r:id="rId19"/>
    <p:sldId id="275" r:id="rId20"/>
    <p:sldId id="271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305" r:id="rId29"/>
    <p:sldId id="287" r:id="rId30"/>
    <p:sldId id="288" r:id="rId31"/>
    <p:sldId id="289" r:id="rId32"/>
    <p:sldId id="290" r:id="rId33"/>
    <p:sldId id="291" r:id="rId34"/>
    <p:sldId id="297" r:id="rId35"/>
    <p:sldId id="298" r:id="rId36"/>
    <p:sldId id="299" r:id="rId37"/>
    <p:sldId id="300" r:id="rId38"/>
    <p:sldId id="301" r:id="rId39"/>
    <p:sldId id="303" r:id="rId40"/>
    <p:sldId id="306" r:id="rId41"/>
    <p:sldId id="307" r:id="rId42"/>
    <p:sldId id="308" r:id="rId43"/>
    <p:sldId id="313" r:id="rId44"/>
    <p:sldId id="309" r:id="rId45"/>
    <p:sldId id="310" r:id="rId46"/>
    <p:sldId id="311" r:id="rId47"/>
    <p:sldId id="312" r:id="rId48"/>
    <p:sldId id="295" r:id="rId49"/>
  </p:sldIdLst>
  <p:sldSz cx="9144000" cy="6858000" type="screen4x3"/>
  <p:notesSz cx="6858000" cy="9144000"/>
  <p:custDataLst>
    <p:tags r:id="rId5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4" autoAdjust="0"/>
    <p:restoredTop sz="86874" autoAdjust="0"/>
  </p:normalViewPr>
  <p:slideViewPr>
    <p:cSldViewPr>
      <p:cViewPr varScale="1">
        <p:scale>
          <a:sx n="93" d="100"/>
          <a:sy n="93" d="100"/>
        </p:scale>
        <p:origin x="13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4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6"/>
            <a:ext cx="457200" cy="441325"/>
          </a:xfrm>
        </p:spPr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4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2" y="1575654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2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20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4"/>
            <a:ext cx="457200" cy="441325"/>
          </a:xfrm>
        </p:spPr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4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42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42"/>
            <a:ext cx="457200" cy="441325"/>
          </a:xfrm>
        </p:spPr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5"/>
            <a:ext cx="457200" cy="441325"/>
          </a:xfrm>
        </p:spPr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5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4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3BAAB1A-D8E1-4809-B4E8-160EF05457C9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bcslife.ru/company/press-center/company-news/rezultaty-issledovaniya-rossiyane-o-riskakh-dlya-zdorovya-i-strakhovanii/" TargetMode="External"/><Relationship Id="rId2" Type="http://schemas.openxmlformats.org/officeDocument/2006/relationships/hyperlink" Target="https://tass.ru/ekonomika/9823387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Раздел: Финансы домохозяйств</a:t>
            </a:r>
          </a:p>
          <a:p>
            <a:endParaRPr lang="ru-RU" dirty="0" smtClean="0"/>
          </a:p>
          <a:p>
            <a:r>
              <a:rPr lang="en-US" dirty="0" smtClean="0"/>
              <a:t>Страхование </a:t>
            </a:r>
            <a:r>
              <a:rPr lang="en-US" dirty="0" smtClean="0"/>
              <a:t>как инструмент упраВления личными финансами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финансы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8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и риски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 процессе жизнедеятельности домашнее хозяйство и его члены несут разного рода риски, последствия которых прямо или косвенно отражаются на их общесемейном и/или персональном финансовом </a:t>
            </a:r>
            <a:r>
              <a:rPr lang="ru-RU" dirty="0" smtClean="0"/>
              <a:t>положении.</a:t>
            </a:r>
          </a:p>
          <a:p>
            <a:r>
              <a:rPr lang="ru-RU" dirty="0"/>
              <a:t>Нивелирование финансовых рисков домашнего хозяйства является одним из условий сохранения и приумножения его финансового </a:t>
            </a:r>
            <a:r>
              <a:rPr lang="ru-RU" dirty="0" smtClean="0"/>
              <a:t>благополучия. Являясь </a:t>
            </a:r>
            <a:r>
              <a:rPr lang="ru-RU" dirty="0"/>
              <a:t>одним из элементов финансовых отношений, страхование создает необходимые условия для предотвращения последствий воздействия финансовых рисков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2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34400" cy="499829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Риск в научной литературе понимается авторами по-разному. Условно можно выделить два укрупненных подхода к категории риска: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риск рассматривается как </a:t>
            </a:r>
            <a:r>
              <a:rPr lang="ru-RU" dirty="0" smtClean="0"/>
              <a:t>вероятность и </a:t>
            </a:r>
            <a:r>
              <a:rPr lang="ru-RU" dirty="0"/>
              <a:t>последствия наступления </a:t>
            </a:r>
            <a:r>
              <a:rPr lang="ru-RU" u="sng" dirty="0"/>
              <a:t>негативного, </a:t>
            </a:r>
            <a:r>
              <a:rPr lang="ru-RU" dirty="0" smtClean="0"/>
              <a:t>неблагоприятного </a:t>
            </a:r>
            <a:r>
              <a:rPr lang="ru-RU" dirty="0"/>
              <a:t>события, вероятность получения неблагоприятного результата (потерь) (то есть риск – это всегда плохо);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риск рассматривается как непосредственно предполагаемое событие, способное принести кому-либо </a:t>
            </a:r>
            <a:r>
              <a:rPr lang="ru-RU" u="sng" dirty="0"/>
              <a:t>как ущерб, так и убыток</a:t>
            </a:r>
            <a:r>
              <a:rPr lang="ru-RU" dirty="0"/>
              <a:t>, то есть как вероятность получить результат, отличный от ожидаемого (риск при таком подходе может быть как негативным, так и положительным событием).</a:t>
            </a:r>
          </a:p>
        </p:txBody>
      </p:sp>
    </p:spTree>
    <p:extLst>
      <p:ext uri="{BB962C8B-B14F-4D97-AF65-F5344CB8AC3E}">
        <p14:creationId xmlns:p14="http://schemas.microsoft.com/office/powerpoint/2010/main" val="214936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Финансовый риск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1026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Финансовый риск — это вероятность потерь, которые могут возникнуть в результате финансовых операций. </a:t>
            </a:r>
            <a:endParaRPr lang="ru-RU" dirty="0" smtClean="0"/>
          </a:p>
          <a:p>
            <a:r>
              <a:rPr lang="ru-RU" dirty="0" smtClean="0"/>
              <a:t>Финансовый </a:t>
            </a:r>
            <a:r>
              <a:rPr lang="ru-RU" dirty="0"/>
              <a:t>риск — риск, связанный с вероятностью потерь финансовых ресурсов (денежных средств).</a:t>
            </a:r>
          </a:p>
          <a:p>
            <a:r>
              <a:rPr lang="ru-RU" dirty="0" smtClean="0"/>
              <a:t>Финансовый </a:t>
            </a:r>
            <a:r>
              <a:rPr lang="ru-RU" dirty="0"/>
              <a:t>риск всегда рассматривается по отношению к конкретной цели, на достижение которой он направлен. Как показывает практика, такой целью является получение определенных средств (дохода) в результате осуществления отдельной финансовой операции хозяйствующего субъекта или его финансовой деятельности в целом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903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Финансовый риск домохозяйств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возможность </a:t>
            </a:r>
            <a:r>
              <a:rPr lang="ru-RU" dirty="0"/>
              <a:t>снижения </a:t>
            </a:r>
            <a:r>
              <a:rPr lang="ru-RU" dirty="0" smtClean="0"/>
              <a:t>и/или </a:t>
            </a:r>
            <a:r>
              <a:rPr lang="ru-RU" dirty="0"/>
              <a:t>полной потери любого или сразу всех элементов финансов домохозяйства (в форме денежных потоков – доходов, расходов, сбережений, инвестиций; в форме денежно выраженных фондов – его активов и обязательств).</a:t>
            </a:r>
          </a:p>
        </p:txBody>
      </p:sp>
    </p:spTree>
    <p:extLst>
      <p:ext uri="{BB962C8B-B14F-4D97-AF65-F5344CB8AC3E}">
        <p14:creationId xmlns:p14="http://schemas.microsoft.com/office/powerpoint/2010/main" val="3809999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</a:t>
            </a:r>
            <a:r>
              <a:rPr lang="ru-RU" dirty="0" smtClean="0"/>
              <a:t>финансовых рисков домохозяйств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62736" cy="4782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1) риск </a:t>
            </a:r>
            <a:r>
              <a:rPr lang="ru-RU" dirty="0"/>
              <a:t>снижения и/или потери доходов домохозяйства;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риск увеличения расходов домохозяйства;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риск снижения и/или потери сбережений домохозяйства;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риск снижения и/или потери инвестиций домохозяйства;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) риск снижения и/или потери активов домохозяйства;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6</a:t>
            </a:r>
            <a:r>
              <a:rPr lang="ru-RU" dirty="0"/>
              <a:t>) риск увеличения обязательств домохозяйства</a:t>
            </a:r>
          </a:p>
        </p:txBody>
      </p:sp>
    </p:spTree>
    <p:extLst>
      <p:ext uri="{BB962C8B-B14F-4D97-AF65-F5344CB8AC3E}">
        <p14:creationId xmlns:p14="http://schemas.microsoft.com/office/powerpoint/2010/main" val="3827864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 финансовых рисков домохозяйств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63074" t="37576" r="17964" b="11004"/>
          <a:stretch/>
        </p:blipFill>
        <p:spPr bwMode="auto">
          <a:xfrm>
            <a:off x="611560" y="908720"/>
            <a:ext cx="8064896" cy="5616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6489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Классификация финансовых рисков домохозяйств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59481" t="22835" r="14970" b="13345"/>
          <a:stretch/>
        </p:blipFill>
        <p:spPr bwMode="auto">
          <a:xfrm>
            <a:off x="467544" y="980728"/>
            <a:ext cx="8208911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4177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финансовых рисков домохозяйств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Согласно представленной схеме, финансовые риски условно можно разделить на две группы: </a:t>
            </a:r>
            <a:r>
              <a:rPr lang="ru-RU" u="sng" dirty="0"/>
              <a:t>страхуемые и </a:t>
            </a:r>
            <a:r>
              <a:rPr lang="ru-RU" u="sng" dirty="0" err="1"/>
              <a:t>нестрахуемые</a:t>
            </a:r>
            <a:r>
              <a:rPr lang="ru-RU" dirty="0"/>
              <a:t>. Домашнее хозяйство может частично переложить риск на другой объект экономической деятельности, в частности, на страховую организацию. Осуществив определенные затраты в виде страховых взносов, домашнее хозяйство обезопасит свою деятельность. Под страхуемым риском понимается вероятное событие или совокупность событий, на случай наступления которых проводится страхование. </a:t>
            </a:r>
          </a:p>
        </p:txBody>
      </p:sp>
    </p:spTree>
    <p:extLst>
      <p:ext uri="{BB962C8B-B14F-4D97-AF65-F5344CB8AC3E}">
        <p14:creationId xmlns:p14="http://schemas.microsoft.com/office/powerpoint/2010/main" val="3615221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финансовых рисков домохозяйств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Классификация </a:t>
            </a:r>
            <a:r>
              <a:rPr lang="ru-RU" dirty="0"/>
              <a:t>видов страховой деятельности определяет страхование финансовых рисков как страхование, предусматривающее обязанности страховщика по страховым выплатам в размере полной или частичной компенсации потерь доходов (дополнительных расходов). Однако существует группа финансовых рисков, страховать которые компании не берутся, но часто именно </a:t>
            </a:r>
            <a:r>
              <a:rPr lang="ru-RU" dirty="0" err="1"/>
              <a:t>нестрахуемые</a:t>
            </a:r>
            <a:r>
              <a:rPr lang="ru-RU" dirty="0"/>
              <a:t> риски являются потенциальными источниками дополнительного дохода домохозяйств.</a:t>
            </a:r>
          </a:p>
        </p:txBody>
      </p:sp>
    </p:spTree>
    <p:extLst>
      <p:ext uri="{BB962C8B-B14F-4D97-AF65-F5344CB8AC3E}">
        <p14:creationId xmlns:p14="http://schemas.microsoft.com/office/powerpoint/2010/main" val="2294182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финансовых рисков домохозяйств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Приемлемый уровень финансового риска представляет собой «угрозу полной или частичной потери дохода от реализации той или иной финансовой деятельности в </a:t>
            </a:r>
            <a:r>
              <a:rPr lang="ru-RU" dirty="0" smtClean="0"/>
              <a:t>целом». </a:t>
            </a:r>
            <a:r>
              <a:rPr lang="ru-RU" dirty="0"/>
              <a:t>В данном случае потери возможны, но их размер меньше ожидаемого дохода. Таким образом, данный вид финансовой деятельности, несмотря на вероятность риска, сохраняет свою экономическую целесообразность. </a:t>
            </a:r>
          </a:p>
        </p:txBody>
      </p:sp>
    </p:spTree>
    <p:extLst>
      <p:ext uri="{BB962C8B-B14F-4D97-AF65-F5344CB8AC3E}">
        <p14:creationId xmlns:p14="http://schemas.microsoft.com/office/powerpoint/2010/main" val="329346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финансовых рисков домохозяйств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Следующая степень риска, которая негативно скажется на деятельности домохозяйства – это критический риск, который характеризуется тем, что финансовые потери по нему определяются частичной или полной утратой имущественного состояния домохозяйства. Критический риск, как правило, приводит к полной потере либо всех вложенных в определенный вид финансовой деятельности, либо всего (в большей части) имущества домохозяйства. В большей степени это характерно для ситуации, когда домохозяйство получало внешние займы (кредиты) под ожидаемую прибыль; при возникновении катастрофического финансового риска домохозяйству придется возвращать кредиты из собственных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3356765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финансовых рисков домохозяйств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 срокам воздействия финансовые риски можно условно разделить на постоянные и переменные. Постоянный риск связан с воздействием постоянных факторов, на которые домашнее хозяйство не может повлиять. С переменным риском члены домохозяйства могут столкнуться на отдельном этапе своей экономической деятельности (при решении о вложении денежных средств в новое дело). </a:t>
            </a:r>
          </a:p>
        </p:txBody>
      </p:sp>
    </p:spTree>
    <p:extLst>
      <p:ext uri="{BB962C8B-B14F-4D97-AF65-F5344CB8AC3E}">
        <p14:creationId xmlns:p14="http://schemas.microsoft.com/office/powerpoint/2010/main" val="3316221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риска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Кроме идентификации финансовых рисков, важную роль играет их оценка (количественная и качественная). Качественная оценка предполагает выявление источников и причин финансового риска. Целью количественной оценки риска является вычисление числовых значений величин отдельных видов финансового риска, определяется возможный ущерб и дается стоимостная оценка последствий от реализации риска. </a:t>
            </a:r>
          </a:p>
        </p:txBody>
      </p:sp>
    </p:spTree>
    <p:extLst>
      <p:ext uri="{BB962C8B-B14F-4D97-AF65-F5344CB8AC3E}">
        <p14:creationId xmlns:p14="http://schemas.microsoft.com/office/powerpoint/2010/main" val="3138711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риска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Если рассматривать финансовую деятельность </a:t>
            </a:r>
            <a:r>
              <a:rPr lang="ru-RU" dirty="0" smtClean="0"/>
              <a:t>домохозяйств с точки зрения структурирован-</a:t>
            </a:r>
            <a:r>
              <a:rPr lang="ru-RU" dirty="0" err="1" smtClean="0"/>
              <a:t>ности</a:t>
            </a:r>
            <a:r>
              <a:rPr lang="ru-RU" dirty="0"/>
              <a:t>, то наибольшей степени риска подвержены </a:t>
            </a:r>
            <a:r>
              <a:rPr lang="ru-RU" dirty="0" smtClean="0"/>
              <a:t>слабоструктурированные д/х. </a:t>
            </a:r>
            <a:r>
              <a:rPr lang="ru-RU" dirty="0"/>
              <a:t>В данном случае решения домохозяйства принимают в условиях недостаточности информации, новизны и сложности ситуации, и главную роль в них играют не математические модели, а человек и его способность принимать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1756572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риском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Применительно к домашним хозяйствам не все методы управления рисками применимы. Так, после выявления риска домашнее хозяйство принимает решение о выборе одного или нескольких приемов (методов) </a:t>
            </a:r>
            <a:r>
              <a:rPr lang="ru-RU" dirty="0" smtClean="0"/>
              <a:t>управления рисками</a:t>
            </a:r>
            <a:r>
              <a:rPr lang="ru-RU" dirty="0"/>
              <a:t>, в числе </a:t>
            </a:r>
            <a:r>
              <a:rPr lang="ru-RU" dirty="0" smtClean="0"/>
              <a:t>которых: </a:t>
            </a:r>
            <a:r>
              <a:rPr lang="ru-RU" u="sng" dirty="0"/>
              <a:t>избежание риска, предотвращение ущерба, принятие риска, </a:t>
            </a:r>
            <a:r>
              <a:rPr lang="ru-RU" b="1" u="sng" dirty="0"/>
              <a:t>перенос</a:t>
            </a:r>
            <a:r>
              <a:rPr lang="ru-RU" u="sng" dirty="0"/>
              <a:t> риска</a:t>
            </a:r>
            <a:r>
              <a:rPr lang="ru-RU" dirty="0"/>
              <a:t>. Среди указанных четырех приемов управления риском перенос части или всего риска на других лиц относится к тем видам риска, где финансовая система играет самую большую роль. </a:t>
            </a:r>
          </a:p>
        </p:txBody>
      </p:sp>
    </p:spTree>
    <p:extLst>
      <p:ext uri="{BB962C8B-B14F-4D97-AF65-F5344CB8AC3E}">
        <p14:creationId xmlns:p14="http://schemas.microsoft.com/office/powerpoint/2010/main" val="3308248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риском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Диверсификация деятельности домохозяйств может способствовать минимизации негативных финансовых рисков за счет увеличения доходов и оптимизации расходной части </a:t>
            </a:r>
            <a:r>
              <a:rPr lang="ru-RU" dirty="0" smtClean="0"/>
              <a:t>бюджета.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215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риском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Резервирование финансовых средств как способ снижения негативных последствий наступления финансовых рисковых событий состоит в том, что домохозяйство создает обособленный фонд возмещения убытков при непредвиденных ситуациях за счет части собственных </a:t>
            </a:r>
            <a:r>
              <a:rPr lang="ru-RU" dirty="0" smtClean="0"/>
              <a:t>средств.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17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риском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Страхование – это инструмент защиты домохозяйств от негативных событий, связанных с потерей имущества, жизни или 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1210452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финансовых рисков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 настоящее время такая система защиты, как страхование финансовых рисков домохозяйств, </a:t>
            </a:r>
            <a:r>
              <a:rPr lang="ru-RU" dirty="0" smtClean="0"/>
              <a:t>не достаточно </a:t>
            </a:r>
            <a:r>
              <a:rPr lang="ru-RU" dirty="0"/>
              <a:t>развита на отечественном страховом рынке. Отсутствует единое мнение по поводу того, что такое «страхование финансовых рисков домашних хозяйств» – вид деятельности или система видов. Нет единодушия и в том, что такое финансовые риски вообще, а тем более в применении к домашним хозяйствам. </a:t>
            </a:r>
            <a:endParaRPr lang="ru-RU" dirty="0" smtClean="0"/>
          </a:p>
          <a:p>
            <a:r>
              <a:rPr lang="ru-RU" dirty="0"/>
              <a:t>Это наблюдается в то время, когда активизация страхового поведения россиян выделена в одно из приоритетных направлений </a:t>
            </a:r>
            <a:r>
              <a:rPr lang="ru-RU" dirty="0" smtClean="0"/>
              <a:t>социально-экономического </a:t>
            </a:r>
            <a:r>
              <a:rPr lang="ru-RU" dirty="0"/>
              <a:t>развития </a:t>
            </a:r>
            <a:r>
              <a:rPr lang="ru-RU" dirty="0" smtClean="0"/>
              <a:t>России, финансового </a:t>
            </a:r>
            <a:r>
              <a:rPr lang="ru-RU" dirty="0"/>
              <a:t>и </a:t>
            </a:r>
            <a:r>
              <a:rPr lang="ru-RU" dirty="0" smtClean="0"/>
              <a:t>страхового </a:t>
            </a:r>
            <a:r>
              <a:rPr lang="ru-RU" dirty="0"/>
              <a:t>рынков страны.</a:t>
            </a:r>
          </a:p>
        </p:txBody>
      </p:sp>
    </p:spTree>
    <p:extLst>
      <p:ext uri="{BB962C8B-B14F-4D97-AF65-F5344CB8AC3E}">
        <p14:creationId xmlns:p14="http://schemas.microsoft.com/office/powerpoint/2010/main" val="911716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финансовых рисков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u="sng" dirty="0"/>
              <a:t>страховая защита </a:t>
            </a:r>
            <a:r>
              <a:rPr lang="ru-RU" dirty="0"/>
              <a:t>домашнего хозяйства представляет собой </a:t>
            </a:r>
            <a:r>
              <a:rPr lang="ru-RU" u="sng" dirty="0"/>
              <a:t>совокупность страховых договоров</a:t>
            </a:r>
            <a:r>
              <a:rPr lang="ru-RU" dirty="0"/>
              <a:t>, по которым страхователями и (или) застрахованными лицами выступают члены одного домохозяйства и которые заключены для уменьшения негативных рисков снижения, увеличения и полной потери доходов, расходов, сбережений, инвестиций; активов и обязательств данного домохозяйства.</a:t>
            </a:r>
          </a:p>
        </p:txBody>
      </p:sp>
    </p:spTree>
    <p:extLst>
      <p:ext uri="{BB962C8B-B14F-4D97-AF65-F5344CB8AC3E}">
        <p14:creationId xmlns:p14="http://schemas.microsoft.com/office/powerpoint/2010/main" val="3377315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финансовых рисков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Являясь одним из элементов финансовых отношений, страхование создает необходимые условия для проведения предупредительных мероприятий по </a:t>
            </a:r>
            <a:r>
              <a:rPr lang="ru-RU" u="sng" dirty="0"/>
              <a:t>предотвращению отрицательных последствий </a:t>
            </a:r>
            <a:r>
              <a:rPr lang="ru-RU" dirty="0"/>
              <a:t>воздействия финансовых рисков. В случае возникновения ущерба страхование призвано возместить материальные потери, способствуя восстановлению разрушенного, поврежденного имущества, компенсируя вред, причиненный домохозяйству.</a:t>
            </a:r>
          </a:p>
        </p:txBody>
      </p:sp>
    </p:spTree>
    <p:extLst>
      <p:ext uri="{BB962C8B-B14F-4D97-AF65-F5344CB8AC3E}">
        <p14:creationId xmlns:p14="http://schemas.microsoft.com/office/powerpoint/2010/main" val="699727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финансовых рисков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домашнем хозяйстве страхование приемлемо для каждого элемента его финансов: доходов, расходов, сбережений, инвестиций, активов и обязательств. При этом при защите от финансовых рисков члены хозяйства могут быть страхователями, застрахованными лицами, теми и другими одновременно в зависимости от формы и вида </a:t>
            </a:r>
            <a:r>
              <a:rPr lang="ru-RU" dirty="0" smtClean="0"/>
              <a:t>страхования.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582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финансовых рисков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54092" t="26829" r="16567" b="15686"/>
          <a:stretch/>
        </p:blipFill>
        <p:spPr bwMode="auto">
          <a:xfrm>
            <a:off x="395536" y="908720"/>
            <a:ext cx="8352928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9698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финансовых рисков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соответствии с природой финансовых рисков, характером их действия и последствиями для человека исторически формировались отдельные отрасли страхования домашнего хозяйства, которые определяются тремя важными факторами: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уровнем проявления финансового риска домашнего хозяйства;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уровнем потери дохода или его части в результате снижения риска;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мерой покрытия риска.</a:t>
            </a:r>
          </a:p>
        </p:txBody>
      </p:sp>
    </p:spTree>
    <p:extLst>
      <p:ext uri="{BB962C8B-B14F-4D97-AF65-F5344CB8AC3E}">
        <p14:creationId xmlns:p14="http://schemas.microsoft.com/office/powerpoint/2010/main" val="2864445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Страхование финансовых рисков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85428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Функциональную классификацию страхования финансовых рисков домашнего хозяйства можно представить пятью отраслями: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обязательное и добровольное медицинское страхование, покрывающее риск временной нетрудоспособности при болезни, травме и т.д.;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страхование жизни;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пенсионное страхование, покрывающее риск постоянной нетрудоспособности, потери кормильца семьи в старости;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страхование рисков повреждения и утраты имущества;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) страхование рисков наступления финансовой </a:t>
            </a:r>
            <a:r>
              <a:rPr lang="ru-RU" dirty="0" smtClean="0"/>
              <a:t>ответственности.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52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Опросы общественного мнения показывают, что большинство граждан страны положительно относятся к страхованию как к услуге. Так, в ходе социологического исследования, проведенного Национальным агентством финансовых исследований (НАФИ) в 2015 г., положительное отношение к страхованию высказали 62 % респондентов, а отрицательное — 30 </a:t>
            </a:r>
            <a:r>
              <a:rPr lang="ru-RU" dirty="0" smtClean="0"/>
              <a:t>%. </a:t>
            </a:r>
            <a:r>
              <a:rPr lang="ru-RU" dirty="0"/>
              <a:t>Социологический опрос, проведенный исследовательским холдингом «</a:t>
            </a:r>
            <a:r>
              <a:rPr lang="ru-RU" dirty="0" err="1"/>
              <a:t>Ромир</a:t>
            </a:r>
            <a:r>
              <a:rPr lang="ru-RU" dirty="0"/>
              <a:t>» в 2018 г., показал, что 77 % респондентов связывают покупку страхового полиса с уверенностью и воспринимают его как гарант своего спокойствия. </a:t>
            </a:r>
          </a:p>
        </p:txBody>
      </p:sp>
    </p:spTree>
    <p:extLst>
      <p:ext uri="{BB962C8B-B14F-4D97-AF65-F5344CB8AC3E}">
        <p14:creationId xmlns:p14="http://schemas.microsoft.com/office/powerpoint/2010/main" val="2968303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Пдф</a:t>
            </a:r>
            <a:r>
              <a:rPr lang="ru-RU" dirty="0" smtClean="0"/>
              <a:t> презентация </a:t>
            </a:r>
            <a:r>
              <a:rPr lang="ru-RU" dirty="0" err="1" smtClean="0"/>
              <a:t>ромир</a:t>
            </a:r>
            <a:endParaRPr lang="ru-RU" dirty="0" smtClean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tass.ru/ekonomika/9823387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https://bcslife.ru/company/press-center/company-news/rezultaty-issledovaniya-rossiyane-o-riskakh-dlya-zdorovya-i-strakhovanii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5136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18720" cy="4854280"/>
          </a:xfrm>
        </p:spPr>
        <p:txBody>
          <a:bodyPr>
            <a:normAutofit fontScale="92500"/>
          </a:bodyPr>
          <a:lstStyle/>
          <a:p>
            <a:r>
              <a:rPr lang="ru-RU" dirty="0"/>
              <a:t>Чем объясняется такое расхождение с данными, свидетельствующими о положительном в большинстве своем отношении россиян к страхованию? Уровень востребованности страхования, как и любых других продуктов и услуг, зависит от платежеспособного спроса и удовлетворяющего потенциальных клиентов предложения страховых услуг. Платежеспособный спрос на страховые услуги связан, с одной стороны, с наличием потребности в страховании как услуге, с другой, — в возможности и в готовности приобрести эту услугу по существующим страховым тарифам.</a:t>
            </a:r>
          </a:p>
        </p:txBody>
      </p:sp>
    </p:spTree>
    <p:extLst>
      <p:ext uri="{BB962C8B-B14F-4D97-AF65-F5344CB8AC3E}">
        <p14:creationId xmlns:p14="http://schemas.microsoft.com/office/powerpoint/2010/main" val="1602780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18720" cy="4854280"/>
          </a:xfrm>
        </p:spPr>
        <p:txBody>
          <a:bodyPr>
            <a:normAutofit fontScale="92500"/>
          </a:bodyPr>
          <a:lstStyle/>
          <a:p>
            <a:r>
              <a:rPr lang="ru-RU" dirty="0"/>
              <a:t>Потребность населения в страховании определяется наличием у него имущественного интереса, представляющего значительную ценность, и оценкой рисков (опасностей), угрожающих данному интересу. Чем значимее интерес и выше оценка угрожающих ему опасностей, тем больше желание защититься от них, которое при определенных условиях может преобразоваться в склонность к страхованию, т. е. в возникновение спроса на страховые услуги. Таким образом, рост финансового благополучия повышает потребность его защитить, в т. ч. и с помощью страхования.</a:t>
            </a:r>
          </a:p>
        </p:txBody>
      </p:sp>
    </p:spTree>
    <p:extLst>
      <p:ext uri="{BB962C8B-B14F-4D97-AF65-F5344CB8AC3E}">
        <p14:creationId xmlns:p14="http://schemas.microsoft.com/office/powerpoint/2010/main" val="3738721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18720" cy="485428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Что касается процесса осознания угрожающих финансовому благополучию рисков, он связан с объективными и субъективными причинами. Объективные причины — действительная реальность той или иной опасности. По мере роста богатства в обществе, использования все более сложных и опасных видов техники, расширения рамок хозяйственной деятельности, усложнения социальных и общественных связей между людьми число рисков возрастает, что объективно способствует повышению роли страхования.</a:t>
            </a:r>
          </a:p>
        </p:txBody>
      </p:sp>
    </p:spTree>
    <p:extLst>
      <p:ext uri="{BB962C8B-B14F-4D97-AF65-F5344CB8AC3E}">
        <p14:creationId xmlns:p14="http://schemas.microsoft.com/office/powerpoint/2010/main" val="15160987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18720" cy="485428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Однако оценка рисков населением является субъективной: фактическая вероятность наступления той или иной опасности и тяжесть ее последствий могут не совпадать с представлениями о ней. Потребительская оценка формируется под влиянием личного или общественного опыта, общественных стереотипов, воздействия рекламы и прочих факторов. Кроме того, надо учитывать, что все опасности подразделяются на подлежащие и на неподлежащие страхованию. Поэтому намерение потребителей пользоваться услугами страховых компаний во многом зависит и от того, как они оценивают уровень именно тех угроз их благополучию, от которых они могут защититься, заключив договор страхования.</a:t>
            </a:r>
          </a:p>
        </p:txBody>
      </p:sp>
    </p:spTree>
    <p:extLst>
      <p:ext uri="{BB962C8B-B14F-4D97-AF65-F5344CB8AC3E}">
        <p14:creationId xmlns:p14="http://schemas.microsoft.com/office/powerpoint/2010/main" val="3402613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18720" cy="485428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Если анализировать общую картину </a:t>
            </a:r>
            <a:r>
              <a:rPr lang="ru-RU" dirty="0" smtClean="0"/>
              <a:t>опасностей, </a:t>
            </a:r>
            <a:r>
              <a:rPr lang="ru-RU" dirty="0"/>
              <a:t>то граждане страны в основном выражают беспокойство по поводу рисков, не подлежащих страхованию. Они тревожатся по поводу дороговизны лекарств и медицинского обслуживания, опасаются за своих близких, испытывают страх перед бедностью, ростом цен, невыплатой зарплаты, безработицей. Что касается опасностей, подлежащих страхованию, то среди них указываются злоумышленные действия, стихийные бедствия, катастрофы и пожары, но они волнуют только 5 % респондентов. Это позволяет сделать вывод, что относительно низкая чувствительность к рискам, защиту от которых готовы предоставить страховщики, является одним из препятствий развития страхования в стране.</a:t>
            </a:r>
          </a:p>
        </p:txBody>
      </p:sp>
    </p:spTree>
    <p:extLst>
      <p:ext uri="{BB962C8B-B14F-4D97-AF65-F5344CB8AC3E}">
        <p14:creationId xmlns:p14="http://schemas.microsoft.com/office/powerpoint/2010/main" val="2016763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98296"/>
          </a:xfrm>
        </p:spPr>
        <p:txBody>
          <a:bodyPr>
            <a:normAutofit fontScale="92500"/>
          </a:bodyPr>
          <a:lstStyle/>
          <a:p>
            <a:r>
              <a:rPr lang="ru-RU" dirty="0"/>
              <a:t>Для возникновения потребности в страховании важно также осознание необходимости обеспечить себя финансовой защитой, т. е. иметь источники финансирования на случай возникновения случайных непредвиденных событий. Ответ на вопрос — будет ли человек предпринимать какие-то меры в этом направлении, зависит уже не только от типа его характера, но и от его финансовой культуры, т. е. от желания и способности осуществлять финансовое планирование своей жизни. А это также определяется как уровнем развития самого человека, так и типом того общества, в котором он живет. </a:t>
            </a:r>
          </a:p>
        </p:txBody>
      </p:sp>
    </p:spTree>
    <p:extLst>
      <p:ext uri="{BB962C8B-B14F-4D97-AF65-F5344CB8AC3E}">
        <p14:creationId xmlns:p14="http://schemas.microsoft.com/office/powerpoint/2010/main" val="3135718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9829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Однако страхование — это не единственный способ финансовой защиты от рисков. Современная финансовая система предлагает населению различные способы, с помощью которых можно попытаться защититься от опасностей. Помимо страхования это могут быть самострахование (индивидуальное накопление средств на случай наступления неблагоприятных событий), привлечение внешнего финансирования для компенсации потерь (например, кредита). Наконец, в определенных ситуациях человек может рассчитывать на помощь со стороны государства.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1406306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9829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Опросы, проведенные НАФИ в 2014 и 2017 гг., показывают, что почти 40 % россиян вообще ничего не предпринимают для того, чтобы финансово обезопасить себя от неблагоприятного стечения обстоятельств. Около 20 % опрошенных хранят деньги дома, около 15 % размещают денежные средства на счетах в банках. Кроме того, еще около 20 % респондентов надеются в основном на помощь </a:t>
            </a:r>
            <a:r>
              <a:rPr lang="ru-RU" dirty="0" smtClean="0"/>
              <a:t>родственников. </a:t>
            </a:r>
          </a:p>
          <a:p>
            <a:r>
              <a:rPr lang="ru-RU" dirty="0" smtClean="0"/>
              <a:t>Таким </a:t>
            </a:r>
            <a:r>
              <a:rPr lang="ru-RU" dirty="0"/>
              <a:t>образом, более половины россиян страховые фонды вообще не создают. В чем причины такого поведения?</a:t>
            </a:r>
          </a:p>
        </p:txBody>
      </p:sp>
    </p:spTree>
    <p:extLst>
      <p:ext uri="{BB962C8B-B14F-4D97-AF65-F5344CB8AC3E}">
        <p14:creationId xmlns:p14="http://schemas.microsoft.com/office/powerpoint/2010/main" val="2775226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982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Население в </a:t>
            </a:r>
            <a:r>
              <a:rPr lang="ru-RU" dirty="0"/>
              <a:t>подавляющем большинстве наиболее чувствительно к опасностям, которые сложно решить с помощью создания финансовой подушки безопасности. На фоне общих социальных и экономических проблем частные риски кажутся не такими существенными. Кроме того, определенной доле людей свойственно нежелание задумываться о возможных опасностях либо фатальное отношение к ним. Так, например, в ходе опроса, проводимого ПАО «Росгосстрах» среди владельцев загородных домов, </a:t>
            </a:r>
            <a:r>
              <a:rPr lang="ru-RU" dirty="0" smtClean="0"/>
              <a:t>19% </a:t>
            </a:r>
            <a:r>
              <a:rPr lang="ru-RU" dirty="0"/>
              <a:t>респондентов ответили, что их недвижимости ничего не угрожает, а </a:t>
            </a:r>
            <a:r>
              <a:rPr lang="ru-RU" dirty="0" smtClean="0"/>
              <a:t>49% </a:t>
            </a:r>
            <a:r>
              <a:rPr lang="ru-RU" dirty="0"/>
              <a:t>— что для ее защиты они не пользуются ничем. </a:t>
            </a:r>
          </a:p>
        </p:txBody>
      </p:sp>
    </p:spTree>
    <p:extLst>
      <p:ext uri="{BB962C8B-B14F-4D97-AF65-F5344CB8AC3E}">
        <p14:creationId xmlns:p14="http://schemas.microsoft.com/office/powerpoint/2010/main" val="2645158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9829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</a:t>
            </a:r>
            <a:r>
              <a:rPr lang="ru-RU" dirty="0"/>
              <a:t>то же время отношение к опасностям резко меняется после того, как неблагоприятное событие произойдет. Так, в ходе того же социологического опроса было выделено две группы владельцев недвижимости: лица, с домами которых не происходило никаких происшествий, и лица, чьим домам был нанесен ущерб. В первой группе </a:t>
            </a:r>
            <a:r>
              <a:rPr lang="ru-RU" dirty="0" smtClean="0"/>
              <a:t>46% </a:t>
            </a:r>
            <a:r>
              <a:rPr lang="ru-RU" dirty="0"/>
              <a:t>респондентов ответили, что их дому ничего не угрожает, а во второй группе так ответили только </a:t>
            </a:r>
            <a:r>
              <a:rPr lang="ru-RU" dirty="0" smtClean="0"/>
              <a:t>5%. </a:t>
            </a:r>
            <a:r>
              <a:rPr lang="ru-RU" dirty="0"/>
              <a:t>Это свидетельствует об определенной недальновидности части людей в отношении угрожающих их опасностей</a:t>
            </a:r>
          </a:p>
        </p:txBody>
      </p:sp>
    </p:spTree>
    <p:extLst>
      <p:ext uri="{BB962C8B-B14F-4D97-AF65-F5344CB8AC3E}">
        <p14:creationId xmlns:p14="http://schemas.microsoft.com/office/powerpoint/2010/main" val="3396318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9829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Характерно, что отношение граждан к страхованию как к услуге улучшается с ростом их достатка. </a:t>
            </a:r>
            <a:endParaRPr lang="ru-RU" dirty="0" smtClean="0"/>
          </a:p>
          <a:p>
            <a:r>
              <a:rPr lang="ru-RU" dirty="0" smtClean="0"/>
              <a:t>Среди </a:t>
            </a:r>
            <a:r>
              <a:rPr lang="ru-RU" dirty="0"/>
              <a:t>лиц, которым едва хватает денег только на питание, положительно относящихся к страхованию было менее половины, причем только 26,1 % считали страхование эффективным способом борьбы с опасностями. Среди тех респондентов, которые полагали, что они хорошо питаются и могут приобрести предметы первой необходимости, почти 70 % положительно отнеслись к страхованию, а 33,6 % из них назвали его эффективным способом борьбы с опасностями. Наконец, среди лиц, оценивающих свой достаток выше, примерно 80 % положительно относятся к страхованию и более 40 % рассматривают его как эффективный способ борьбы с </a:t>
            </a:r>
            <a:r>
              <a:rPr lang="ru-RU" dirty="0" smtClean="0"/>
              <a:t>опасностями.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0761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Отношение населения к страхованию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98296"/>
          </a:xfrm>
        </p:spPr>
        <p:txBody>
          <a:bodyPr>
            <a:normAutofit/>
          </a:bodyPr>
          <a:lstStyle/>
          <a:p>
            <a:r>
              <a:rPr lang="ru-RU" dirty="0"/>
              <a:t>За </a:t>
            </a:r>
            <a:r>
              <a:rPr lang="ru-RU" dirty="0" smtClean="0"/>
              <a:t>22-23 годы </a:t>
            </a:r>
            <a:r>
              <a:rPr lang="ru-RU" dirty="0"/>
              <a:t>доля тех, кто не пользуется страховками, снизилась с 60% до 55%. Среди основных причин россияне назвали нежелание тратить деньги (48%) и отсутствие смысла лично для себя (тоже 48%). 3% полагают, что если застрахуются, то обязательно что-нибудь случится, а 1% убеждён, что уж с ним-то ничего плохого случиться не может.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51240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u="sng" dirty="0"/>
              <a:t>Страховая сумма </a:t>
            </a:r>
            <a:r>
              <a:rPr lang="ru-RU" dirty="0"/>
              <a:t>- денежная сумма, которая определена в порядке, установленном федеральным законом и (или) договором страхования при его заключении, и исходя из которой устанавливаются размер </a:t>
            </a:r>
            <a:r>
              <a:rPr lang="ru-RU" u="sng" dirty="0"/>
              <a:t>страховой премии (страховых взносов) </a:t>
            </a:r>
            <a:r>
              <a:rPr lang="ru-RU" dirty="0"/>
              <a:t>и размер </a:t>
            </a:r>
            <a:r>
              <a:rPr lang="ru-RU" u="sng" dirty="0"/>
              <a:t>страховой выплаты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/>
              <a:t>наступлении страхового случая</a:t>
            </a:r>
            <a:r>
              <a:rPr lang="ru-RU" dirty="0" smtClean="0"/>
              <a:t>.</a:t>
            </a:r>
          </a:p>
          <a:p>
            <a:r>
              <a:rPr lang="ru-RU" dirty="0"/>
              <a:t>Страховая выплата - денежная сумма, которая определена в порядке, установленном федеральным законом и (или) договором страхования, и выплачивается </a:t>
            </a:r>
            <a:r>
              <a:rPr lang="ru-RU" u="sng" dirty="0"/>
              <a:t>страховщиком страхователю, застрахованному лицу, выгодоприобретателю </a:t>
            </a:r>
            <a:r>
              <a:rPr lang="ru-RU" dirty="0"/>
              <a:t>при наступлении страхового случая.</a:t>
            </a:r>
          </a:p>
        </p:txBody>
      </p:sp>
    </p:spTree>
    <p:extLst>
      <p:ext uri="{BB962C8B-B14F-4D97-AF65-F5344CB8AC3E}">
        <p14:creationId xmlns:p14="http://schemas.microsoft.com/office/powerpoint/2010/main" val="2854957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Франшиза - часть убытков, которая определена федеральным законом и (или) договором страхования, не подлежит возмещению страховщиком страхователю или иному лицу, интерес которого застрахован в соответствии с условиями договора страхования, и устанавливается в виде определенного процента от страховой суммы или в фиксированном размере.</a:t>
            </a:r>
          </a:p>
          <a:p>
            <a:endParaRPr lang="ru-RU" dirty="0"/>
          </a:p>
          <a:p>
            <a:r>
              <a:rPr lang="ru-RU" dirty="0"/>
              <a:t>В соответствии с условиями страхования франшиза может быть условной (страховщик освобождается от возмещения убытка, если его размер не превышает размер франшизы, однако возмещает его полностью в случае, если размер убытка превышает размер франшизы) и безусловной (размер страховой выплаты определяется как разница между размером убытка и размером франшизы).</a:t>
            </a:r>
          </a:p>
        </p:txBody>
      </p:sp>
    </p:spTree>
    <p:extLst>
      <p:ext uri="{BB962C8B-B14F-4D97-AF65-F5344CB8AC3E}">
        <p14:creationId xmlns:p14="http://schemas.microsoft.com/office/powerpoint/2010/main" val="1025407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Весовые коэффициенты</a:t>
            </a:r>
          </a:p>
          <a:p>
            <a:r>
              <a:rPr lang="ru-RU" dirty="0"/>
              <a:t>Этот показатель отвечает за распределение страховых выплат. В договоре может быть прописано, как разделится компенсация </a:t>
            </a:r>
            <a:r>
              <a:rPr lang="ru-RU" dirty="0" err="1"/>
              <a:t>пo</a:t>
            </a:r>
            <a:r>
              <a:rPr lang="ru-RU" dirty="0"/>
              <a:t> </a:t>
            </a:r>
            <a:r>
              <a:rPr lang="ru-RU" dirty="0" err="1"/>
              <a:t>oтдeльным</a:t>
            </a:r>
            <a:r>
              <a:rPr lang="ru-RU" dirty="0"/>
              <a:t> </a:t>
            </a:r>
            <a:r>
              <a:rPr lang="ru-RU" dirty="0" err="1"/>
              <a:t>чacтям</a:t>
            </a:r>
            <a:r>
              <a:rPr lang="ru-RU" dirty="0"/>
              <a:t> </a:t>
            </a:r>
            <a:r>
              <a:rPr lang="ru-RU" dirty="0" err="1"/>
              <a:t>oбъeктa</a:t>
            </a:r>
            <a:r>
              <a:rPr lang="ru-RU" dirty="0"/>
              <a:t>. Например, 50% </a:t>
            </a:r>
            <a:r>
              <a:rPr lang="ru-RU" dirty="0" err="1"/>
              <a:t>нa</a:t>
            </a:r>
            <a:r>
              <a:rPr lang="ru-RU" dirty="0"/>
              <a:t> </a:t>
            </a:r>
            <a:r>
              <a:rPr lang="ru-RU" dirty="0" err="1"/>
              <a:t>вoccтaнoвлeниe</a:t>
            </a:r>
            <a:r>
              <a:rPr lang="ru-RU" dirty="0"/>
              <a:t> конструктивных </a:t>
            </a:r>
            <a:r>
              <a:rPr lang="ru-RU" dirty="0" err="1"/>
              <a:t>элeмeнтoв</a:t>
            </a:r>
            <a:r>
              <a:rPr lang="ru-RU" dirty="0"/>
              <a:t>, 25% – </a:t>
            </a:r>
            <a:r>
              <a:rPr lang="ru-RU" dirty="0" err="1"/>
              <a:t>нa</a:t>
            </a:r>
            <a:r>
              <a:rPr lang="ru-RU" dirty="0"/>
              <a:t> </a:t>
            </a:r>
            <a:r>
              <a:rPr lang="ru-RU" dirty="0" err="1"/>
              <a:t>oтдeлкy</a:t>
            </a:r>
            <a:r>
              <a:rPr lang="ru-RU" dirty="0"/>
              <a:t>, 25% – </a:t>
            </a:r>
            <a:r>
              <a:rPr lang="ru-RU" dirty="0" err="1"/>
              <a:t>нa</a:t>
            </a:r>
            <a:r>
              <a:rPr lang="ru-RU" dirty="0"/>
              <a:t> </a:t>
            </a:r>
            <a:r>
              <a:rPr lang="ru-RU" dirty="0" err="1"/>
              <a:t>имyщecтвo</a:t>
            </a:r>
            <a:r>
              <a:rPr lang="ru-RU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07463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Страховой тариф - ставка страховой премии с единицы страховой суммы с учетом объекта страхования и характера страхового риска, а также других условий страхования, в том числе наличия франшизы и ее размера в соответствии с условиями страхования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Страховщики обязаны применять </a:t>
            </a:r>
            <a:r>
              <a:rPr lang="ru-RU" dirty="0" err="1"/>
              <a:t>актуарно</a:t>
            </a:r>
            <a:r>
              <a:rPr lang="ru-RU" dirty="0"/>
              <a:t> (экономически) обоснованные страховые тарифы, которые рассчитываются в соответствии со стандартами актуарной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9422032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Страховые тарифы (базовые тарифные ставки и коэффициенты к ним или предельные значения указанных коэффициентов) по добровольному страхованию рассчитываются страховщиками по видам страхования на основании статистических данных (в том числе статистических данных, собираемых, обрабатываемых и анализируемых объединениями страховщиков), содержащих сведения о страховых случаях, страховых выплатах, об уровне убыточности страховых операций не менее чем за три отчетных года, непосредственно предшествующих дате расчета страховых тарифов по видам страхования, не относящимся к страхованию жизни, и не менее чем за пять отчетных лет, непосредственно предшествующих дате расчета страховых тарифов по страхованию жизни.</a:t>
            </a:r>
          </a:p>
        </p:txBody>
      </p:sp>
    </p:spTree>
    <p:extLst>
      <p:ext uri="{BB962C8B-B14F-4D97-AF65-F5344CB8AC3E}">
        <p14:creationId xmlns:p14="http://schemas.microsoft.com/office/powerpoint/2010/main" val="12249160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Титульное страхование</a:t>
            </a:r>
            <a:r>
              <a:rPr lang="ru-RU" dirty="0"/>
              <a:t>. Объектом является не сама недвижимость, а право на нее. Если по каким-то причинам суд признает сделку купли-продажи недействительной и вернет квартиру прежнему владельцу, ее стоимость покупателю возместит страховщик.</a:t>
            </a:r>
          </a:p>
        </p:txBody>
      </p:sp>
    </p:spTree>
    <p:extLst>
      <p:ext uri="{BB962C8B-B14F-4D97-AF65-F5344CB8AC3E}">
        <p14:creationId xmlns:p14="http://schemas.microsoft.com/office/powerpoint/2010/main" val="30245184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Гарантом соблюдения прав клиента служит договор. В нем должны быть четко прописаны критерии наступления страхового случая, а также другие важные нюансы:</a:t>
            </a:r>
          </a:p>
          <a:p>
            <a:endParaRPr lang="ru-RU" dirty="0"/>
          </a:p>
          <a:p>
            <a:r>
              <a:rPr lang="ru-RU" dirty="0"/>
              <a:t>как проводится оценка ущерба;</a:t>
            </a:r>
          </a:p>
          <a:p>
            <a:r>
              <a:rPr lang="ru-RU" dirty="0"/>
              <a:t>какие документы требуются для получения выплаты;</a:t>
            </a:r>
          </a:p>
          <a:p>
            <a:r>
              <a:rPr lang="ru-RU" dirty="0"/>
              <a:t>в каких случаях фирма может отказать в возмещении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36600697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Ваше отношение к страхованию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60146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5ae4c6122d0bf219a337e1fe7083d3a3cae4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734</TotalTime>
  <Words>2999</Words>
  <Application>Microsoft Office PowerPoint</Application>
  <PresentationFormat>Экран (4:3)</PresentationFormat>
  <Paragraphs>124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2" baseType="lpstr">
      <vt:lpstr>Georgia</vt:lpstr>
      <vt:lpstr>Wingdings</vt:lpstr>
      <vt:lpstr>Wingdings 2</vt:lpstr>
      <vt:lpstr>Официальная</vt:lpstr>
      <vt:lpstr>финансы</vt:lpstr>
      <vt:lpstr>Страхование и риски</vt:lpstr>
      <vt:lpstr>Риск </vt:lpstr>
      <vt:lpstr>Финансовый риск</vt:lpstr>
      <vt:lpstr>Финансовый риск домохозяйств</vt:lpstr>
      <vt:lpstr>примеры финансовых рисков домохозяйств</vt:lpstr>
      <vt:lpstr>Факторы финансовых рисков домохозяйств</vt:lpstr>
      <vt:lpstr>Классификация финансовых рисков домохозяйств</vt:lpstr>
      <vt:lpstr>Классификация финансовых рисков домохозяйств</vt:lpstr>
      <vt:lpstr>Классификация финансовых рисков домохозяйств</vt:lpstr>
      <vt:lpstr>Классификация финансовых рисков домохозяйств</vt:lpstr>
      <vt:lpstr>Классификация финансовых рисков домохозяйств</vt:lpstr>
      <vt:lpstr>Классификация финансовых рисков домохозяйств</vt:lpstr>
      <vt:lpstr>Оценка риска</vt:lpstr>
      <vt:lpstr>Оценка риска</vt:lpstr>
      <vt:lpstr>Управление риском</vt:lpstr>
      <vt:lpstr>Управление риском</vt:lpstr>
      <vt:lpstr>Управление риском</vt:lpstr>
      <vt:lpstr>Управление риском</vt:lpstr>
      <vt:lpstr>Страхование финансовых рисков</vt:lpstr>
      <vt:lpstr>Страхование финансовых рисков</vt:lpstr>
      <vt:lpstr>Страхование финансовых рисков</vt:lpstr>
      <vt:lpstr>Страхование финансовых рисков</vt:lpstr>
      <vt:lpstr>Страхование финансовых рисков</vt:lpstr>
      <vt:lpstr>Страхование финансовых рисков</vt:lpstr>
      <vt:lpstr>Страхование финансовых рисков</vt:lpstr>
      <vt:lpstr>Отношение населения к страхованию</vt:lpstr>
      <vt:lpstr>Презентация PowerPoint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Отношение населения к страхованию</vt:lpstr>
      <vt:lpstr>Терминология </vt:lpstr>
      <vt:lpstr>Терминология </vt:lpstr>
      <vt:lpstr>Терминология </vt:lpstr>
      <vt:lpstr>Терминология </vt:lpstr>
      <vt:lpstr>Терминология </vt:lpstr>
      <vt:lpstr>Презентация PowerPoint</vt:lpstr>
      <vt:lpstr>Презентация PowerPoint</vt:lpstr>
      <vt:lpstr>Вопрос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Tatyana</cp:lastModifiedBy>
  <cp:revision>80</cp:revision>
  <dcterms:created xsi:type="dcterms:W3CDTF">2017-12-12T14:10:04Z</dcterms:created>
  <dcterms:modified xsi:type="dcterms:W3CDTF">2024-12-25T13:35:38Z</dcterms:modified>
</cp:coreProperties>
</file>