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88" r:id="rId3"/>
    <p:sldId id="289" r:id="rId4"/>
    <p:sldId id="257" r:id="rId5"/>
    <p:sldId id="258" r:id="rId6"/>
    <p:sldId id="259" r:id="rId7"/>
    <p:sldId id="260" r:id="rId8"/>
    <p:sldId id="261" r:id="rId9"/>
    <p:sldId id="267" r:id="rId10"/>
    <p:sldId id="262" r:id="rId11"/>
    <p:sldId id="265" r:id="rId12"/>
    <p:sldId id="263" r:id="rId13"/>
    <p:sldId id="266" r:id="rId14"/>
    <p:sldId id="264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2" r:id="rId27"/>
    <p:sldId id="279" r:id="rId28"/>
    <p:sldId id="280" r:id="rId29"/>
    <p:sldId id="281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1AEF2C-562B-4D08-8E1D-5C030B522AC7}" type="datetimeFigureOut">
              <a:rPr lang="ru-RU" smtClean="0"/>
              <a:t>06.02.2015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979250-7D7F-4133-B67C-6EDB11015DC5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332656"/>
            <a:ext cx="8352928" cy="244827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4900" b="1" dirty="0" smtClean="0">
                <a:solidFill>
                  <a:srgbClr val="7030A0"/>
                </a:solidFill>
              </a:rPr>
              <a:t>Экономика</a:t>
            </a:r>
            <a:endParaRPr lang="ru-RU" sz="4900" b="1" dirty="0" smtClean="0">
              <a:solidFill>
                <a:srgbClr val="7030A0"/>
              </a:solidFill>
            </a:endParaRPr>
          </a:p>
          <a:p>
            <a:endParaRPr lang="ru-RU" dirty="0" smtClean="0"/>
          </a:p>
          <a:p>
            <a:r>
              <a:rPr lang="ru-RU" sz="2800" b="1" dirty="0" smtClean="0"/>
              <a:t>Лектор</a:t>
            </a:r>
            <a:r>
              <a:rPr lang="ru-RU" sz="2800" dirty="0" smtClean="0"/>
              <a:t>: </a:t>
            </a:r>
            <a:r>
              <a:rPr lang="ru-RU" sz="2800" dirty="0" err="1" smtClean="0"/>
              <a:t>Красова</a:t>
            </a:r>
            <a:r>
              <a:rPr lang="ru-RU" sz="2800" dirty="0" smtClean="0"/>
              <a:t> Елена Викторовна, доцент кафедры </a:t>
            </a:r>
          </a:p>
          <a:p>
            <a:r>
              <a:rPr lang="ru-RU" sz="2800" dirty="0" smtClean="0"/>
              <a:t>международного бизнеса и финансов, </a:t>
            </a:r>
            <a:r>
              <a:rPr lang="ru-RU" sz="2800" dirty="0" smtClean="0"/>
              <a:t>ауд. 1506. </a:t>
            </a:r>
          </a:p>
          <a:p>
            <a:r>
              <a:rPr lang="ru-RU" sz="2800" dirty="0" smtClean="0"/>
              <a:t>Тел.: 240-41-93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116575"/>
            <a:ext cx="83529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/>
              <a:t>Структура курса </a:t>
            </a:r>
            <a:r>
              <a:rPr lang="ru-RU" sz="3000" b="1" dirty="0" smtClean="0"/>
              <a:t>экономики:</a:t>
            </a:r>
            <a:endParaRPr lang="ru-RU" sz="3000" b="1" dirty="0" smtClean="0"/>
          </a:p>
          <a:p>
            <a:endParaRPr lang="ru-RU" sz="3000" b="1" dirty="0" smtClean="0"/>
          </a:p>
          <a:p>
            <a:r>
              <a:rPr lang="ru-RU" sz="3000" dirty="0" smtClean="0"/>
              <a:t>Раздел </a:t>
            </a:r>
            <a:r>
              <a:rPr lang="ru-RU" sz="3000" dirty="0"/>
              <a:t>1. Введение в </a:t>
            </a:r>
            <a:r>
              <a:rPr lang="ru-RU" sz="3000" dirty="0" smtClean="0"/>
              <a:t>экономику</a:t>
            </a:r>
            <a:endParaRPr lang="ru-RU" sz="3000" dirty="0"/>
          </a:p>
          <a:p>
            <a:r>
              <a:rPr lang="ru-RU" sz="3000" dirty="0" smtClean="0"/>
              <a:t>Раздел </a:t>
            </a:r>
            <a:r>
              <a:rPr lang="ru-RU" sz="3000" dirty="0" smtClean="0"/>
              <a:t>2.Основы микроэкономики</a:t>
            </a:r>
            <a:endParaRPr lang="ru-RU" sz="3000" dirty="0" smtClean="0"/>
          </a:p>
          <a:p>
            <a:r>
              <a:rPr lang="ru-RU" sz="3000" dirty="0" smtClean="0"/>
              <a:t>Раздел 3. </a:t>
            </a:r>
            <a:r>
              <a:rPr lang="ru-RU" sz="3000" dirty="0" smtClean="0"/>
              <a:t>Основы макроэкономики</a:t>
            </a:r>
            <a:endParaRPr lang="ru-RU" sz="30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643" y="188640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7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643" y="188640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одзаголовок 4"/>
          <p:cNvSpPr txBox="1">
            <a:spLocks/>
          </p:cNvSpPr>
          <p:nvPr/>
        </p:nvSpPr>
        <p:spPr>
          <a:xfrm>
            <a:off x="179512" y="332656"/>
            <a:ext cx="8352928" cy="6192688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sz="5500" b="1" dirty="0" smtClean="0">
                <a:solidFill>
                  <a:srgbClr val="7030A0"/>
                </a:solidFill>
              </a:rPr>
              <a:t>Рекомендуемая литература </a:t>
            </a:r>
          </a:p>
          <a:p>
            <a:pPr marL="45720" indent="0" algn="ctr">
              <a:buNone/>
            </a:pPr>
            <a:r>
              <a:rPr lang="ru-RU" sz="5500" b="1" dirty="0" smtClean="0">
                <a:solidFill>
                  <a:srgbClr val="7030A0"/>
                </a:solidFill>
              </a:rPr>
              <a:t>для теоретического обучения</a:t>
            </a:r>
            <a:endParaRPr lang="ru-RU" sz="5500" b="1" dirty="0">
              <a:solidFill>
                <a:srgbClr val="7030A0"/>
              </a:solidFill>
            </a:endParaRPr>
          </a:p>
          <a:p>
            <a:pPr marL="45720" indent="0">
              <a:buNone/>
            </a:pPr>
            <a:endParaRPr lang="ru-RU" sz="2100" b="1" dirty="0" smtClean="0">
              <a:solidFill>
                <a:srgbClr val="7030A0"/>
              </a:solidFill>
            </a:endParaRPr>
          </a:p>
          <a:p>
            <a:pPr lvl="0"/>
            <a:r>
              <a:rPr lang="ru-RU" sz="2800" dirty="0" err="1" smtClean="0"/>
              <a:t>Баликоев</a:t>
            </a:r>
            <a:r>
              <a:rPr lang="ru-RU" sz="2800" dirty="0" smtClean="0"/>
              <a:t> </a:t>
            </a:r>
            <a:r>
              <a:rPr lang="ru-RU" sz="2800" dirty="0"/>
              <a:t>В. З. Общая экономическая теория: учебник для студентов. - М. : Омега-Л, 2011. - 684 с. : ил.,</a:t>
            </a:r>
            <a:r>
              <a:rPr lang="ru-RU" sz="2800" dirty="0" err="1"/>
              <a:t>табл</a:t>
            </a:r>
            <a:r>
              <a:rPr lang="ru-RU" sz="2800" dirty="0"/>
              <a:t>. - (Высшее экономическое образование).</a:t>
            </a:r>
          </a:p>
          <a:p>
            <a:pPr lvl="0"/>
            <a:r>
              <a:rPr lang="ru-RU" sz="2800" b="1" dirty="0" smtClean="0"/>
              <a:t>Бардовский </a:t>
            </a:r>
            <a:r>
              <a:rPr lang="ru-RU" sz="2800" b="1" dirty="0"/>
              <a:t>В. </a:t>
            </a:r>
            <a:r>
              <a:rPr lang="ru-RU" sz="2800" b="1" dirty="0" err="1"/>
              <a:t>П.Экономика</a:t>
            </a:r>
            <a:r>
              <a:rPr lang="ru-RU" sz="2800" b="1" dirty="0"/>
              <a:t>: учебник для студентов вузов / В. П. Бардовский, О. В. Рудакова, Е. М. </a:t>
            </a:r>
            <a:r>
              <a:rPr lang="ru-RU" sz="2800" b="1" dirty="0" err="1"/>
              <a:t>Самородова</a:t>
            </a:r>
            <a:r>
              <a:rPr lang="ru-RU" sz="2800" b="1" dirty="0"/>
              <a:t>. - М. : ФОРУМ : ИНФРА-М, 2011. - 672 с.: ил.</a:t>
            </a:r>
          </a:p>
          <a:p>
            <a:pPr lvl="0"/>
            <a:r>
              <a:rPr lang="ru-RU" sz="2800" dirty="0" err="1"/>
              <a:t>Басовский</a:t>
            </a:r>
            <a:r>
              <a:rPr lang="ru-RU" sz="2800" dirty="0"/>
              <a:t> Л. Е. Экономическая теория: учеб. пособие для студентов вузов. - М.: ИНФРА-М, 2012. - 375 с.</a:t>
            </a:r>
          </a:p>
          <a:p>
            <a:pPr lvl="0"/>
            <a:r>
              <a:rPr lang="ru-RU" sz="2800" dirty="0"/>
              <a:t>Борисов Е. Ф. Экономика: учебное пособие для студентов вузов. - М.: КОНТРАКТ: ИНФРА-М, 2012. - 256 с.</a:t>
            </a:r>
          </a:p>
          <a:p>
            <a:pPr lvl="0"/>
            <a:r>
              <a:rPr lang="ru-RU" sz="2800" dirty="0"/>
              <a:t>Дубровская Е. С. Экономика: учебник для студентов вузов. - М.: РИОР: ИНФРА-М, 2012. - 256 с.</a:t>
            </a:r>
          </a:p>
          <a:p>
            <a:pPr lvl="0"/>
            <a:r>
              <a:rPr lang="ru-RU" sz="2800" dirty="0" err="1"/>
              <a:t>Камаев</a:t>
            </a:r>
            <a:r>
              <a:rPr lang="ru-RU" sz="2800" dirty="0"/>
              <a:t> В. Д. Экономическая теория: краткий курс : учебник для студентов вузов / В. Д. </a:t>
            </a:r>
            <a:r>
              <a:rPr lang="ru-RU" sz="2800" dirty="0" err="1"/>
              <a:t>Камаев</a:t>
            </a:r>
            <a:r>
              <a:rPr lang="ru-RU" sz="2800" dirty="0"/>
              <a:t>, М. З. </a:t>
            </a:r>
            <a:r>
              <a:rPr lang="ru-RU" sz="2800" dirty="0" err="1"/>
              <a:t>Ильчиков</a:t>
            </a:r>
            <a:r>
              <a:rPr lang="ru-RU" sz="2800" dirty="0"/>
              <a:t>, Т. А. </a:t>
            </a:r>
            <a:r>
              <a:rPr lang="ru-RU" sz="2800" dirty="0" err="1"/>
              <a:t>Борисовская</a:t>
            </a:r>
            <a:r>
              <a:rPr lang="ru-RU" sz="2800" dirty="0"/>
              <a:t>. - 5-е изд., стер. - М. : КНОРУС, 2011. - 384 с.</a:t>
            </a:r>
          </a:p>
          <a:p>
            <a:pPr lvl="0"/>
            <a:r>
              <a:rPr lang="ru-RU" sz="2800" dirty="0" err="1"/>
              <a:t>Липсиц</a:t>
            </a:r>
            <a:r>
              <a:rPr lang="ru-RU" sz="2800" dirty="0"/>
              <a:t> И. В. Экономика: учебник для студентов вузов. - М.: КНОРУС, 2011. - 312 с. - (Для бакалавров).</a:t>
            </a:r>
          </a:p>
          <a:p>
            <a:pPr lvl="0"/>
            <a:r>
              <a:rPr lang="ru-RU" sz="2800" b="1" dirty="0" smtClean="0"/>
              <a:t>Максимова В.Ф. Микроэкономика: учебник. – 6-е изд. – М.: </a:t>
            </a:r>
            <a:r>
              <a:rPr lang="ru-RU" sz="2800" b="1" dirty="0" err="1" smtClean="0"/>
              <a:t>Маркет</a:t>
            </a:r>
            <a:r>
              <a:rPr lang="ru-RU" sz="2800" b="1" dirty="0" smtClean="0"/>
              <a:t> ДС, 2010. – 368 с.</a:t>
            </a:r>
          </a:p>
          <a:p>
            <a:pPr lvl="0"/>
            <a:r>
              <a:rPr lang="ru-RU" sz="2800" b="1" dirty="0" smtClean="0"/>
              <a:t>Нуреев Р.М. Курс микроэкономики: учебник. – 2-е изд., - М.: Норма, 2009. – 576 с.</a:t>
            </a:r>
          </a:p>
          <a:p>
            <a:pPr lvl="0"/>
            <a:r>
              <a:rPr lang="ru-RU" sz="2800" dirty="0" smtClean="0"/>
              <a:t>Пушкарева </a:t>
            </a:r>
            <a:r>
              <a:rPr lang="ru-RU" sz="2800" dirty="0"/>
              <a:t>В. М. Экономика. Словарь: учеб. пособие для подготовки бакалавров по </a:t>
            </a:r>
            <a:r>
              <a:rPr lang="ru-RU" sz="2800" dirty="0" err="1"/>
              <a:t>направл</a:t>
            </a:r>
            <a:r>
              <a:rPr lang="ru-RU" sz="2800" dirty="0"/>
              <a:t>. "Экономика" для всех профилей. - М.: Вузовский учебник : ИНФРА-М, 2012. - 232 с.</a:t>
            </a:r>
          </a:p>
          <a:p>
            <a:pPr lvl="0"/>
            <a:r>
              <a:rPr lang="ru-RU" sz="2800" dirty="0"/>
              <a:t>Симкина Л. Г. Микроэкономика: учебное пособие для студентов. – М.: КНОРУС, 2012. - 360 с. - (Для бакалавров).</a:t>
            </a:r>
          </a:p>
          <a:p>
            <a:pPr lvl="0"/>
            <a:r>
              <a:rPr lang="ru-RU" sz="2800" dirty="0" smtClean="0"/>
              <a:t>Экономическая </a:t>
            </a:r>
            <a:r>
              <a:rPr lang="ru-RU" sz="2800" dirty="0"/>
              <a:t>теория: учебник для студентов вузов / [авт. кол.: В. В. Богданов, Т. Г. Бродская, В. В. Громыко и др. ; под общ. ред. А. И. Добрынина, Г. П. Журавлевой]. - 2-е изд. - М. : ИНФРА-М, 2011. - 747 с</a:t>
            </a:r>
            <a:r>
              <a:rPr lang="ru-RU" sz="2800" dirty="0" smtClean="0"/>
              <a:t>.</a:t>
            </a:r>
          </a:p>
          <a:p>
            <a:pPr lvl="0"/>
            <a:r>
              <a:rPr lang="ru-RU" sz="2800" b="1" dirty="0" smtClean="0"/>
              <a:t>Экономическая теория (политэкономия): Учебник / Под общей ред. Акад. В.И. Видяпина, акад. Г.П. Журавлевой. – 4-е изд. – М.: ИНФРА-М, 2007. – 640 с.</a:t>
            </a:r>
          </a:p>
          <a:p>
            <a:pPr lvl="0" algn="r"/>
            <a:r>
              <a:rPr lang="ru-RU" sz="2800" b="1" dirty="0" smtClean="0">
                <a:solidFill>
                  <a:srgbClr val="FF0000"/>
                </a:solidFill>
              </a:rPr>
              <a:t>Жирным выделены очень рекомендуемые учебники</a:t>
            </a:r>
            <a:endParaRPr lang="ru-RU" sz="2800" b="1" dirty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ru-RU" sz="2800" b="1" dirty="0" smtClean="0"/>
          </a:p>
          <a:p>
            <a:pPr marL="4572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83750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643" y="188640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одзаголовок 4"/>
          <p:cNvSpPr txBox="1">
            <a:spLocks/>
          </p:cNvSpPr>
          <p:nvPr/>
        </p:nvSpPr>
        <p:spPr>
          <a:xfrm>
            <a:off x="179512" y="332656"/>
            <a:ext cx="8352928" cy="619268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sz="5500" b="1" dirty="0" smtClean="0">
                <a:solidFill>
                  <a:srgbClr val="7030A0"/>
                </a:solidFill>
              </a:rPr>
              <a:t>Рекомендуемая литература для практического обучения</a:t>
            </a:r>
            <a:endParaRPr lang="ru-RU" sz="5500" b="1" dirty="0">
              <a:solidFill>
                <a:srgbClr val="7030A0"/>
              </a:solidFill>
            </a:endParaRPr>
          </a:p>
          <a:p>
            <a:pPr marL="45720" indent="0">
              <a:buNone/>
            </a:pPr>
            <a:endParaRPr lang="ru-RU" sz="4900" b="1" dirty="0" smtClean="0">
              <a:solidFill>
                <a:srgbClr val="7030A0"/>
              </a:solidFill>
            </a:endParaRPr>
          </a:p>
          <a:p>
            <a:pPr lvl="0"/>
            <a:r>
              <a:rPr lang="ru-RU" sz="2800" dirty="0" smtClean="0"/>
              <a:t>Бардовский </a:t>
            </a:r>
            <a:r>
              <a:rPr lang="ru-RU" sz="2800" dirty="0"/>
              <a:t>В. П. Экономика. Практикум: учебное пособие для студентов вузов / В. П. Бардовский, О. В. Рудакова, Е. М. </a:t>
            </a:r>
            <a:r>
              <a:rPr lang="ru-RU" sz="2800" dirty="0" err="1"/>
              <a:t>Самородова</a:t>
            </a:r>
            <a:r>
              <a:rPr lang="ru-RU" sz="2800" dirty="0"/>
              <a:t>. - М.: ФОРУМ : ИНФРА-М, 2011. - 288 с. : ил.</a:t>
            </a:r>
          </a:p>
          <a:p>
            <a:pPr lvl="0"/>
            <a:r>
              <a:rPr lang="ru-RU" sz="2800" dirty="0" err="1" smtClean="0"/>
              <a:t>Липсиц</a:t>
            </a:r>
            <a:r>
              <a:rPr lang="ru-RU" sz="2800" dirty="0" smtClean="0"/>
              <a:t> </a:t>
            </a:r>
            <a:r>
              <a:rPr lang="ru-RU" sz="2800" dirty="0"/>
              <a:t>И. В. Экономика: учебник для студентов вузов. - М.: КНОРУС, 2011. - 312 с. - (Для бакалавров).</a:t>
            </a:r>
          </a:p>
          <a:p>
            <a:pPr lvl="0"/>
            <a:r>
              <a:rPr lang="ru-RU" sz="2800" dirty="0"/>
              <a:t>Максимова В.Ф. Микроэкономика: учебник. – 6-е изд. – М.: </a:t>
            </a:r>
            <a:r>
              <a:rPr lang="ru-RU" sz="2800" dirty="0" err="1"/>
              <a:t>Маркет</a:t>
            </a:r>
            <a:r>
              <a:rPr lang="ru-RU" sz="2800" dirty="0"/>
              <a:t> ДС, 2010. – 368 с.</a:t>
            </a:r>
          </a:p>
          <a:p>
            <a:pPr lvl="0"/>
            <a:r>
              <a:rPr lang="ru-RU" sz="2800" dirty="0"/>
              <a:t>Нуреев Р.М. Курс микроэкономики: учебник. – 2-е изд., - М.: Норма, 2009. – 576 с.</a:t>
            </a:r>
          </a:p>
          <a:p>
            <a:pPr lvl="0"/>
            <a:r>
              <a:rPr lang="ru-RU" sz="2800" dirty="0" smtClean="0"/>
              <a:t>Пушкарева </a:t>
            </a:r>
            <a:r>
              <a:rPr lang="ru-RU" sz="2800" dirty="0"/>
              <a:t>В. М. Экономика. Словарь: учеб. пособие для подготовки бакалавров по </a:t>
            </a:r>
            <a:r>
              <a:rPr lang="ru-RU" sz="2800" dirty="0" err="1"/>
              <a:t>направл</a:t>
            </a:r>
            <a:r>
              <a:rPr lang="ru-RU" sz="2800" dirty="0"/>
              <a:t>. "Экономика" для всех профилей. - М.: Вузовский учебник : ИНФРА-М, 2012. - 232 с</a:t>
            </a:r>
            <a:r>
              <a:rPr lang="ru-RU" sz="2800" dirty="0" smtClean="0"/>
              <a:t>.</a:t>
            </a:r>
          </a:p>
          <a:p>
            <a:pPr lvl="0"/>
            <a:r>
              <a:rPr lang="ru-RU" sz="2800" dirty="0" smtClean="0"/>
              <a:t>Сборник задач по микроэкономике. К курсу микроэкономики Р.М. Нуреева. – М.: Норма, 2008. – 432 с.</a:t>
            </a:r>
            <a:endParaRPr lang="ru-RU" sz="2800" dirty="0"/>
          </a:p>
          <a:p>
            <a:pPr lvl="0"/>
            <a:r>
              <a:rPr lang="ru-RU" sz="2800" dirty="0" smtClean="0"/>
              <a:t>Экономическая </a:t>
            </a:r>
            <a:r>
              <a:rPr lang="ru-RU" sz="2800" dirty="0"/>
              <a:t>теория: практикум / [сост.: О. В. Гетман, Е. В. </a:t>
            </a:r>
            <a:r>
              <a:rPr lang="ru-RU" sz="2800" dirty="0" err="1"/>
              <a:t>Горбенкова</a:t>
            </a:r>
            <a:r>
              <a:rPr lang="ru-RU" sz="2800" dirty="0"/>
              <a:t>, В. В. Комиссарова и др.; под общ. ред. Е. В. </a:t>
            </a:r>
            <a:r>
              <a:rPr lang="ru-RU" sz="2800" dirty="0" err="1"/>
              <a:t>Горбенковой</a:t>
            </a:r>
            <a:r>
              <a:rPr lang="ru-RU" sz="2800" dirty="0"/>
              <a:t>]; Владивосток. гос. ун-т экономики и сервиса. - Владивосток : Изд-во ВГУЭС, 2011. - 272 с</a:t>
            </a:r>
            <a:r>
              <a:rPr lang="ru-RU" sz="2800" dirty="0" smtClean="0"/>
              <a:t>.</a:t>
            </a:r>
            <a:endParaRPr lang="ru-RU" sz="2800" dirty="0"/>
          </a:p>
          <a:p>
            <a:pPr marL="45720" indent="0">
              <a:buNone/>
            </a:pPr>
            <a:endParaRPr lang="ru-RU" sz="2800" b="1" dirty="0" smtClean="0"/>
          </a:p>
          <a:p>
            <a:pPr marL="4572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31563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260648"/>
            <a:ext cx="576064" cy="122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071" y="476673"/>
            <a:ext cx="8558393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Структура раздела 1 «Введение </a:t>
            </a:r>
            <a:r>
              <a:rPr lang="ru-RU" sz="4000" b="1" dirty="0">
                <a:solidFill>
                  <a:srgbClr val="7030A0"/>
                </a:solidFill>
              </a:rPr>
              <a:t>в </a:t>
            </a:r>
            <a:r>
              <a:rPr lang="ru-RU" sz="4000" b="1" dirty="0" smtClean="0">
                <a:solidFill>
                  <a:srgbClr val="7030A0"/>
                </a:solidFill>
              </a:rPr>
              <a:t>экономику»</a:t>
            </a:r>
            <a:endParaRPr lang="ru-RU" sz="4000" b="1" dirty="0" smtClean="0">
              <a:solidFill>
                <a:srgbClr val="7030A0"/>
              </a:solidFill>
            </a:endParaRPr>
          </a:p>
          <a:p>
            <a:endParaRPr lang="ru-RU" sz="2800" dirty="0" smtClean="0"/>
          </a:p>
          <a:p>
            <a:r>
              <a:rPr lang="ru-RU" sz="2800" b="1" dirty="0" smtClean="0"/>
              <a:t>Тема 1</a:t>
            </a:r>
            <a:r>
              <a:rPr lang="ru-RU" sz="2800" dirty="0" smtClean="0"/>
              <a:t>. Предмет </a:t>
            </a:r>
            <a:r>
              <a:rPr lang="ru-RU" sz="2800" dirty="0"/>
              <a:t>и метод экономической </a:t>
            </a:r>
            <a:r>
              <a:rPr lang="ru-RU" sz="2800" dirty="0" smtClean="0"/>
              <a:t>науки</a:t>
            </a:r>
          </a:p>
          <a:p>
            <a:r>
              <a:rPr lang="ru-RU" sz="2800" b="1" dirty="0" smtClean="0"/>
              <a:t>Тема 2.</a:t>
            </a:r>
            <a:r>
              <a:rPr lang="ru-RU" sz="2800" dirty="0" smtClean="0"/>
              <a:t> Основные </a:t>
            </a:r>
            <a:r>
              <a:rPr lang="ru-RU" sz="2800" dirty="0"/>
              <a:t>закономерности экономической организации общества. </a:t>
            </a:r>
            <a:r>
              <a:rPr lang="ru-RU" sz="2800" dirty="0" smtClean="0"/>
              <a:t>Потребности </a:t>
            </a:r>
            <a:r>
              <a:rPr lang="ru-RU" sz="2800" dirty="0"/>
              <a:t>и </a:t>
            </a:r>
            <a:r>
              <a:rPr lang="ru-RU" sz="2800" dirty="0" smtClean="0"/>
              <a:t>ресурсы</a:t>
            </a:r>
          </a:p>
          <a:p>
            <a:r>
              <a:rPr lang="ru-RU" sz="2800" b="1" dirty="0"/>
              <a:t>Тема 3</a:t>
            </a:r>
            <a:r>
              <a:rPr lang="ru-RU" sz="2800" dirty="0"/>
              <a:t>. Производственные возможности </a:t>
            </a:r>
            <a:r>
              <a:rPr lang="ru-RU" sz="2800" dirty="0" smtClean="0"/>
              <a:t>общества</a:t>
            </a:r>
          </a:p>
          <a:p>
            <a:r>
              <a:rPr lang="ru-RU" sz="2800" b="1" dirty="0"/>
              <a:t>Тема 4</a:t>
            </a:r>
            <a:r>
              <a:rPr lang="ru-RU" sz="2800" dirty="0"/>
              <a:t>. Формы общественного хозяйства и экономические </a:t>
            </a:r>
            <a:r>
              <a:rPr lang="ru-RU" sz="2800" dirty="0" smtClean="0"/>
              <a:t>системы</a:t>
            </a:r>
          </a:p>
          <a:p>
            <a:r>
              <a:rPr lang="ru-RU" sz="2800" b="1" dirty="0"/>
              <a:t>Тема 5</a:t>
            </a:r>
            <a:r>
              <a:rPr lang="ru-RU" sz="2800" dirty="0"/>
              <a:t>. Отношения собственности </a:t>
            </a:r>
            <a:endParaRPr lang="ru-RU" sz="2800" dirty="0" smtClean="0"/>
          </a:p>
          <a:p>
            <a:r>
              <a:rPr lang="ru-RU" sz="2800" b="1" dirty="0"/>
              <a:t>Тема 6</a:t>
            </a:r>
            <a:r>
              <a:rPr lang="ru-RU" sz="2800" dirty="0"/>
              <a:t>. Основы рыночного </a:t>
            </a:r>
            <a:r>
              <a:rPr lang="ru-RU" sz="2800" dirty="0" smtClean="0"/>
              <a:t>хозяйства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9030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6" y="116632"/>
            <a:ext cx="8640962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7030A0"/>
                </a:solidFill>
              </a:rPr>
              <a:t>Тема 1. Предмет и метод экономической науки</a:t>
            </a:r>
            <a:endParaRPr lang="ru-RU" sz="3000" dirty="0">
              <a:solidFill>
                <a:srgbClr val="7030A0"/>
              </a:solidFill>
            </a:endParaRPr>
          </a:p>
          <a:p>
            <a:pPr algn="ctr"/>
            <a:r>
              <a:rPr lang="ru-RU" sz="3000" b="1" dirty="0" smtClean="0">
                <a:solidFill>
                  <a:srgbClr val="7030A0"/>
                </a:solidFill>
              </a:rPr>
              <a:t>Содержание темы: </a:t>
            </a:r>
          </a:p>
          <a:p>
            <a:endParaRPr lang="ru-RU" sz="1000" dirty="0"/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Понятия политической экономии, экономики, </a:t>
            </a:r>
            <a:r>
              <a:rPr lang="ru-RU" sz="1900" dirty="0" err="1" smtClean="0"/>
              <a:t>экономикс</a:t>
            </a:r>
            <a:r>
              <a:rPr lang="ru-RU" sz="1900" dirty="0" smtClean="0"/>
              <a:t>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Предмет </a:t>
            </a:r>
            <a:r>
              <a:rPr lang="ru-RU" sz="1900" dirty="0"/>
              <a:t>экономической теории. Место экономической теории в системе общественных наук. Основные функции экономической теории: познавательная, методологическая, практическая, прогностическая. </a:t>
            </a:r>
            <a:endParaRPr lang="ru-RU" sz="19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Понятия микроэкономики и макроэкономики.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Этапы развития экономической теории. Основные направления и школы экономической теории.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Позитивная </a:t>
            </a:r>
            <a:r>
              <a:rPr lang="ru-RU" sz="1900" dirty="0"/>
              <a:t>и нормативная экономика. </a:t>
            </a:r>
            <a:endParaRPr lang="ru-RU" sz="19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Методология экономической теории.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Элементы </a:t>
            </a:r>
            <a:r>
              <a:rPr lang="ru-RU" sz="1900" dirty="0"/>
              <a:t>формальной логики: понятие, суждение, умозаключение. </a:t>
            </a:r>
            <a:endParaRPr lang="ru-RU" sz="19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/>
              <a:t>М</a:t>
            </a:r>
            <a:r>
              <a:rPr lang="ru-RU" sz="1900" dirty="0" smtClean="0"/>
              <a:t>етоды </a:t>
            </a:r>
            <a:r>
              <a:rPr lang="ru-RU" sz="1900" dirty="0"/>
              <a:t>познания экономических процессов: анализ, синтез, индукция, дедукция, аналогия, антиномия. </a:t>
            </a:r>
            <a:endParaRPr lang="ru-RU" sz="19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Понятия </a:t>
            </a:r>
            <a:r>
              <a:rPr lang="ru-RU" sz="1900" dirty="0"/>
              <a:t>проблемы, гипотезы, теории, корреляции, модели. </a:t>
            </a:r>
            <a:endParaRPr lang="ru-RU" sz="19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 smtClean="0"/>
              <a:t>Основные </a:t>
            </a:r>
            <a:r>
              <a:rPr lang="ru-RU" sz="1900" dirty="0"/>
              <a:t>логические ошибки: подмена причины и следствия, перенос частного на общее, «после этого» - не значит по причине этого». </a:t>
            </a:r>
            <a:endParaRPr lang="ru-RU" sz="19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1900" dirty="0"/>
              <a:t>Д</a:t>
            </a:r>
            <a:r>
              <a:rPr lang="ru-RU" sz="1900" dirty="0" smtClean="0"/>
              <a:t>опущение </a:t>
            </a:r>
            <a:r>
              <a:rPr lang="ru-RU" sz="1900" dirty="0"/>
              <a:t>«при прочих равных условиях».</a:t>
            </a:r>
          </a:p>
        </p:txBody>
      </p:sp>
    </p:spTree>
    <p:extLst>
      <p:ext uri="{BB962C8B-B14F-4D97-AF65-F5344CB8AC3E}">
        <p14:creationId xmlns:p14="http://schemas.microsoft.com/office/powerpoint/2010/main" val="78315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1" y="287360"/>
            <a:ext cx="8424937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Эволюция понятий</a:t>
            </a:r>
          </a:p>
          <a:p>
            <a:endParaRPr lang="ru-RU" b="1" dirty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Слово «</a:t>
            </a:r>
            <a:r>
              <a:rPr lang="ru-RU" b="1" dirty="0" smtClean="0">
                <a:solidFill>
                  <a:srgbClr val="7030A0"/>
                </a:solidFill>
              </a:rPr>
              <a:t>экономика</a:t>
            </a:r>
            <a:r>
              <a:rPr lang="ru-RU" b="1" dirty="0" smtClean="0"/>
              <a:t>» происходит от греческих слов «</a:t>
            </a:r>
            <a:r>
              <a:rPr lang="en-US" b="1" dirty="0" err="1" smtClean="0"/>
              <a:t>oikos</a:t>
            </a:r>
            <a:r>
              <a:rPr lang="ru-RU" b="1" dirty="0" smtClean="0"/>
              <a:t>» - дом, хозяйство; «</a:t>
            </a:r>
            <a:r>
              <a:rPr lang="en-US" b="1" dirty="0" err="1" smtClean="0"/>
              <a:t>nomos</a:t>
            </a:r>
            <a:r>
              <a:rPr lang="ru-RU" b="1" dirty="0" smtClean="0"/>
              <a:t>» - правило, закон. Означает принципы управления домашним хозяйством. Предложено </a:t>
            </a:r>
            <a:r>
              <a:rPr lang="ru-RU" b="1" dirty="0" err="1" smtClean="0"/>
              <a:t>Ксенофонтом</a:t>
            </a:r>
            <a:r>
              <a:rPr lang="ru-RU" b="1" dirty="0" smtClean="0"/>
              <a:t>, использовалось Аристотелем.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sz="1000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Термин «</a:t>
            </a:r>
            <a:r>
              <a:rPr lang="ru-RU" b="1" dirty="0" smtClean="0">
                <a:solidFill>
                  <a:srgbClr val="7030A0"/>
                </a:solidFill>
              </a:rPr>
              <a:t>политическая экономия</a:t>
            </a:r>
            <a:r>
              <a:rPr lang="ru-RU" b="1" dirty="0" smtClean="0"/>
              <a:t>» появился в 1615 г. в книге Антуана де </a:t>
            </a:r>
            <a:r>
              <a:rPr lang="ru-RU" b="1" dirty="0" err="1" smtClean="0"/>
              <a:t>Монкретьена</a:t>
            </a:r>
            <a:r>
              <a:rPr lang="ru-RU" b="1" dirty="0" smtClean="0"/>
              <a:t> «Трактат по политической экономии». Означает общественное устройство. Рассматривался как наука управления национальным хозяйством.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sz="10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Термин «</a:t>
            </a:r>
            <a:r>
              <a:rPr lang="ru-RU" b="1" dirty="0" err="1" smtClean="0">
                <a:solidFill>
                  <a:srgbClr val="7030A0"/>
                </a:solidFill>
              </a:rPr>
              <a:t>Экономикс</a:t>
            </a:r>
            <a:r>
              <a:rPr lang="ru-RU" b="1" dirty="0" smtClean="0"/>
              <a:t>» возник в конце </a:t>
            </a:r>
            <a:r>
              <a:rPr lang="en-US" b="1" dirty="0" smtClean="0"/>
              <a:t>XIX</a:t>
            </a:r>
            <a:r>
              <a:rPr lang="ru-RU" b="1" dirty="0" smtClean="0"/>
              <a:t> века в результате выхода книги Альфреда Маршалла в 1891 г. «Принципы </a:t>
            </a:r>
            <a:r>
              <a:rPr lang="ru-RU" b="1" dirty="0" err="1" smtClean="0"/>
              <a:t>экономикс</a:t>
            </a:r>
            <a:r>
              <a:rPr lang="ru-RU" b="1" dirty="0" smtClean="0"/>
              <a:t>». Означает систему положений экономической </a:t>
            </a:r>
            <a:r>
              <a:rPr lang="ru-RU" b="1" dirty="0"/>
              <a:t>науки, раскрывающей на макро- и микроуровнях </a:t>
            </a:r>
            <a:r>
              <a:rPr lang="ru-RU" b="1" dirty="0" smtClean="0"/>
              <a:t>механизмы поведения хозяйствующих субъектов, осуществления бизнеса и экономической политики. 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sz="1000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Термин «</a:t>
            </a:r>
            <a:r>
              <a:rPr lang="ru-RU" b="1" dirty="0" smtClean="0">
                <a:solidFill>
                  <a:srgbClr val="7030A0"/>
                </a:solidFill>
              </a:rPr>
              <a:t>Экономическая теория</a:t>
            </a:r>
            <a:r>
              <a:rPr lang="ru-RU" b="1" dirty="0" smtClean="0"/>
              <a:t>» («Экономика») имеет статус одной из фундаментальных общественных наук, возникшей в результате необходимости познания законов хозяйственной деятельности людей во все времена.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6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420986" cy="602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Современные значения понятия «Экономика»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dirty="0"/>
          </a:p>
          <a:p>
            <a:pPr marL="400050" indent="-400050">
              <a:lnSpc>
                <a:spcPct val="80000"/>
              </a:lnSpc>
              <a:buFont typeface="Wingdings" pitchFamily="2" charset="2"/>
              <a:buAutoNum type="romanUcPeriod"/>
            </a:pPr>
            <a:r>
              <a:rPr lang="ru-RU" sz="2400" b="1" dirty="0" smtClean="0">
                <a:solidFill>
                  <a:srgbClr val="7030A0"/>
                </a:solidFill>
              </a:rPr>
              <a:t>Экономика</a:t>
            </a:r>
            <a:r>
              <a:rPr lang="ru-RU" sz="2400" dirty="0" smtClean="0"/>
              <a:t> – это хозяйство в широком смысле слова, или созданная человеком система жизнеобеспечения, удовлетворения потребностей. В эту систему включены предметы, явления и отношения между людьми, используемые в целях обеспечения жизни и удовлетворения потребностей.</a:t>
            </a:r>
          </a:p>
          <a:p>
            <a:pPr marL="400050" indent="-400050">
              <a:lnSpc>
                <a:spcPct val="80000"/>
              </a:lnSpc>
              <a:buFont typeface="Wingdings" pitchFamily="2" charset="2"/>
              <a:buAutoNum type="romanUcPeriod"/>
            </a:pPr>
            <a:endParaRPr lang="ru-RU" sz="2400" dirty="0" smtClean="0"/>
          </a:p>
          <a:p>
            <a:pPr marL="400050" indent="-400050">
              <a:lnSpc>
                <a:spcPct val="80000"/>
              </a:lnSpc>
              <a:buFont typeface="Wingdings" pitchFamily="2" charset="2"/>
              <a:buAutoNum type="romanUcPeriod"/>
            </a:pPr>
            <a:r>
              <a:rPr lang="ru-RU" sz="2400" b="1" dirty="0" smtClean="0">
                <a:solidFill>
                  <a:srgbClr val="7030A0"/>
                </a:solidFill>
              </a:rPr>
              <a:t>Экономика</a:t>
            </a:r>
            <a:r>
              <a:rPr lang="ru-RU" sz="2400" dirty="0" smtClean="0"/>
              <a:t> – это общественная наука, изучающая поведение людей в производстве, распределении, обмене и потреблении благ в целях удовлетворения потребностей в условиях ограниченности ресурсов.</a:t>
            </a:r>
          </a:p>
          <a:p>
            <a:pPr marL="400050" indent="-400050">
              <a:lnSpc>
                <a:spcPct val="80000"/>
              </a:lnSpc>
              <a:buFont typeface="Wingdings" pitchFamily="2" charset="2"/>
              <a:buAutoNum type="romanUcPeriod"/>
            </a:pPr>
            <a:endParaRPr lang="ru-RU" sz="2400" dirty="0" smtClean="0"/>
          </a:p>
          <a:p>
            <a:pPr marL="400050" indent="-400050">
              <a:lnSpc>
                <a:spcPct val="80000"/>
              </a:lnSpc>
              <a:buFont typeface="Wingdings" pitchFamily="2" charset="2"/>
              <a:buAutoNum type="romanUcPeriod"/>
            </a:pPr>
            <a:r>
              <a:rPr lang="ru-RU" sz="2400" b="1" dirty="0" smtClean="0">
                <a:solidFill>
                  <a:srgbClr val="7030A0"/>
                </a:solidFill>
              </a:rPr>
              <a:t>Экономика</a:t>
            </a:r>
            <a:r>
              <a:rPr lang="ru-RU" sz="2400" dirty="0" smtClean="0"/>
              <a:t> – это исторически определенная система отношений между людьми, складывающихся в процессе осуществления  хозяйственной деятельности.</a:t>
            </a:r>
            <a:endParaRPr lang="ru-RU" sz="24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625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5503" y="260648"/>
            <a:ext cx="8420986" cy="650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Предмет </a:t>
            </a:r>
            <a:r>
              <a:rPr lang="ru-RU" sz="4000" b="1" dirty="0" smtClean="0">
                <a:solidFill>
                  <a:srgbClr val="7030A0"/>
                </a:solidFill>
              </a:rPr>
              <a:t>экономики</a:t>
            </a:r>
            <a:endParaRPr lang="ru-RU" sz="4000" b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dirty="0" smtClean="0"/>
          </a:p>
          <a:p>
            <a:pPr>
              <a:buFont typeface="Wingdings" pitchFamily="2" charset="2"/>
              <a:buNone/>
            </a:pPr>
            <a:r>
              <a:rPr lang="ru-RU" sz="2400" dirty="0" smtClean="0"/>
              <a:t>Сложен и разнообразен, так как сложна и многообразна хозяйственная деятельность людей. Различные определения экономической теории раскрывают ее предмет с разных сторон, потому что берутся различные аспекты жизнедеятельности человека.</a:t>
            </a:r>
          </a:p>
          <a:p>
            <a:pPr>
              <a:buFont typeface="Wingdings" pitchFamily="2" charset="2"/>
              <a:buNone/>
            </a:pPr>
            <a:endParaRPr lang="ru-RU" sz="2400" dirty="0"/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Предметом исследования </a:t>
            </a:r>
            <a:r>
              <a:rPr lang="ru-RU" sz="2400" dirty="0" smtClean="0"/>
              <a:t>является: </a:t>
            </a:r>
          </a:p>
          <a:p>
            <a:pPr>
              <a:buFont typeface="Wingdings" pitchFamily="2" charset="2"/>
              <a:buNone/>
            </a:pPr>
            <a:endParaRPr lang="ru-RU" sz="1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поведение людей как хозяйствующих субъектов, то есть их деятельность, осуществляемая в </a:t>
            </a:r>
            <a:r>
              <a:rPr lang="ru-RU" sz="2400" dirty="0"/>
              <a:t>целях удовлетворения </a:t>
            </a:r>
            <a:r>
              <a:rPr lang="ru-RU" sz="2400" dirty="0" smtClean="0"/>
              <a:t>потребностей </a:t>
            </a:r>
            <a:r>
              <a:rPr lang="ru-RU" sz="2400" dirty="0"/>
              <a:t>в условиях ограниченности </a:t>
            </a:r>
            <a:r>
              <a:rPr lang="ru-RU" sz="2400" dirty="0" smtClean="0"/>
              <a:t>ресурсов;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или (иными словами) система отношений между людьми и их группами в процессе </a:t>
            </a:r>
            <a:r>
              <a:rPr lang="ru-RU" sz="2400" dirty="0"/>
              <a:t>производства, </a:t>
            </a:r>
            <a:r>
              <a:rPr lang="ru-RU" sz="2400" dirty="0" smtClean="0"/>
              <a:t>распределения, обмена </a:t>
            </a:r>
            <a:r>
              <a:rPr lang="ru-RU" sz="2400" dirty="0"/>
              <a:t>и </a:t>
            </a:r>
            <a:r>
              <a:rPr lang="ru-RU" sz="2400" dirty="0" smtClean="0"/>
              <a:t>потребления благ.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232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268760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3000" b="1" dirty="0">
                <a:solidFill>
                  <a:srgbClr val="7030A0"/>
                </a:solidFill>
              </a:rPr>
              <a:t>Объектом исследования</a:t>
            </a:r>
            <a:r>
              <a:rPr lang="ru-RU" sz="3000" dirty="0">
                <a:solidFill>
                  <a:srgbClr val="7030A0"/>
                </a:solidFill>
              </a:rPr>
              <a:t> </a:t>
            </a:r>
            <a:r>
              <a:rPr lang="ru-RU" sz="3000" dirty="0"/>
              <a:t>являются экономические явления и процессы, происходящие в обществе.</a:t>
            </a:r>
          </a:p>
          <a:p>
            <a:pPr>
              <a:buFont typeface="Wingdings" pitchFamily="2" charset="2"/>
              <a:buNone/>
            </a:pPr>
            <a:endParaRPr lang="ru-RU" sz="3000" dirty="0" smtClean="0"/>
          </a:p>
          <a:p>
            <a:pPr>
              <a:buFont typeface="Wingdings" pitchFamily="2" charset="2"/>
              <a:buNone/>
            </a:pPr>
            <a:endParaRPr lang="ru-RU" sz="3000" dirty="0"/>
          </a:p>
          <a:p>
            <a:pPr>
              <a:buFont typeface="Wingdings" pitchFamily="2" charset="2"/>
              <a:buNone/>
            </a:pPr>
            <a:r>
              <a:rPr lang="ru-RU" sz="3000" b="1" dirty="0">
                <a:solidFill>
                  <a:srgbClr val="7030A0"/>
                </a:solidFill>
              </a:rPr>
              <a:t>Сферой исследования </a:t>
            </a:r>
            <a:r>
              <a:rPr lang="ru-RU" sz="3000" dirty="0"/>
              <a:t>является экономическая жизнь, или среда, в которой осуществляется хозяйственная деятельность людей.</a:t>
            </a:r>
          </a:p>
        </p:txBody>
      </p:sp>
    </p:spTree>
    <p:extLst>
      <p:ext uri="{BB962C8B-B14F-4D97-AF65-F5344CB8AC3E}">
        <p14:creationId xmlns:p14="http://schemas.microsoft.com/office/powerpoint/2010/main" val="642120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8420986" cy="553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Субъекты экономики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4000" b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4000" b="1" dirty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000" b="1" dirty="0" smtClean="0">
                <a:solidFill>
                  <a:srgbClr val="7030A0"/>
                </a:solidFill>
              </a:rPr>
              <a:t>Три типа хозяйствующих субъектов</a:t>
            </a:r>
            <a:r>
              <a:rPr lang="ru-RU" sz="3000" b="1" dirty="0" smtClean="0"/>
              <a:t>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6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600" dirty="0" smtClean="0"/>
          </a:p>
          <a:p>
            <a:pPr marL="342900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3000" b="1" dirty="0" smtClean="0"/>
              <a:t>Физические лица </a:t>
            </a:r>
            <a:r>
              <a:rPr lang="ru-RU" sz="3000" dirty="0" smtClean="0"/>
              <a:t>(отдельные индивидуумы, домохозяйства, потребители, население)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AutoNum type="arabicPeriod"/>
            </a:pPr>
            <a:endParaRPr lang="ru-RU" sz="3000" dirty="0"/>
          </a:p>
          <a:p>
            <a:pPr marL="342900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3000" b="1" dirty="0" smtClean="0"/>
              <a:t>Юридические лица </a:t>
            </a:r>
            <a:r>
              <a:rPr lang="ru-RU" sz="3000" dirty="0" smtClean="0"/>
              <a:t>(фирмы, предприятия, организации)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AutoNum type="arabicPeriod"/>
            </a:pPr>
            <a:endParaRPr lang="ru-RU" sz="3000" dirty="0"/>
          </a:p>
          <a:p>
            <a:pPr marL="342900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3000" b="1" dirty="0" smtClean="0"/>
              <a:t>Государство</a:t>
            </a:r>
            <a:r>
              <a:rPr lang="ru-RU" sz="3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34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8420986" cy="5558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Главные задачи </a:t>
            </a:r>
            <a:r>
              <a:rPr lang="ru-RU" sz="4000" b="1" dirty="0" smtClean="0">
                <a:solidFill>
                  <a:srgbClr val="7030A0"/>
                </a:solidFill>
              </a:rPr>
              <a:t>экономики как науки:</a:t>
            </a:r>
            <a:endParaRPr lang="ru-RU" sz="4000" b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4000" b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 marL="571500" indent="-571500">
              <a:lnSpc>
                <a:spcPct val="80000"/>
              </a:lnSpc>
              <a:buFontTx/>
              <a:buChar char="-"/>
            </a:pPr>
            <a:r>
              <a:rPr lang="ru-RU" sz="3000" dirty="0" smtClean="0"/>
              <a:t>раскрыть сущность экономических процессов и явлений;</a:t>
            </a:r>
          </a:p>
          <a:p>
            <a:pPr marL="571500" indent="-571500">
              <a:lnSpc>
                <a:spcPct val="80000"/>
              </a:lnSpc>
              <a:buFontTx/>
              <a:buChar char="-"/>
            </a:pPr>
            <a:endParaRPr lang="ru-RU" sz="3000" dirty="0" smtClean="0"/>
          </a:p>
          <a:p>
            <a:pPr marL="571500" indent="-571500">
              <a:lnSpc>
                <a:spcPct val="80000"/>
              </a:lnSpc>
              <a:buFontTx/>
              <a:buChar char="-"/>
            </a:pPr>
            <a:r>
              <a:rPr lang="ru-RU" sz="3000" dirty="0"/>
              <a:t>п</a:t>
            </a:r>
            <a:r>
              <a:rPr lang="ru-RU" sz="3000" dirty="0" smtClean="0"/>
              <a:t>оказать их взаимосвязь и взаимообусловленность;</a:t>
            </a:r>
          </a:p>
          <a:p>
            <a:pPr marL="571500" indent="-571500">
              <a:lnSpc>
                <a:spcPct val="80000"/>
              </a:lnSpc>
              <a:buFontTx/>
              <a:buChar char="-"/>
            </a:pPr>
            <a:endParaRPr lang="ru-RU" sz="3000" dirty="0" smtClean="0"/>
          </a:p>
          <a:p>
            <a:pPr marL="571500" indent="-571500">
              <a:lnSpc>
                <a:spcPct val="80000"/>
              </a:lnSpc>
              <a:buFontTx/>
              <a:buChar char="-"/>
            </a:pPr>
            <a:r>
              <a:rPr lang="ru-RU" sz="3000" dirty="0" smtClean="0"/>
              <a:t>выявить мотивы и механизмы экономического поведения людей, особенности их отношений между собой в процессе хозяйственной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686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96527"/>
            <a:ext cx="842098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Место </a:t>
            </a:r>
            <a:r>
              <a:rPr lang="ru-RU" sz="4000" b="1" dirty="0" smtClean="0">
                <a:solidFill>
                  <a:srgbClr val="7030A0"/>
                </a:solidFill>
              </a:rPr>
              <a:t>теоретической экономики </a:t>
            </a:r>
            <a:r>
              <a:rPr lang="ru-RU" sz="4000" b="1" dirty="0" smtClean="0">
                <a:solidFill>
                  <a:srgbClr val="7030A0"/>
                </a:solidFill>
              </a:rPr>
              <a:t>в системе общественных наук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  <a:p>
            <a:pPr marL="514350" indent="-514350">
              <a:lnSpc>
                <a:spcPct val="80000"/>
              </a:lnSpc>
              <a:buFont typeface="Wingdings" pitchFamily="2" charset="2"/>
              <a:buAutoNum type="romanUcPeriod"/>
            </a:pPr>
            <a:r>
              <a:rPr lang="ru-RU" sz="2400" b="1" dirty="0" smtClean="0">
                <a:solidFill>
                  <a:srgbClr val="7030A0"/>
                </a:solidFill>
              </a:rPr>
              <a:t>Экономическая теория </a:t>
            </a:r>
            <a:r>
              <a:rPr lang="ru-RU" sz="2400" b="1" dirty="0" smtClean="0"/>
              <a:t>– </a:t>
            </a:r>
            <a:r>
              <a:rPr lang="ru-RU" sz="2400" dirty="0" smtClean="0"/>
              <a:t>одна из общественных наук, наряду с историей, философией, психологией, социологией, правом, политологией и др., изучающая определенную плоскость общественной жизни.</a:t>
            </a:r>
          </a:p>
          <a:p>
            <a:pPr marL="514350" indent="-514350">
              <a:lnSpc>
                <a:spcPct val="80000"/>
              </a:lnSpc>
              <a:buFont typeface="Wingdings" pitchFamily="2" charset="2"/>
              <a:buAutoNum type="romanUcPeriod"/>
            </a:pPr>
            <a:endParaRPr lang="ru-RU" sz="2400" b="1" dirty="0"/>
          </a:p>
          <a:p>
            <a:pPr marL="514350" indent="-514350">
              <a:lnSpc>
                <a:spcPct val="80000"/>
              </a:lnSpc>
              <a:buFont typeface="Wingdings" pitchFamily="2" charset="2"/>
              <a:buAutoNum type="romanUcPeriod"/>
            </a:pPr>
            <a:r>
              <a:rPr lang="ru-RU" sz="2400" b="1" dirty="0" smtClean="0">
                <a:solidFill>
                  <a:srgbClr val="7030A0"/>
                </a:solidFill>
              </a:rPr>
              <a:t>Экономическая теория является методологическим фундаментом комплекса экономических наук</a:t>
            </a:r>
            <a:r>
              <a:rPr lang="ru-RU" sz="2400" b="1" dirty="0" smtClean="0"/>
              <a:t>:</a:t>
            </a:r>
          </a:p>
          <a:p>
            <a:pPr>
              <a:lnSpc>
                <a:spcPct val="80000"/>
              </a:lnSpc>
            </a:pPr>
            <a:r>
              <a:rPr lang="ru-RU" sz="2400" b="1" dirty="0" smtClean="0"/>
              <a:t>	</a:t>
            </a:r>
            <a:r>
              <a:rPr lang="ru-RU" sz="2000" b="1" dirty="0" smtClean="0"/>
              <a:t>- конкретно-экономических (экономика отраслей, предприятий, стран, регионов и т.д.);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	</a:t>
            </a:r>
            <a:r>
              <a:rPr lang="ru-RU" sz="2000" b="1" dirty="0" smtClean="0"/>
              <a:t>- историко-экономических (история экономики, история экономических учений и т.д.);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	</a:t>
            </a:r>
            <a:r>
              <a:rPr lang="ru-RU" sz="2000" b="1" dirty="0" smtClean="0"/>
              <a:t>- функциональных (бухучет, финансы, маркетинг, банковское дело и т.д.);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	</a:t>
            </a:r>
            <a:r>
              <a:rPr lang="ru-RU" sz="2000" b="1" dirty="0" smtClean="0"/>
              <a:t>- межотраслевых (экономическая география, демография, экономическая информатика);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	</a:t>
            </a:r>
            <a:r>
              <a:rPr lang="ru-RU" sz="2000" b="1" dirty="0" smtClean="0"/>
              <a:t>- аналитических (статистика, анализ хозяйственной деятельности, эконометрика и т.д.).</a:t>
            </a:r>
          </a:p>
        </p:txBody>
      </p:sp>
    </p:spTree>
    <p:extLst>
      <p:ext uri="{BB962C8B-B14F-4D97-AF65-F5344CB8AC3E}">
        <p14:creationId xmlns:p14="http://schemas.microsoft.com/office/powerpoint/2010/main" val="384373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8568952" cy="622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Практическая значимость экономической теории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3000" b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000" b="1" dirty="0" smtClean="0">
                <a:solidFill>
                  <a:srgbClr val="7030A0"/>
                </a:solidFill>
              </a:rPr>
              <a:t>Экономическая теория</a:t>
            </a:r>
            <a:r>
              <a:rPr lang="ru-RU" sz="3000" b="1" dirty="0" smtClean="0"/>
              <a:t>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b="1" dirty="0" smtClean="0"/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Не учит о том, как стать богатым;</a:t>
            </a:r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Не дает готовых решений житейских проблем;</a:t>
            </a:r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Не ставит целью создать идеальное общество;</a:t>
            </a:r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Не претендует на монополию истины.</a:t>
            </a:r>
          </a:p>
          <a:p>
            <a:pPr marL="342900" indent="-342900">
              <a:lnSpc>
                <a:spcPct val="80000"/>
              </a:lnSpc>
              <a:buFontTx/>
              <a:buChar char="-"/>
            </a:pPr>
            <a:endParaRPr lang="ru-RU" sz="2000" dirty="0"/>
          </a:p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7030A0"/>
                </a:solidFill>
              </a:rPr>
              <a:t>Экономическая теория: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Предлагает инструменты и методы познания действительности;</a:t>
            </a:r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Помогает принять правильные (рациональные) решения;</a:t>
            </a:r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Формирует экономический образ мышления, расширяет кругозор и систематизирует знания об обществе;</a:t>
            </a:r>
          </a:p>
          <a:p>
            <a:pPr marL="342900" indent="-342900"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Лежит в основе экономической политики.</a:t>
            </a:r>
            <a:endParaRPr lang="ru-RU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9530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8568952" cy="619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Функции экономической теории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r>
              <a:rPr lang="ru-RU" sz="2600" b="1" dirty="0" smtClean="0">
                <a:solidFill>
                  <a:srgbClr val="7030A0"/>
                </a:solidFill>
              </a:rPr>
              <a:t>Познавательная </a:t>
            </a:r>
            <a:r>
              <a:rPr lang="ru-RU" sz="2600" dirty="0" smtClean="0"/>
              <a:t>: описание, обобщение и систематизация экономических фактов, процессов и явлений.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endParaRPr lang="ru-RU" sz="2600" dirty="0"/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r>
              <a:rPr lang="ru-RU" sz="2600" b="1" dirty="0" smtClean="0">
                <a:solidFill>
                  <a:srgbClr val="7030A0"/>
                </a:solidFill>
              </a:rPr>
              <a:t>Методологическая</a:t>
            </a:r>
            <a:r>
              <a:rPr lang="ru-RU" sz="2600" dirty="0" smtClean="0"/>
              <a:t>: разработка методов, средств и инструментов научного анализа экономических процессов и явлений.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endParaRPr lang="ru-RU" sz="2600" dirty="0"/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r>
              <a:rPr lang="ru-RU" sz="2600" b="1" dirty="0" smtClean="0">
                <a:solidFill>
                  <a:srgbClr val="7030A0"/>
                </a:solidFill>
              </a:rPr>
              <a:t>Практическая</a:t>
            </a:r>
            <a:r>
              <a:rPr lang="ru-RU" sz="2600" dirty="0" smtClean="0"/>
              <a:t>: определение и обоснование наиболее рациональных действий в сложившейся экономической ситуации; разработка методов рационального хозяйствования.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endParaRPr lang="ru-RU" sz="2600" dirty="0"/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arenR"/>
            </a:pPr>
            <a:r>
              <a:rPr lang="ru-RU" sz="2600" b="1" dirty="0" smtClean="0">
                <a:solidFill>
                  <a:srgbClr val="7030A0"/>
                </a:solidFill>
              </a:rPr>
              <a:t>Прогностическая</a:t>
            </a:r>
            <a:r>
              <a:rPr lang="ru-RU" sz="2600" dirty="0" smtClean="0"/>
              <a:t>: научное </a:t>
            </a:r>
            <a:r>
              <a:rPr lang="ru-RU" sz="2600" dirty="0"/>
              <a:t>предвидение хода </a:t>
            </a:r>
            <a:r>
              <a:rPr lang="ru-RU" sz="2600" dirty="0" smtClean="0"/>
              <a:t>социально-экономического развития </a:t>
            </a:r>
            <a:r>
              <a:rPr lang="ru-RU" sz="2600" dirty="0"/>
              <a:t>на </a:t>
            </a:r>
            <a:r>
              <a:rPr lang="ru-RU" sz="2600" dirty="0" smtClean="0"/>
              <a:t>обозримое будущее.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58670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smtClean="0"/>
              <a:t>Экономика </a:t>
            </a:r>
            <a:r>
              <a:rPr lang="ru-RU" sz="2500" dirty="0" smtClean="0"/>
              <a:t>исследует экономические процессы и явления на разных уровнях. В зависимости от масштаба изучаемых явлений выделяют: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5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b="1" dirty="0" smtClean="0">
                <a:solidFill>
                  <a:srgbClr val="7030A0"/>
                </a:solidFill>
              </a:rPr>
              <a:t>Микроэкономику</a:t>
            </a:r>
            <a:r>
              <a:rPr lang="ru-RU" sz="2500" dirty="0" smtClean="0"/>
              <a:t>, которая изучает экономическое поведение отдельных хозяйствующих субъектов (индивидуумов, потребителей, фирм, организаций, рынков, отраслей);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b="1" dirty="0" smtClean="0">
                <a:solidFill>
                  <a:srgbClr val="7030A0"/>
                </a:solidFill>
              </a:rPr>
              <a:t>Макроэкономику</a:t>
            </a:r>
            <a:r>
              <a:rPr lang="ru-RU" sz="2500" dirty="0" smtClean="0"/>
              <a:t>, которая изучает принципы и законы функционирования национальной экономики в целом;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b="1" dirty="0" err="1" smtClean="0">
                <a:solidFill>
                  <a:srgbClr val="7030A0"/>
                </a:solidFill>
              </a:rPr>
              <a:t>Мезоэкономику</a:t>
            </a:r>
            <a:r>
              <a:rPr lang="ru-RU" sz="2500" dirty="0" smtClean="0"/>
              <a:t>, которая изучает экономическое поведение определенных подсистем национальной экономики или групп отраслей народного хозяйства;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b="1" dirty="0" smtClean="0">
                <a:solidFill>
                  <a:srgbClr val="7030A0"/>
                </a:solidFill>
              </a:rPr>
              <a:t>Мировую экономику</a:t>
            </a:r>
            <a:r>
              <a:rPr lang="ru-RU" sz="2500" dirty="0" smtClean="0"/>
              <a:t>, которая изучает особенности и закономерности функционирования экономик всех стран как единого экономического организма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9246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47505"/>
            <a:ext cx="8568952" cy="553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dirty="0" smtClean="0">
                <a:solidFill>
                  <a:srgbClr val="7030A0"/>
                </a:solidFill>
              </a:rPr>
              <a:t>Позитивная экономика </a:t>
            </a:r>
            <a:r>
              <a:rPr lang="ru-RU" sz="2600" dirty="0" smtClean="0"/>
              <a:t>(позитивный анализ) – раздел </a:t>
            </a:r>
            <a:r>
              <a:rPr lang="ru-RU" sz="2600" dirty="0"/>
              <a:t>экономического </a:t>
            </a:r>
            <a:r>
              <a:rPr lang="ru-RU" sz="2600" dirty="0" smtClean="0"/>
              <a:t>анализа, рассматривающий </a:t>
            </a:r>
            <a:r>
              <a:rPr lang="ru-RU" sz="2600" dirty="0"/>
              <a:t>экономические </a:t>
            </a:r>
            <a:r>
              <a:rPr lang="ru-RU" sz="2600" dirty="0" smtClean="0"/>
              <a:t>процессы, факты и явления, </a:t>
            </a:r>
            <a:r>
              <a:rPr lang="ru-RU" sz="2600" dirty="0"/>
              <a:t>происходящие в </a:t>
            </a:r>
            <a:r>
              <a:rPr lang="ru-RU" sz="2600" dirty="0" smtClean="0"/>
              <a:t>действительности, объясняющий, </a:t>
            </a:r>
            <a:r>
              <a:rPr lang="ru-RU" sz="2600" dirty="0"/>
              <a:t>как функционирует экономика, каким образом решаются основные экономические задачи</a:t>
            </a:r>
            <a:r>
              <a:rPr lang="ru-RU" sz="2600" dirty="0" smtClean="0"/>
              <a:t>. Впервые </a:t>
            </a:r>
            <a:r>
              <a:rPr lang="ru-RU" sz="2600" dirty="0"/>
              <a:t>такой подход предложил </a:t>
            </a:r>
            <a:r>
              <a:rPr lang="ru-RU" sz="2600" dirty="0" err="1"/>
              <a:t>М.Фридмэн</a:t>
            </a:r>
            <a:r>
              <a:rPr lang="ru-RU" sz="2600" dirty="0"/>
              <a:t>. </a:t>
            </a:r>
            <a:br>
              <a:rPr lang="ru-RU" sz="2600" dirty="0"/>
            </a:br>
            <a:endParaRPr lang="ru-RU" sz="26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 dirty="0"/>
              <a:t/>
            </a:r>
            <a:br>
              <a:rPr lang="ru-RU" sz="2600" dirty="0"/>
            </a:br>
            <a:r>
              <a:rPr lang="ru-RU" sz="2600" b="1" dirty="0" smtClean="0">
                <a:solidFill>
                  <a:srgbClr val="7030A0"/>
                </a:solidFill>
              </a:rPr>
              <a:t>Нормативная экономика </a:t>
            </a:r>
            <a:r>
              <a:rPr lang="ru-RU" sz="2600" dirty="0" smtClean="0"/>
              <a:t>– </a:t>
            </a:r>
            <a:r>
              <a:rPr lang="ru-RU" sz="2600" dirty="0"/>
              <a:t>раздел экономического </a:t>
            </a:r>
            <a:r>
              <a:rPr lang="ru-RU" sz="2600" dirty="0" smtClean="0"/>
              <a:t>анализа, изучающий, </a:t>
            </a:r>
            <a:r>
              <a:rPr lang="ru-RU" sz="2600" b="1" i="1" dirty="0" smtClean="0"/>
              <a:t>что и как должно быть </a:t>
            </a:r>
            <a:r>
              <a:rPr lang="ru-RU" sz="2600" dirty="0" smtClean="0"/>
              <a:t>в</a:t>
            </a:r>
            <a:r>
              <a:rPr lang="ru-RU" sz="2600" b="1" i="1" dirty="0" smtClean="0"/>
              <a:t> </a:t>
            </a:r>
            <a:r>
              <a:rPr lang="ru-RU" sz="2600" dirty="0" smtClean="0"/>
              <a:t>экономике.</a:t>
            </a:r>
            <a:r>
              <a:rPr lang="ru-RU" sz="2600" dirty="0"/>
              <a:t> </a:t>
            </a:r>
            <a:r>
              <a:rPr lang="ru-RU" sz="2600" dirty="0" smtClean="0"/>
              <a:t>Нормативный анализ необходим для разработки экономической </a:t>
            </a:r>
            <a:r>
              <a:rPr lang="ru-RU" sz="2600" dirty="0"/>
              <a:t>политики, </a:t>
            </a:r>
            <a:r>
              <a:rPr lang="ru-RU" sz="2600" dirty="0" smtClean="0"/>
              <a:t>т.к. дает рекомендации хозяйствующим субъектам.</a:t>
            </a:r>
            <a:r>
              <a:rPr lang="ru-RU" sz="2600" dirty="0"/>
              <a:t> </a:t>
            </a:r>
            <a:r>
              <a:rPr lang="ru-RU" sz="2600" dirty="0" smtClean="0"/>
              <a:t>Отражает экономические и морально-психологические оценки </a:t>
            </a:r>
            <a:r>
              <a:rPr lang="ru-RU" sz="2600" dirty="0"/>
              <a:t>экономических </a:t>
            </a:r>
            <a:r>
              <a:rPr lang="ru-RU" sz="2600" dirty="0" smtClean="0"/>
              <a:t>явлений.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600" dirty="0" smtClean="0"/>
          </a:p>
        </p:txBody>
      </p:sp>
    </p:spTree>
    <p:extLst>
      <p:ext uri="{BB962C8B-B14F-4D97-AF65-F5344CB8AC3E}">
        <p14:creationId xmlns:p14="http://schemas.microsoft.com/office/powerpoint/2010/main" val="2240937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548680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000" b="1" dirty="0" smtClean="0">
                <a:solidFill>
                  <a:srgbClr val="7030A0"/>
                </a:solidFill>
              </a:rPr>
              <a:t>Методология </a:t>
            </a:r>
            <a:r>
              <a:rPr lang="ru-RU" sz="3000" b="1" dirty="0" smtClean="0">
                <a:solidFill>
                  <a:srgbClr val="7030A0"/>
                </a:solidFill>
              </a:rPr>
              <a:t>экономики </a:t>
            </a:r>
            <a:r>
              <a:rPr lang="ru-RU" sz="3000" dirty="0" smtClean="0"/>
              <a:t>– наука о методах изучения экономических явлениях, хозяйственной жизни.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3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000" dirty="0" smtClean="0"/>
              <a:t>В методологии выделяют </a:t>
            </a:r>
            <a:r>
              <a:rPr lang="ru-RU" sz="3000" b="1" dirty="0" smtClean="0">
                <a:solidFill>
                  <a:srgbClr val="7030A0"/>
                </a:solidFill>
              </a:rPr>
              <a:t>диалектико-материалистический подход</a:t>
            </a:r>
            <a:r>
              <a:rPr lang="ru-RU" sz="3000" dirty="0" smtClean="0"/>
              <a:t>, решающий научные проблемы на основе объективного анализа, характеризующего сущность явлений, взятых в реальности и в развитии (эмпирический позитивизм).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3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000" b="1" dirty="0" smtClean="0">
                <a:solidFill>
                  <a:srgbClr val="7030A0"/>
                </a:solidFill>
              </a:rPr>
              <a:t>Методы</a:t>
            </a:r>
            <a:r>
              <a:rPr lang="ru-RU" sz="3000" dirty="0" smtClean="0"/>
              <a:t> – инструменты, приемы и способы изучения экономических процессов и явлений.</a:t>
            </a:r>
          </a:p>
        </p:txBody>
      </p:sp>
    </p:spTree>
    <p:extLst>
      <p:ext uri="{BB962C8B-B14F-4D97-AF65-F5344CB8AC3E}">
        <p14:creationId xmlns:p14="http://schemas.microsoft.com/office/powerpoint/2010/main" val="2987722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63550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Общая классификация методов экономической теории</a:t>
            </a:r>
            <a:endParaRPr lang="ru-RU" sz="4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97187"/>
            <a:ext cx="8754080" cy="44121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55002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63550"/>
            <a:ext cx="85689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Всеобщие </a:t>
            </a:r>
            <a:r>
              <a:rPr lang="ru-RU" sz="4000" b="1" dirty="0">
                <a:solidFill>
                  <a:srgbClr val="7030A0"/>
                </a:solidFill>
              </a:rPr>
              <a:t>(философские) методы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3400" b="1" dirty="0" smtClean="0">
                <a:solidFill>
                  <a:srgbClr val="7030A0"/>
                </a:solidFill>
              </a:rPr>
              <a:t>Метафизический </a:t>
            </a:r>
            <a:r>
              <a:rPr lang="ru-RU" sz="3400" b="1" dirty="0">
                <a:solidFill>
                  <a:srgbClr val="7030A0"/>
                </a:solidFill>
              </a:rPr>
              <a:t>метод </a:t>
            </a:r>
            <a:r>
              <a:rPr lang="ru-RU" sz="3400" dirty="0" smtClean="0"/>
              <a:t>используется</a:t>
            </a:r>
            <a:endParaRPr lang="ru-RU" sz="3400" dirty="0"/>
          </a:p>
          <a:p>
            <a:r>
              <a:rPr lang="ru-RU" sz="3400" dirty="0"/>
              <a:t>для исследования экономических </a:t>
            </a:r>
            <a:r>
              <a:rPr lang="ru-RU" sz="3400" dirty="0" smtClean="0"/>
              <a:t>процессов в стационарном состоянии, то есть в покое </a:t>
            </a:r>
            <a:r>
              <a:rPr lang="ru-RU" sz="3400" dirty="0"/>
              <a:t>и неизменяемости</a:t>
            </a:r>
            <a:r>
              <a:rPr lang="ru-RU" sz="3400" dirty="0" smtClean="0"/>
              <a:t>.</a:t>
            </a:r>
          </a:p>
          <a:p>
            <a:endParaRPr lang="ru-RU" sz="2000" dirty="0"/>
          </a:p>
          <a:p>
            <a:r>
              <a:rPr lang="ru-RU" sz="3400" b="1" dirty="0">
                <a:solidFill>
                  <a:srgbClr val="7030A0"/>
                </a:solidFill>
              </a:rPr>
              <a:t>Диалектический метод </a:t>
            </a:r>
            <a:r>
              <a:rPr lang="ru-RU" sz="3400" dirty="0" smtClean="0"/>
              <a:t>используется для исследования хозяйственных </a:t>
            </a:r>
            <a:r>
              <a:rPr lang="ru-RU" sz="3400" dirty="0"/>
              <a:t>процессов в движении, </a:t>
            </a:r>
            <a:r>
              <a:rPr lang="ru-RU" sz="3400" dirty="0" smtClean="0"/>
              <a:t>в развитии</a:t>
            </a:r>
            <a:r>
              <a:rPr lang="ru-RU" sz="3400" dirty="0"/>
              <a:t>.</a:t>
            </a:r>
            <a:endParaRPr lang="ru-RU" sz="3400" dirty="0" smtClean="0"/>
          </a:p>
        </p:txBody>
      </p:sp>
    </p:spTree>
    <p:extLst>
      <p:ext uri="{BB962C8B-B14F-4D97-AF65-F5344CB8AC3E}">
        <p14:creationId xmlns:p14="http://schemas.microsoft.com/office/powerpoint/2010/main" val="2519834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63550"/>
            <a:ext cx="85689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Общенаучные методы</a:t>
            </a:r>
            <a:endParaRPr lang="ru-RU" sz="4000" b="1" dirty="0">
              <a:solidFill>
                <a:srgbClr val="7030A0"/>
              </a:solidFill>
            </a:endParaRPr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400" b="1" dirty="0" smtClean="0">
                <a:solidFill>
                  <a:srgbClr val="7030A0"/>
                </a:solidFill>
              </a:rPr>
              <a:t>Исторический </a:t>
            </a:r>
            <a:r>
              <a:rPr lang="ru-RU" sz="2400" b="1" dirty="0">
                <a:solidFill>
                  <a:srgbClr val="7030A0"/>
                </a:solidFill>
              </a:rPr>
              <a:t>метод </a:t>
            </a:r>
            <a:r>
              <a:rPr lang="ru-RU" sz="2400" dirty="0"/>
              <a:t>предполагает рассмотрение</a:t>
            </a:r>
          </a:p>
          <a:p>
            <a:r>
              <a:rPr lang="ru-RU" sz="2400" dirty="0"/>
              <a:t>экономических процессов на разных этапах их</a:t>
            </a:r>
          </a:p>
          <a:p>
            <a:r>
              <a:rPr lang="ru-RU" sz="2400" dirty="0"/>
              <a:t>исторического развития</a:t>
            </a:r>
            <a:r>
              <a:rPr lang="ru-RU" sz="2400" dirty="0" smtClean="0"/>
              <a:t>.</a:t>
            </a:r>
          </a:p>
          <a:p>
            <a:endParaRPr lang="ru-RU" sz="1000" dirty="0"/>
          </a:p>
          <a:p>
            <a:r>
              <a:rPr lang="ru-RU" sz="2400" b="1" dirty="0">
                <a:solidFill>
                  <a:srgbClr val="7030A0"/>
                </a:solidFill>
              </a:rPr>
              <a:t>Логический метод </a:t>
            </a:r>
            <a:r>
              <a:rPr lang="ru-RU" sz="2400" dirty="0"/>
              <a:t>позволяет применить законы и</a:t>
            </a:r>
          </a:p>
          <a:p>
            <a:r>
              <a:rPr lang="ru-RU" sz="2400" dirty="0"/>
              <a:t>формы правильного мышления, с помощью которых</a:t>
            </a:r>
          </a:p>
          <a:p>
            <a:r>
              <a:rPr lang="ru-RU" sz="2400" dirty="0"/>
              <a:t>достигается истинность высказываемых суждений и</a:t>
            </a:r>
          </a:p>
          <a:p>
            <a:r>
              <a:rPr lang="ru-RU" sz="2400" dirty="0"/>
              <a:t>умозаключений</a:t>
            </a:r>
            <a:r>
              <a:rPr lang="ru-RU" sz="2400" dirty="0" smtClean="0"/>
              <a:t>.</a:t>
            </a:r>
          </a:p>
          <a:p>
            <a:endParaRPr lang="ru-RU" sz="1000" dirty="0"/>
          </a:p>
          <a:p>
            <a:r>
              <a:rPr lang="ru-RU" sz="2400" b="1" dirty="0">
                <a:solidFill>
                  <a:srgbClr val="7030A0"/>
                </a:solidFill>
              </a:rPr>
              <a:t>Метод единства исторического и логического</a:t>
            </a:r>
            <a:r>
              <a:rPr lang="ru-RU" sz="2400" b="1" dirty="0"/>
              <a:t> </a:t>
            </a:r>
            <a:r>
              <a:rPr lang="ru-RU" sz="2400" dirty="0"/>
              <a:t>—</a:t>
            </a:r>
          </a:p>
          <a:p>
            <a:r>
              <a:rPr lang="ru-RU" sz="2400" dirty="0" smtClean="0"/>
              <a:t>построение исторической цепочки возникновения и развития общественных явлений с целью</a:t>
            </a:r>
            <a:endParaRPr lang="ru-RU" sz="2400" dirty="0"/>
          </a:p>
          <a:p>
            <a:r>
              <a:rPr lang="ru-RU" sz="2400" dirty="0" smtClean="0"/>
              <a:t>определения чёткой, </a:t>
            </a:r>
            <a:r>
              <a:rPr lang="ru-RU" sz="2400" dirty="0"/>
              <a:t>логически </a:t>
            </a:r>
            <a:r>
              <a:rPr lang="ru-RU" sz="2400" dirty="0" smtClean="0"/>
              <a:t>обоснованной взаимосвязи и взаимообусловленности </a:t>
            </a:r>
            <a:r>
              <a:rPr lang="ru-RU" sz="2400" dirty="0"/>
              <a:t>явлений.</a:t>
            </a:r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219198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63550"/>
            <a:ext cx="856895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Формальная логика -</a:t>
            </a:r>
            <a:endParaRPr lang="ru-RU" sz="4000" b="1" dirty="0">
              <a:solidFill>
                <a:srgbClr val="7030A0"/>
              </a:solidFill>
            </a:endParaRPr>
          </a:p>
          <a:p>
            <a:endParaRPr lang="ru-RU" sz="2000" b="1" dirty="0" smtClean="0"/>
          </a:p>
          <a:p>
            <a:r>
              <a:rPr lang="ru-RU" sz="3000" dirty="0" smtClean="0"/>
              <a:t>изучение мысли со стороны ее структуры и формы. Первый метод познания, основан Аристотелем.</a:t>
            </a:r>
          </a:p>
          <a:p>
            <a:endParaRPr lang="ru-RU" sz="1000" dirty="0" smtClean="0"/>
          </a:p>
          <a:p>
            <a:endParaRPr lang="ru-RU" sz="1000" dirty="0"/>
          </a:p>
          <a:p>
            <a:r>
              <a:rPr lang="ru-RU" sz="3000" b="1" dirty="0" smtClean="0">
                <a:solidFill>
                  <a:srgbClr val="7030A0"/>
                </a:solidFill>
              </a:rPr>
              <a:t>Основные категории формальной логики:</a:t>
            </a:r>
          </a:p>
          <a:p>
            <a:endParaRPr lang="ru-RU" sz="1000" b="1" dirty="0" smtClean="0">
              <a:solidFill>
                <a:srgbClr val="7030A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600" b="1" dirty="0" smtClean="0"/>
              <a:t>понятие</a:t>
            </a:r>
            <a:r>
              <a:rPr lang="ru-RU" sz="2600" dirty="0" smtClean="0"/>
              <a:t> фиксирует мысль о предмете изучения;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600" b="1" dirty="0" smtClean="0"/>
              <a:t>суждение</a:t>
            </a:r>
            <a:r>
              <a:rPr lang="ru-RU" sz="2600" dirty="0" smtClean="0"/>
              <a:t> – утверждение (либо отрицание) чего-либо;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600" b="1" dirty="0" smtClean="0"/>
              <a:t>умозаключение</a:t>
            </a:r>
            <a:r>
              <a:rPr lang="ru-RU" sz="2600" dirty="0" smtClean="0"/>
              <a:t> – взаимосвязь суждений на основе мышления, когда из исходного суждения получается вывод.</a:t>
            </a:r>
          </a:p>
        </p:txBody>
      </p:sp>
    </p:spTree>
    <p:extLst>
      <p:ext uri="{BB962C8B-B14F-4D97-AF65-F5344CB8AC3E}">
        <p14:creationId xmlns:p14="http://schemas.microsoft.com/office/powerpoint/2010/main" val="316646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3069"/>
            <a:ext cx="85689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Основные законы формальной логики</a:t>
            </a:r>
            <a:endParaRPr lang="ru-RU" sz="4000" b="1" dirty="0">
              <a:solidFill>
                <a:srgbClr val="7030A0"/>
              </a:solidFill>
            </a:endParaRPr>
          </a:p>
          <a:p>
            <a:endParaRPr lang="ru-RU" sz="2000" b="1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закон тождества</a:t>
            </a:r>
            <a:r>
              <a:rPr lang="ru-RU" sz="2400" dirty="0" smtClean="0"/>
              <a:t>: каждая мысль (суждение) должна иметь строго определенное содержание (Аристотель)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1000" dirty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закон противоречия</a:t>
            </a:r>
            <a:r>
              <a:rPr lang="ru-RU" sz="2400" dirty="0" smtClean="0"/>
              <a:t>: две противоположные мысли об одном предмете, взятом в одном времени и в одном отношении, не могут быть истинными (Аристотель)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1000" dirty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закон исключенного третьего</a:t>
            </a:r>
            <a:r>
              <a:rPr lang="ru-RU" sz="2400" dirty="0" smtClean="0"/>
              <a:t>: из двух отрицающих друг друга мыслей об одном и том же предмете, взятом в одном времени и в одном отношении, одна обязательно истинна (Аристотель)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1000" dirty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закон достаточного основания</a:t>
            </a:r>
            <a:r>
              <a:rPr lang="ru-RU" sz="2400" dirty="0" smtClean="0"/>
              <a:t>: любое истинное суждение должно быть обосновано другими истинными суждениями (</a:t>
            </a:r>
            <a:r>
              <a:rPr lang="ru-RU" sz="2400" dirty="0" err="1" smtClean="0"/>
              <a:t>Г.Лейбниц</a:t>
            </a:r>
            <a:r>
              <a:rPr lang="ru-RU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0207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3069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Логические методы</a:t>
            </a:r>
            <a:endParaRPr lang="ru-RU" sz="4000" b="1" dirty="0">
              <a:solidFill>
                <a:srgbClr val="7030A0"/>
              </a:solidFill>
            </a:endParaRPr>
          </a:p>
          <a:p>
            <a:endParaRPr lang="ru-RU" sz="2000" b="1" dirty="0" smtClean="0"/>
          </a:p>
          <a:p>
            <a:r>
              <a:rPr lang="ru-RU" sz="2000" b="1" dirty="0">
                <a:solidFill>
                  <a:srgbClr val="7030A0"/>
                </a:solidFill>
              </a:rPr>
              <a:t>Анализ</a:t>
            </a:r>
            <a:r>
              <a:rPr lang="ru-RU" sz="2000" b="1" dirty="0"/>
              <a:t> </a:t>
            </a:r>
            <a:r>
              <a:rPr lang="ru-RU" sz="2000" dirty="0"/>
              <a:t>— операция мысленного или реального расчленения целого (вещи</a:t>
            </a:r>
            <a:r>
              <a:rPr lang="ru-RU" sz="2000" dirty="0" smtClean="0"/>
              <a:t>, свойства</a:t>
            </a:r>
            <a:r>
              <a:rPr lang="ru-RU" sz="2000" dirty="0"/>
              <a:t>, процесса или отношения между предметами) на составные части</a:t>
            </a:r>
            <a:r>
              <a:rPr lang="ru-RU" sz="2000" dirty="0" smtClean="0"/>
              <a:t>, выполняемая </a:t>
            </a:r>
            <a:r>
              <a:rPr lang="ru-RU" sz="2000" dirty="0"/>
              <a:t>в процессе познания или предметно-практической </a:t>
            </a:r>
            <a:r>
              <a:rPr lang="ru-RU" sz="2000" dirty="0" smtClean="0"/>
              <a:t>деятельности.</a:t>
            </a:r>
            <a:endParaRPr lang="ru-RU" sz="2000" dirty="0"/>
          </a:p>
          <a:p>
            <a:r>
              <a:rPr lang="ru-RU" sz="2000" b="1" dirty="0">
                <a:solidFill>
                  <a:srgbClr val="7030A0"/>
                </a:solidFill>
              </a:rPr>
              <a:t>Синтез</a:t>
            </a:r>
            <a:r>
              <a:rPr lang="ru-RU" sz="2000" b="1" dirty="0"/>
              <a:t> </a:t>
            </a:r>
            <a:r>
              <a:rPr lang="ru-RU" sz="2000" dirty="0"/>
              <a:t>— </a:t>
            </a:r>
            <a:r>
              <a:rPr lang="ru-RU" sz="2000" dirty="0" smtClean="0"/>
              <a:t>целенаправленный процесс соединения или объединения </a:t>
            </a:r>
            <a:r>
              <a:rPr lang="ru-RU" sz="2000" dirty="0"/>
              <a:t>ранее разрозненных вещей или понятий в целое или набор.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Дедукция</a:t>
            </a:r>
            <a:r>
              <a:rPr lang="ru-RU" sz="2000" b="1" dirty="0"/>
              <a:t> </a:t>
            </a:r>
            <a:r>
              <a:rPr lang="ru-RU" sz="2000" dirty="0"/>
              <a:t>— метод мышления, при котором частное положение </a:t>
            </a:r>
            <a:r>
              <a:rPr lang="ru-RU" sz="2000" dirty="0" smtClean="0"/>
              <a:t>логическим путем </a:t>
            </a:r>
            <a:r>
              <a:rPr lang="ru-RU" sz="2000" dirty="0"/>
              <a:t>выводится из общего.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Индукция</a:t>
            </a:r>
            <a:r>
              <a:rPr lang="ru-RU" sz="2000" b="1" dirty="0"/>
              <a:t> </a:t>
            </a:r>
            <a:r>
              <a:rPr lang="ru-RU" sz="2000" dirty="0"/>
              <a:t>— процесс логического вывода на основе перехода от </a:t>
            </a:r>
            <a:r>
              <a:rPr lang="ru-RU" sz="2000" dirty="0" smtClean="0"/>
              <a:t>частного положения </a:t>
            </a:r>
            <a:r>
              <a:rPr lang="ru-RU" sz="2000" dirty="0"/>
              <a:t>к общему.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Абстракция</a:t>
            </a:r>
            <a:r>
              <a:rPr lang="ru-RU" sz="2000" b="1" dirty="0"/>
              <a:t> </a:t>
            </a:r>
            <a:r>
              <a:rPr lang="ru-RU" sz="2000" dirty="0"/>
              <a:t>— отвлечение в процессе познания от несущественных сторон</a:t>
            </a:r>
            <a:r>
              <a:rPr lang="ru-RU" sz="2000" dirty="0" smtClean="0"/>
              <a:t>, свойств</a:t>
            </a:r>
            <a:r>
              <a:rPr lang="ru-RU" sz="2000" dirty="0"/>
              <a:t>, связей предмета или явления с целью выделения их существенных</a:t>
            </a:r>
            <a:r>
              <a:rPr lang="ru-RU" sz="2000" dirty="0" smtClean="0"/>
              <a:t>, закономерных </a:t>
            </a:r>
            <a:r>
              <a:rPr lang="ru-RU" sz="2000" dirty="0"/>
              <a:t>признаков.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Сравнение</a:t>
            </a:r>
            <a:r>
              <a:rPr lang="ru-RU" sz="2000" b="1" dirty="0"/>
              <a:t> </a:t>
            </a:r>
            <a:r>
              <a:rPr lang="ru-RU" sz="2000" dirty="0"/>
              <a:t>— познавательная операция, лежащая в основе суждений </a:t>
            </a:r>
            <a:r>
              <a:rPr lang="ru-RU" sz="2000" dirty="0" smtClean="0"/>
              <a:t>о сходстве </a:t>
            </a:r>
            <a:r>
              <a:rPr lang="ru-RU" sz="2000" dirty="0"/>
              <a:t>или различии объектов.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Аналогия</a:t>
            </a:r>
            <a:r>
              <a:rPr lang="ru-RU" sz="2000" b="1" dirty="0"/>
              <a:t> </a:t>
            </a:r>
            <a:r>
              <a:rPr lang="ru-RU" sz="2000" dirty="0"/>
              <a:t>— умозаключение в котором исходя из внешней подобности</a:t>
            </a:r>
          </a:p>
          <a:p>
            <a:r>
              <a:rPr lang="ru-RU" sz="2000" dirty="0"/>
              <a:t>предметов по одним признаками, делается вывод про возможность </a:t>
            </a:r>
            <a:r>
              <a:rPr lang="ru-RU" sz="2000" dirty="0" smtClean="0"/>
              <a:t>их схожести </a:t>
            </a:r>
            <a:r>
              <a:rPr lang="ru-RU" sz="2000" dirty="0"/>
              <a:t>по другим признакам.</a:t>
            </a:r>
            <a:endParaRPr lang="ru-RU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792011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3069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7030A0"/>
                </a:solidFill>
              </a:rPr>
              <a:t>Антиномия – </a:t>
            </a:r>
            <a:r>
              <a:rPr lang="ru-RU" sz="2600" dirty="0" smtClean="0"/>
              <a:t>это противоречие, в котором тезис и антитезис имеют равную силу и имеют логически равноправное обоснование</a:t>
            </a:r>
          </a:p>
          <a:p>
            <a:endParaRPr lang="ru-RU" sz="2600" dirty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i="1" dirty="0" smtClean="0"/>
              <a:t>Вселенная конечна – Вселенная бесконечна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i="1" dirty="0" smtClean="0"/>
              <a:t>Бог существует – Бог не существует 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2600" dirty="0"/>
          </a:p>
          <a:p>
            <a:r>
              <a:rPr lang="ru-RU" sz="2600" b="1" dirty="0" smtClean="0">
                <a:solidFill>
                  <a:srgbClr val="7030A0"/>
                </a:solidFill>
              </a:rPr>
              <a:t>Апория</a:t>
            </a:r>
            <a:r>
              <a:rPr lang="ru-RU" sz="2600" dirty="0" smtClean="0"/>
              <a:t> – вымышленная</a:t>
            </a:r>
            <a:r>
              <a:rPr lang="ru-RU" sz="2600" dirty="0"/>
              <a:t>, логически </a:t>
            </a:r>
            <a:r>
              <a:rPr lang="ru-RU" sz="2600" dirty="0" smtClean="0"/>
              <a:t>верная ситуация (высказывание, утверждение, суждение </a:t>
            </a:r>
            <a:r>
              <a:rPr lang="ru-RU" sz="2600" dirty="0"/>
              <a:t>или вывод), </a:t>
            </a:r>
            <a:r>
              <a:rPr lang="ru-RU" sz="2600" dirty="0" smtClean="0"/>
              <a:t>которая </a:t>
            </a:r>
            <a:r>
              <a:rPr lang="ru-RU" sz="2600" dirty="0"/>
              <a:t>не может существовать в </a:t>
            </a:r>
            <a:r>
              <a:rPr lang="ru-RU" sz="2600" dirty="0" smtClean="0"/>
              <a:t>реальности. Апории Зенона</a:t>
            </a:r>
          </a:p>
          <a:p>
            <a:endParaRPr lang="ru-RU" sz="2600" dirty="0"/>
          </a:p>
          <a:p>
            <a:r>
              <a:rPr lang="ru-RU" sz="2600" b="1" dirty="0" smtClean="0">
                <a:solidFill>
                  <a:srgbClr val="7030A0"/>
                </a:solidFill>
              </a:rPr>
              <a:t>Парадокс</a:t>
            </a:r>
            <a:r>
              <a:rPr lang="ru-RU" sz="2600" dirty="0" smtClean="0"/>
              <a:t> – ситуация (</a:t>
            </a:r>
            <a:r>
              <a:rPr lang="ru-RU" sz="2600" dirty="0"/>
              <a:t>высказывание, утверждение, суждение или вывод</a:t>
            </a:r>
            <a:r>
              <a:rPr lang="ru-RU" sz="2600" dirty="0" smtClean="0"/>
              <a:t>), </a:t>
            </a:r>
            <a:r>
              <a:rPr lang="ru-RU" sz="2600" dirty="0"/>
              <a:t>которая может существовать в реальности, но не имеет логического </a:t>
            </a:r>
            <a:r>
              <a:rPr lang="ru-RU" sz="2600" dirty="0" smtClean="0"/>
              <a:t>объяснения.</a:t>
            </a:r>
          </a:p>
          <a:p>
            <a:endParaRPr lang="ru-RU" sz="2600" dirty="0" smtClean="0"/>
          </a:p>
        </p:txBody>
      </p:sp>
    </p:spTree>
    <p:extLst>
      <p:ext uri="{BB962C8B-B14F-4D97-AF65-F5344CB8AC3E}">
        <p14:creationId xmlns:p14="http://schemas.microsoft.com/office/powerpoint/2010/main" val="2424252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449952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7030A0"/>
                </a:solidFill>
              </a:rPr>
              <a:t>Проблема – </a:t>
            </a:r>
            <a:r>
              <a:rPr lang="ru-RU" sz="2600" dirty="0" smtClean="0"/>
              <a:t>четко сформулированный вопрос, возникший в процессе познания</a:t>
            </a:r>
          </a:p>
          <a:p>
            <a:endParaRPr lang="ru-RU" sz="2600" b="1" dirty="0" smtClean="0">
              <a:solidFill>
                <a:srgbClr val="7030A0"/>
              </a:solidFill>
            </a:endParaRPr>
          </a:p>
          <a:p>
            <a:r>
              <a:rPr lang="ru-RU" sz="2600" b="1" dirty="0" smtClean="0">
                <a:solidFill>
                  <a:srgbClr val="7030A0"/>
                </a:solidFill>
              </a:rPr>
              <a:t>Гипотеза – </a:t>
            </a:r>
            <a:r>
              <a:rPr lang="ru-RU" sz="2600" dirty="0" smtClean="0"/>
              <a:t>научно обоснованное предположение о возможных причинах  или связях явлений или процессов. </a:t>
            </a:r>
          </a:p>
          <a:p>
            <a:endParaRPr lang="ru-RU" sz="2600" b="1" dirty="0">
              <a:solidFill>
                <a:srgbClr val="7030A0"/>
              </a:solidFill>
            </a:endParaRPr>
          </a:p>
          <a:p>
            <a:r>
              <a:rPr lang="ru-RU" sz="2600" b="1" dirty="0" smtClean="0">
                <a:solidFill>
                  <a:srgbClr val="7030A0"/>
                </a:solidFill>
              </a:rPr>
              <a:t>Доказательство – </a:t>
            </a:r>
            <a:r>
              <a:rPr lang="ru-RU" sz="2600" dirty="0" smtClean="0"/>
              <a:t>обоснование истинности одного суждения при помощи других суждений</a:t>
            </a:r>
          </a:p>
          <a:p>
            <a:endParaRPr lang="ru-RU" sz="1000" dirty="0" smtClean="0"/>
          </a:p>
          <a:p>
            <a:r>
              <a:rPr lang="ru-RU" sz="2600" b="1" dirty="0" smtClean="0">
                <a:solidFill>
                  <a:srgbClr val="7030A0"/>
                </a:solidFill>
              </a:rPr>
              <a:t>По способу</a:t>
            </a:r>
            <a:r>
              <a:rPr lang="ru-RU" sz="2600" dirty="0" smtClean="0"/>
              <a:t>: прямое и/или косвенное</a:t>
            </a:r>
          </a:p>
          <a:p>
            <a:endParaRPr lang="ru-RU" sz="1000" dirty="0"/>
          </a:p>
          <a:p>
            <a:r>
              <a:rPr lang="ru-RU" sz="2600" b="1" dirty="0" smtClean="0">
                <a:solidFill>
                  <a:srgbClr val="7030A0"/>
                </a:solidFill>
              </a:rPr>
              <a:t>По основанию</a:t>
            </a:r>
            <a:r>
              <a:rPr lang="ru-RU" sz="2600" dirty="0" smtClean="0"/>
              <a:t>: эмпирическое и/или теоретическое</a:t>
            </a:r>
          </a:p>
          <a:p>
            <a:endParaRPr lang="ru-RU" sz="1000" dirty="0"/>
          </a:p>
          <a:p>
            <a:r>
              <a:rPr lang="ru-RU" sz="2600" b="1" dirty="0" smtClean="0">
                <a:solidFill>
                  <a:srgbClr val="7030A0"/>
                </a:solidFill>
              </a:rPr>
              <a:t>По результату</a:t>
            </a:r>
            <a:r>
              <a:rPr lang="ru-RU" sz="2600" dirty="0" smtClean="0"/>
              <a:t>: истинное или ложное</a:t>
            </a:r>
          </a:p>
        </p:txBody>
      </p:sp>
    </p:spTree>
    <p:extLst>
      <p:ext uri="{BB962C8B-B14F-4D97-AF65-F5344CB8AC3E}">
        <p14:creationId xmlns:p14="http://schemas.microsoft.com/office/powerpoint/2010/main" val="3385898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1" y="260648"/>
            <a:ext cx="8492992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b="1" dirty="0">
                <a:solidFill>
                  <a:srgbClr val="7030A0"/>
                </a:solidFill>
              </a:rPr>
              <a:t>Логические ошибки — это примеры ложной </a:t>
            </a:r>
            <a:r>
              <a:rPr lang="ru-RU" sz="3400" b="1" dirty="0" smtClean="0">
                <a:solidFill>
                  <a:srgbClr val="7030A0"/>
                </a:solidFill>
              </a:rPr>
              <a:t>аргументации</a:t>
            </a:r>
          </a:p>
          <a:p>
            <a:endParaRPr lang="ru-RU" b="1" dirty="0"/>
          </a:p>
          <a:p>
            <a:r>
              <a:rPr lang="ru-RU" b="1" dirty="0" smtClean="0"/>
              <a:t>Основные логические ошибки:</a:t>
            </a:r>
          </a:p>
          <a:p>
            <a:pPr marL="342900" indent="-342900">
              <a:buAutoNum type="arabicPeriod"/>
            </a:pPr>
            <a:r>
              <a:rPr lang="ru-RU" sz="1700" b="1" dirty="0" err="1" smtClean="0"/>
              <a:t>Ad</a:t>
            </a:r>
            <a:r>
              <a:rPr lang="ru-RU" sz="1700" b="1" dirty="0" smtClean="0"/>
              <a:t> </a:t>
            </a:r>
            <a:r>
              <a:rPr lang="ru-RU" sz="1700" b="1" dirty="0" err="1"/>
              <a:t>hominem</a:t>
            </a:r>
            <a:r>
              <a:rPr lang="ru-RU" sz="1700" dirty="0"/>
              <a:t> </a:t>
            </a:r>
            <a:r>
              <a:rPr lang="ru-RU" sz="1700" i="1" dirty="0"/>
              <a:t>(«к человеку»)</a:t>
            </a:r>
            <a:r>
              <a:rPr lang="ru-RU" sz="1700" dirty="0"/>
              <a:t>. Атака на личность авторитета, а не на его </a:t>
            </a:r>
            <a:r>
              <a:rPr lang="ru-RU" sz="1700" dirty="0" smtClean="0"/>
              <a:t>компетентность.</a:t>
            </a:r>
          </a:p>
          <a:p>
            <a:pPr marL="342900" indent="-342900">
              <a:buAutoNum type="arabicPeriod"/>
            </a:pPr>
            <a:r>
              <a:rPr lang="ru-RU" sz="1700" b="1" dirty="0" err="1" smtClean="0"/>
              <a:t>Ad</a:t>
            </a:r>
            <a:r>
              <a:rPr lang="ru-RU" sz="1700" b="1" dirty="0" smtClean="0"/>
              <a:t> </a:t>
            </a:r>
            <a:r>
              <a:rPr lang="ru-RU" sz="1700" b="1" dirty="0" err="1"/>
              <a:t>ignorantiam</a:t>
            </a:r>
            <a:r>
              <a:rPr lang="ru-RU" sz="1700" dirty="0"/>
              <a:t> </a:t>
            </a:r>
            <a:r>
              <a:rPr lang="ru-RU" sz="1700" i="1" dirty="0"/>
              <a:t>(«к невежеству»)</a:t>
            </a:r>
            <a:r>
              <a:rPr lang="ru-RU" sz="1700" dirty="0"/>
              <a:t>. Аргументация, которая доказывает, что утверждение истинно, поскольку не было показано, что оно ложно. </a:t>
            </a:r>
            <a:endParaRPr lang="ru-RU" sz="1700" dirty="0" smtClean="0"/>
          </a:p>
          <a:p>
            <a:pPr marL="342900" indent="-342900">
              <a:buAutoNum type="arabicPeriod"/>
            </a:pPr>
            <a:r>
              <a:rPr lang="en-US" sz="1700" b="1" dirty="0"/>
              <a:t>A</a:t>
            </a:r>
            <a:r>
              <a:rPr lang="ru-RU" sz="1700" b="1" dirty="0" smtClean="0"/>
              <a:t>d </a:t>
            </a:r>
            <a:r>
              <a:rPr lang="ru-RU" sz="1700" b="1" dirty="0" err="1"/>
              <a:t>misericordiam</a:t>
            </a:r>
            <a:r>
              <a:rPr lang="ru-RU" sz="1700" dirty="0"/>
              <a:t> </a:t>
            </a:r>
            <a:r>
              <a:rPr lang="ru-RU" sz="1700" i="1" dirty="0"/>
              <a:t>(«к жалости»)</a:t>
            </a:r>
            <a:r>
              <a:rPr lang="ru-RU" sz="1700" dirty="0"/>
              <a:t>. Апелляция к жалости в качестве </a:t>
            </a:r>
            <a:r>
              <a:rPr lang="ru-RU" sz="1700" dirty="0" smtClean="0"/>
              <a:t>довода.</a:t>
            </a:r>
          </a:p>
          <a:p>
            <a:pPr marL="342900" indent="-342900">
              <a:buAutoNum type="arabicPeriod"/>
            </a:pPr>
            <a:r>
              <a:rPr lang="ru-RU" sz="1700" b="1" dirty="0" err="1" smtClean="0"/>
              <a:t>Ad</a:t>
            </a:r>
            <a:r>
              <a:rPr lang="ru-RU" sz="1700" b="1" dirty="0" smtClean="0"/>
              <a:t> </a:t>
            </a:r>
            <a:r>
              <a:rPr lang="ru-RU" sz="1700" b="1" dirty="0" err="1"/>
              <a:t>populum</a:t>
            </a:r>
            <a:r>
              <a:rPr lang="ru-RU" sz="1700" dirty="0"/>
              <a:t> </a:t>
            </a:r>
            <a:r>
              <a:rPr lang="ru-RU" sz="1700" i="1" dirty="0"/>
              <a:t>(«к толпе»)</a:t>
            </a:r>
            <a:r>
              <a:rPr lang="ru-RU" sz="1700" dirty="0"/>
              <a:t>. </a:t>
            </a:r>
            <a:r>
              <a:rPr lang="ru-RU" sz="1700" dirty="0" smtClean="0"/>
              <a:t>Призыв согласиться </a:t>
            </a:r>
            <a:r>
              <a:rPr lang="ru-RU" sz="1700" dirty="0"/>
              <a:t>с мнением </a:t>
            </a:r>
            <a:r>
              <a:rPr lang="ru-RU" sz="1700" dirty="0" smtClean="0"/>
              <a:t>толпы либо какого-либо авторитета «Все так думают (делают)!». </a:t>
            </a:r>
          </a:p>
          <a:p>
            <a:pPr marL="342900" indent="-342900">
              <a:buAutoNum type="arabicPeriod"/>
            </a:pPr>
            <a:r>
              <a:rPr lang="ru-RU" sz="1700" b="1" dirty="0" err="1" smtClean="0"/>
              <a:t>Non</a:t>
            </a:r>
            <a:r>
              <a:rPr lang="ru-RU" sz="1700" b="1" dirty="0" smtClean="0"/>
              <a:t> </a:t>
            </a:r>
            <a:r>
              <a:rPr lang="ru-RU" sz="1700" b="1" dirty="0" err="1"/>
              <a:t>sequitur</a:t>
            </a:r>
            <a:r>
              <a:rPr lang="ru-RU" sz="1700" dirty="0"/>
              <a:t> </a:t>
            </a:r>
            <a:r>
              <a:rPr lang="ru-RU" sz="1700" i="1" dirty="0"/>
              <a:t>(«не следует»)</a:t>
            </a:r>
            <a:r>
              <a:rPr lang="ru-RU" sz="1700" dirty="0"/>
              <a:t>. Приход к выводу, который не является логическим заключением из имеющихся фактов. </a:t>
            </a:r>
            <a:endParaRPr lang="ru-RU" sz="1700" dirty="0" smtClean="0"/>
          </a:p>
          <a:p>
            <a:pPr marL="342900" indent="-342900">
              <a:buAutoNum type="arabicPeriod"/>
            </a:pPr>
            <a:r>
              <a:rPr lang="ru-RU" sz="1700" b="1" dirty="0"/>
              <a:t>Ложная </a:t>
            </a:r>
            <a:r>
              <a:rPr lang="ru-RU" sz="1700" b="1" dirty="0" smtClean="0"/>
              <a:t>дилемма - </a:t>
            </a:r>
            <a:r>
              <a:rPr lang="ru-RU" sz="1700" dirty="0" smtClean="0"/>
              <a:t>предположение</a:t>
            </a:r>
            <a:r>
              <a:rPr lang="ru-RU" sz="1700" dirty="0"/>
              <a:t>, что в рассматриваемом случае имеется всего две противоположных возможности, тогда как их </a:t>
            </a:r>
            <a:r>
              <a:rPr lang="ru-RU" sz="1700" dirty="0" smtClean="0"/>
              <a:t>много.</a:t>
            </a:r>
          </a:p>
          <a:p>
            <a:pPr marL="342900" indent="-342900">
              <a:buAutoNum type="arabicPeriod"/>
            </a:pPr>
            <a:r>
              <a:rPr lang="ru-RU" sz="1700" b="1" dirty="0" smtClean="0"/>
              <a:t>Перенос частного на общее </a:t>
            </a:r>
          </a:p>
          <a:p>
            <a:pPr marL="342900" indent="-342900">
              <a:buAutoNum type="arabicPeriod"/>
            </a:pPr>
            <a:r>
              <a:rPr lang="ru-RU" sz="1700" b="1" dirty="0" smtClean="0"/>
              <a:t>Подмена тезиса</a:t>
            </a:r>
          </a:p>
          <a:p>
            <a:pPr marL="342900" indent="-342900">
              <a:buAutoNum type="arabicPeriod"/>
            </a:pPr>
            <a:r>
              <a:rPr lang="ru-RU" sz="1700" b="1" dirty="0" smtClean="0"/>
              <a:t>После </a:t>
            </a:r>
            <a:r>
              <a:rPr lang="ru-RU" sz="1700" b="1" dirty="0"/>
              <a:t>этого значит вследствие этого ( </a:t>
            </a:r>
            <a:r>
              <a:rPr lang="ru-RU" sz="1700" b="1" dirty="0" err="1"/>
              <a:t>post</a:t>
            </a:r>
            <a:r>
              <a:rPr lang="ru-RU" sz="1700" b="1" dirty="0"/>
              <a:t> </a:t>
            </a:r>
            <a:r>
              <a:rPr lang="ru-RU" sz="1700" b="1" dirty="0" err="1"/>
              <a:t>hoc</a:t>
            </a:r>
            <a:r>
              <a:rPr lang="ru-RU" sz="1700" b="1" dirty="0"/>
              <a:t> </a:t>
            </a:r>
            <a:r>
              <a:rPr lang="ru-RU" sz="1700" b="1" dirty="0" err="1"/>
              <a:t>ergo</a:t>
            </a:r>
            <a:r>
              <a:rPr lang="ru-RU" sz="1700" b="1" dirty="0"/>
              <a:t> </a:t>
            </a:r>
            <a:r>
              <a:rPr lang="ru-RU" sz="1700" b="1" dirty="0" err="1"/>
              <a:t>propter</a:t>
            </a:r>
            <a:r>
              <a:rPr lang="ru-RU" sz="1700" b="1" dirty="0"/>
              <a:t> </a:t>
            </a:r>
            <a:r>
              <a:rPr lang="ru-RU" sz="1700" b="1" dirty="0" err="1"/>
              <a:t>hoc</a:t>
            </a:r>
            <a:r>
              <a:rPr lang="ru-RU" sz="1700" b="1" dirty="0"/>
              <a:t> </a:t>
            </a:r>
            <a:r>
              <a:rPr lang="ru-RU" sz="1700" b="1" dirty="0" smtClean="0"/>
              <a:t>)</a:t>
            </a:r>
          </a:p>
          <a:p>
            <a:pPr marL="342900" indent="-342900">
              <a:buAutoNum type="arabicPeriod"/>
            </a:pPr>
            <a:r>
              <a:rPr lang="ru-RU" sz="1700" b="1" dirty="0" smtClean="0"/>
              <a:t> Перепутывание </a:t>
            </a:r>
            <a:r>
              <a:rPr lang="ru-RU" sz="1700" b="1" dirty="0"/>
              <a:t>причины и </a:t>
            </a:r>
            <a:r>
              <a:rPr lang="ru-RU" sz="1700" b="1" dirty="0" smtClean="0"/>
              <a:t>следствия</a:t>
            </a:r>
          </a:p>
          <a:p>
            <a:pPr marL="342900" indent="-342900">
              <a:buAutoNum type="arabicPeriod"/>
            </a:pPr>
            <a:r>
              <a:rPr lang="ru-RU" sz="1700" b="1" dirty="0"/>
              <a:t> </a:t>
            </a:r>
            <a:r>
              <a:rPr lang="ru-RU" sz="1700" b="1" dirty="0" smtClean="0"/>
              <a:t>Истина посередине. </a:t>
            </a:r>
            <a:r>
              <a:rPr lang="ru-RU" sz="1700" dirty="0" smtClean="0"/>
              <a:t>Утверждение </a:t>
            </a:r>
            <a:r>
              <a:rPr lang="ru-RU" sz="1700" dirty="0"/>
              <a:t>о том, что между двумя противоположными точками зрения возможен искусственный компромисс, в тех случаях, когда этот компромисс невозможен, либо не имеет смысла</a:t>
            </a:r>
            <a:r>
              <a:rPr lang="ru-RU" sz="1700" dirty="0" smtClean="0"/>
              <a:t>.</a:t>
            </a:r>
            <a:endParaRPr lang="ru-RU" sz="17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156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8640"/>
            <a:ext cx="856895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7030A0"/>
                </a:solidFill>
              </a:rPr>
              <a:t>Специфические </a:t>
            </a:r>
            <a:r>
              <a:rPr lang="ru-RU" sz="4000" b="1" dirty="0" smtClean="0">
                <a:solidFill>
                  <a:srgbClr val="7030A0"/>
                </a:solidFill>
              </a:rPr>
              <a:t>методы</a:t>
            </a:r>
          </a:p>
          <a:p>
            <a:endParaRPr lang="ru-RU" sz="1000" b="1" dirty="0"/>
          </a:p>
          <a:p>
            <a:r>
              <a:rPr lang="ru-RU" sz="2000" b="1" dirty="0">
                <a:solidFill>
                  <a:srgbClr val="7030A0"/>
                </a:solidFill>
              </a:rPr>
              <a:t>Экономическая психология </a:t>
            </a:r>
            <a:r>
              <a:rPr lang="ru-RU" sz="2000" dirty="0" smtClean="0"/>
              <a:t>изучает экономическое </a:t>
            </a:r>
            <a:r>
              <a:rPr lang="ru-RU" sz="2000" dirty="0"/>
              <a:t>сознание </a:t>
            </a:r>
            <a:r>
              <a:rPr lang="ru-RU" sz="2000" dirty="0" smtClean="0"/>
              <a:t>и мышление людей.</a:t>
            </a:r>
          </a:p>
          <a:p>
            <a:endParaRPr lang="ru-RU" sz="1000" dirty="0"/>
          </a:p>
          <a:p>
            <a:r>
              <a:rPr lang="ru-RU" sz="2000" b="1" dirty="0" smtClean="0">
                <a:solidFill>
                  <a:srgbClr val="7030A0"/>
                </a:solidFill>
              </a:rPr>
              <a:t>Экономико-математические методы </a:t>
            </a:r>
            <a:r>
              <a:rPr lang="ru-RU" sz="2000" b="1" dirty="0" smtClean="0"/>
              <a:t>(</a:t>
            </a:r>
            <a:r>
              <a:rPr lang="ru-RU" sz="2000" dirty="0" smtClean="0"/>
              <a:t>математика, программирование, кибернетика, эконометрика) повышают научную обоснованность </a:t>
            </a:r>
            <a:r>
              <a:rPr lang="ru-RU" sz="2000" dirty="0"/>
              <a:t>анализа экономических явлений</a:t>
            </a:r>
            <a:r>
              <a:rPr lang="ru-RU" sz="2000" dirty="0" smtClean="0"/>
              <a:t>.</a:t>
            </a:r>
          </a:p>
          <a:p>
            <a:endParaRPr lang="ru-RU" sz="1000" dirty="0"/>
          </a:p>
          <a:p>
            <a:r>
              <a:rPr lang="ru-RU" sz="2000" b="1" dirty="0">
                <a:solidFill>
                  <a:srgbClr val="7030A0"/>
                </a:solidFill>
              </a:rPr>
              <a:t>Экономическая статистика </a:t>
            </a:r>
            <a:r>
              <a:rPr lang="ru-RU" sz="2000" dirty="0"/>
              <a:t>— </a:t>
            </a:r>
            <a:r>
              <a:rPr lang="ru-RU" sz="2000" dirty="0" smtClean="0"/>
              <a:t>измерение </a:t>
            </a:r>
            <a:r>
              <a:rPr lang="ru-RU" sz="2000" dirty="0"/>
              <a:t>экономических </a:t>
            </a:r>
            <a:r>
              <a:rPr lang="ru-RU" sz="2000" dirty="0" smtClean="0"/>
              <a:t>показателей на протяжение определённого </a:t>
            </a:r>
            <a:r>
              <a:rPr lang="ru-RU" sz="2000" dirty="0"/>
              <a:t>периода </a:t>
            </a:r>
            <a:r>
              <a:rPr lang="ru-RU" sz="2000" dirty="0" smtClean="0"/>
              <a:t>времени и выявление корреляционных зависимостей между случайными на первый взгляд явлениями.</a:t>
            </a:r>
          </a:p>
          <a:p>
            <a:endParaRPr lang="ru-RU" sz="1000" dirty="0"/>
          </a:p>
          <a:p>
            <a:r>
              <a:rPr lang="ru-RU" sz="2000" b="1" dirty="0">
                <a:solidFill>
                  <a:srgbClr val="7030A0"/>
                </a:solidFill>
              </a:rPr>
              <a:t>Экономический эксперимент </a:t>
            </a:r>
            <a:r>
              <a:rPr lang="ru-RU" sz="2000" dirty="0"/>
              <a:t>— </a:t>
            </a:r>
            <a:r>
              <a:rPr lang="ru-RU" sz="2000" dirty="0" smtClean="0"/>
              <a:t>искусственное воспроизведение </a:t>
            </a:r>
            <a:r>
              <a:rPr lang="ru-RU" sz="2000" dirty="0"/>
              <a:t>экономического явления с </a:t>
            </a:r>
            <a:r>
              <a:rPr lang="ru-RU" sz="2000" dirty="0" smtClean="0"/>
              <a:t>целью изучения </a:t>
            </a:r>
            <a:r>
              <a:rPr lang="ru-RU" sz="2000" dirty="0"/>
              <a:t>его в наиболее благоприятных условиях</a:t>
            </a:r>
            <a:r>
              <a:rPr lang="ru-RU" sz="2000" dirty="0" smtClean="0"/>
              <a:t>.</a:t>
            </a:r>
          </a:p>
          <a:p>
            <a:endParaRPr lang="ru-RU" sz="1000" dirty="0"/>
          </a:p>
          <a:p>
            <a:r>
              <a:rPr lang="ru-RU" sz="2000" b="1" dirty="0" smtClean="0">
                <a:solidFill>
                  <a:srgbClr val="7030A0"/>
                </a:solidFill>
              </a:rPr>
              <a:t>Экономическое моделирование </a:t>
            </a:r>
            <a:r>
              <a:rPr lang="ru-RU" sz="2000" dirty="0"/>
              <a:t>— </a:t>
            </a:r>
            <a:r>
              <a:rPr lang="ru-RU" sz="2000" dirty="0" smtClean="0"/>
              <a:t>формализованное описание (или создание, физическое или виртуальное ) копии реального процесса или явления с выделением его важнейших объективных свойств. Модель – упрощение действительности.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119423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8640"/>
            <a:ext cx="885698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Примеры экономических экспериментов в истории</a:t>
            </a:r>
          </a:p>
          <a:p>
            <a:endParaRPr lang="ru-RU" sz="1000" b="1" dirty="0" smtClean="0"/>
          </a:p>
          <a:p>
            <a:endParaRPr lang="ru-RU" sz="1000" b="1" dirty="0" smtClean="0"/>
          </a:p>
          <a:p>
            <a:pPr marL="171450" indent="-171450">
              <a:buFont typeface="Wingdings" pitchFamily="2" charset="2"/>
              <a:buChar char="q"/>
            </a:pPr>
            <a:r>
              <a:rPr lang="ru-RU" sz="2000" dirty="0" smtClean="0"/>
              <a:t> </a:t>
            </a:r>
            <a:r>
              <a:rPr lang="ru-RU" dirty="0" smtClean="0"/>
              <a:t>Мероприятия </a:t>
            </a:r>
            <a:r>
              <a:rPr lang="ru-RU" dirty="0"/>
              <a:t>Ф. </a:t>
            </a:r>
            <a:r>
              <a:rPr lang="ru-RU" dirty="0" smtClean="0"/>
              <a:t>Тейлора по повышению производительности труда и организации заработной платы на угледобывающем предприятии в 1890-х гг.</a:t>
            </a:r>
          </a:p>
          <a:p>
            <a:pPr marL="171450" indent="-171450">
              <a:buFont typeface="Wingdings" pitchFamily="2" charset="2"/>
              <a:buChar char="q"/>
            </a:pPr>
            <a:r>
              <a:rPr lang="ru-RU" dirty="0" smtClean="0"/>
              <a:t> Психологические эксперименты </a:t>
            </a:r>
            <a:r>
              <a:rPr lang="ru-RU" dirty="0"/>
              <a:t>под руководством </a:t>
            </a:r>
            <a:r>
              <a:rPr lang="ru-RU" dirty="0" smtClean="0"/>
              <a:t>Э. </a:t>
            </a:r>
            <a:r>
              <a:rPr lang="ru-RU" dirty="0" err="1" smtClean="0"/>
              <a:t>Мэйо</a:t>
            </a:r>
            <a:r>
              <a:rPr lang="ru-RU" dirty="0" smtClean="0"/>
              <a:t> (1924-1932 гг.) на </a:t>
            </a:r>
            <a:r>
              <a:rPr lang="ru-RU" dirty="0"/>
              <a:t>фабрике «Вестерн </a:t>
            </a:r>
            <a:r>
              <a:rPr lang="ru-RU" dirty="0" err="1"/>
              <a:t>Электрикс</a:t>
            </a:r>
            <a:r>
              <a:rPr lang="ru-RU" dirty="0"/>
              <a:t>» в </a:t>
            </a:r>
            <a:r>
              <a:rPr lang="ru-RU" dirty="0" smtClean="0"/>
              <a:t>США с </a:t>
            </a:r>
            <a:r>
              <a:rPr lang="ru-RU" dirty="0"/>
              <a:t>целью выяснить </a:t>
            </a:r>
            <a:r>
              <a:rPr lang="ru-RU" dirty="0" smtClean="0"/>
              <a:t>факторы, наиболее </a:t>
            </a:r>
            <a:r>
              <a:rPr lang="ru-RU" dirty="0"/>
              <a:t>сильно </a:t>
            </a:r>
            <a:r>
              <a:rPr lang="ru-RU" dirty="0" smtClean="0"/>
              <a:t>влияющие </a:t>
            </a:r>
            <a:r>
              <a:rPr lang="ru-RU" dirty="0"/>
              <a:t>на </a:t>
            </a:r>
            <a:r>
              <a:rPr lang="ru-RU" dirty="0" smtClean="0"/>
              <a:t>производительность труда рабочих.</a:t>
            </a:r>
          </a:p>
          <a:p>
            <a:pPr marL="171450" indent="-171450">
              <a:buFont typeface="Wingdings" pitchFamily="2" charset="2"/>
              <a:buChar char="q"/>
            </a:pPr>
            <a:r>
              <a:rPr lang="ru-RU" dirty="0" smtClean="0"/>
              <a:t> Социальная программа Г. Форда (1914-1920 гг.), направленная на повышение платежеспособности рабочего класса, улучшение условий жизнедеятельности рабочих за счет установления им более высокой заработной платы и существенного улучшения условий труда.</a:t>
            </a:r>
          </a:p>
          <a:p>
            <a:pPr marL="171450" indent="-171450">
              <a:buFont typeface="Wingdings" pitchFamily="2" charset="2"/>
              <a:buChar char="q"/>
            </a:pPr>
            <a:r>
              <a:rPr lang="ru-RU" dirty="0" smtClean="0"/>
              <a:t> Создание «народного банка» для </a:t>
            </a:r>
            <a:r>
              <a:rPr lang="ru-RU" dirty="0"/>
              <a:t>справедливого </a:t>
            </a:r>
            <a:r>
              <a:rPr lang="ru-RU" dirty="0" smtClean="0"/>
              <a:t>обмена французского экономиста </a:t>
            </a:r>
            <a:r>
              <a:rPr lang="ru-RU" dirty="0"/>
              <a:t>П. Прудон (</a:t>
            </a:r>
            <a:r>
              <a:rPr lang="ru-RU" dirty="0" smtClean="0"/>
              <a:t>1849 г.).</a:t>
            </a:r>
          </a:p>
          <a:p>
            <a:pPr marL="171450" indent="-171450">
              <a:buFont typeface="Wingdings" pitchFamily="2" charset="2"/>
              <a:buChar char="q"/>
            </a:pPr>
            <a:r>
              <a:rPr lang="ru-RU" dirty="0" smtClean="0"/>
              <a:t> Проведение новой экономической политики в России в </a:t>
            </a:r>
            <a:r>
              <a:rPr lang="ru-RU" dirty="0"/>
              <a:t>1921 </a:t>
            </a:r>
            <a:r>
              <a:rPr lang="ru-RU" dirty="0" smtClean="0"/>
              <a:t>г., предусматривавшей развитие товарно-денежных </a:t>
            </a:r>
            <a:r>
              <a:rPr lang="ru-RU" dirty="0"/>
              <a:t>отношений, </a:t>
            </a:r>
            <a:r>
              <a:rPr lang="ru-RU" dirty="0" smtClean="0"/>
              <a:t>оживление </a:t>
            </a:r>
            <a:r>
              <a:rPr lang="ru-RU" dirty="0"/>
              <a:t>деятельности частных предприятий при сохранении регулирующей роли государства. </a:t>
            </a:r>
            <a:endParaRPr lang="ru-RU" dirty="0" smtClean="0"/>
          </a:p>
          <a:p>
            <a:pPr marL="171450" indent="-171450">
              <a:buFont typeface="Wingdings" pitchFamily="2" charset="2"/>
              <a:buChar char="q"/>
            </a:pPr>
            <a:r>
              <a:rPr lang="ru-RU" b="1" dirty="0" smtClean="0"/>
              <a:t> </a:t>
            </a:r>
            <a:r>
              <a:rPr lang="ru-RU" dirty="0" smtClean="0"/>
              <a:t>Рыночные реформы в России в начале 1990-х гг. на основе шоковой терапии.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19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8640"/>
            <a:ext cx="885698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Экономико-математическое моделирование</a:t>
            </a:r>
          </a:p>
          <a:p>
            <a:endParaRPr lang="ru-RU" sz="1000" b="1" dirty="0" smtClean="0"/>
          </a:p>
          <a:p>
            <a:endParaRPr lang="ru-RU" sz="1000" b="1" dirty="0" smtClean="0"/>
          </a:p>
          <a:p>
            <a:r>
              <a:rPr lang="ru-RU" sz="2000" b="1" dirty="0" smtClean="0">
                <a:solidFill>
                  <a:srgbClr val="7030A0"/>
                </a:solidFill>
              </a:rPr>
              <a:t>Функциональные зависимости (функции) </a:t>
            </a:r>
            <a:r>
              <a:rPr lang="ru-RU" sz="2000" dirty="0" smtClean="0"/>
              <a:t>устанавливаются на основе анализа статистических данных и отражают строго определенную зависимость одной переменной от другой. Функции отражаются тремя основными способами:</a:t>
            </a:r>
          </a:p>
          <a:p>
            <a:endParaRPr lang="ru-RU" sz="1000" dirty="0"/>
          </a:p>
          <a:p>
            <a:pPr marL="171450" indent="-171450">
              <a:buFont typeface="Wingdings" pitchFamily="2" charset="2"/>
              <a:buChar char="ü"/>
            </a:pPr>
            <a:r>
              <a:rPr lang="ru-RU" sz="2000" dirty="0" smtClean="0"/>
              <a:t>аналитическим (в виде таблицы)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2000" dirty="0" smtClean="0"/>
              <a:t>формализованным (в виде формулы)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2000" dirty="0" smtClean="0"/>
              <a:t>графическим (в виде графика)</a:t>
            </a:r>
            <a:endParaRPr lang="ru-RU" sz="2000" dirty="0"/>
          </a:p>
          <a:p>
            <a:endParaRPr lang="ru-RU" sz="2000" dirty="0" smtClean="0"/>
          </a:p>
          <a:p>
            <a:r>
              <a:rPr lang="ru-RU" sz="2000" b="1" dirty="0" smtClean="0">
                <a:solidFill>
                  <a:srgbClr val="7030A0"/>
                </a:solidFill>
              </a:rPr>
              <a:t>Для экономического анализа важно</a:t>
            </a:r>
            <a:r>
              <a:rPr lang="ru-RU" sz="2000" dirty="0" smtClean="0"/>
              <a:t>:</a:t>
            </a:r>
          </a:p>
          <a:p>
            <a:endParaRPr lang="ru-RU" sz="1000" dirty="0"/>
          </a:p>
          <a:p>
            <a:pPr marL="171450" indent="-171450">
              <a:buFont typeface="Wingdings" pitchFamily="2" charset="2"/>
              <a:buChar char="§"/>
            </a:pPr>
            <a:r>
              <a:rPr lang="ru-RU" sz="2000" dirty="0" smtClean="0"/>
              <a:t>знать виды функций и формы их графиков (положительный, отрицательный наклон)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2000" dirty="0" smtClean="0"/>
              <a:t>уметь находить производные функций и с их помощью максимумы функций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2000" dirty="0" smtClean="0"/>
              <a:t>уметь решать системы уравнений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713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39" y="188640"/>
            <a:ext cx="43994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43477" y="638132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Тема 1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65866"/>
            <a:ext cx="828092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Основные направления (школы) экономической мысли</a:t>
            </a: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spc="5" dirty="0" err="1" smtClean="0"/>
              <a:t>Канонизм</a:t>
            </a:r>
            <a:endParaRPr lang="ru-RU" sz="2400" b="1" spc="5" dirty="0" smtClean="0"/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Меркантилизм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Физиократы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Классическая школа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Марксизм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Маржинализм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Неоклассическое направление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Кейнсианство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Монетаризм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err="1" smtClean="0">
                <a:ea typeface="Times New Roman"/>
              </a:rPr>
              <a:t>Институционализм</a:t>
            </a:r>
            <a:endParaRPr lang="ru-RU" sz="2400" b="1" dirty="0" smtClean="0">
              <a:ea typeface="Times New Roman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2400" b="1" dirty="0" smtClean="0">
                <a:ea typeface="Times New Roman"/>
              </a:rPr>
              <a:t>Теория человеческого капитала</a:t>
            </a:r>
            <a:endParaRPr lang="ru-RU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184295896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881</TotalTime>
  <Words>2824</Words>
  <Application>Microsoft Office PowerPoint</Application>
  <PresentationFormat>Экран (4:3)</PresentationFormat>
  <Paragraphs>316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67</cp:revision>
  <dcterms:created xsi:type="dcterms:W3CDTF">2013-09-02T07:14:47Z</dcterms:created>
  <dcterms:modified xsi:type="dcterms:W3CDTF">2015-02-05T22:53:22Z</dcterms:modified>
</cp:coreProperties>
</file>