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93" r:id="rId8"/>
    <p:sldId id="274" r:id="rId9"/>
    <p:sldId id="275" r:id="rId10"/>
    <p:sldId id="276" r:id="rId11"/>
    <p:sldId id="277" r:id="rId12"/>
    <p:sldId id="278" r:id="rId13"/>
    <p:sldId id="279" r:id="rId14"/>
    <p:sldId id="281" r:id="rId15"/>
    <p:sldId id="282" r:id="rId16"/>
    <p:sldId id="264" r:id="rId17"/>
    <p:sldId id="283" r:id="rId18"/>
    <p:sldId id="284" r:id="rId19"/>
    <p:sldId id="296" r:id="rId20"/>
    <p:sldId id="285" r:id="rId21"/>
    <p:sldId id="286" r:id="rId22"/>
    <p:sldId id="287" r:id="rId23"/>
    <p:sldId id="265" r:id="rId24"/>
    <p:sldId id="266" r:id="rId25"/>
    <p:sldId id="267" r:id="rId26"/>
    <p:sldId id="268" r:id="rId27"/>
    <p:sldId id="269" r:id="rId28"/>
    <p:sldId id="289" r:id="rId29"/>
    <p:sldId id="290" r:id="rId30"/>
    <p:sldId id="291" r:id="rId31"/>
    <p:sldId id="292" r:id="rId32"/>
    <p:sldId id="273" r:id="rId33"/>
    <p:sldId id="294" r:id="rId34"/>
    <p:sldId id="295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6990E-ECCF-4C42-8BF4-53FED9E0D38F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FE0AD-4EC9-4834-80DE-A64902C43D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7B8D5-607E-4BAA-919F-0F54FFD570EB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19EC7-B381-4059-BCA2-8ED30D06CF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9311D-B39B-4F08-AD41-AB4AB7B35F3F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03B05-00C8-4950-A9E8-9240A34D78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A7CA3-6644-4FE5-ACB9-C73C1F1D15EE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79D2B-DF82-40B1-9998-0B3EA7FE98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949B4-6A4C-4B86-A7FD-63F2C6960F5F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B5F95-BF91-443C-9857-28F5761D6C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FC8E6-4C3E-48C1-946C-68D76F248954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FAEA9-3782-4ADE-BA8D-A878090E1D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63E62-0A18-4E2B-BFE1-6187AC806EE0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7543E-1697-4741-8BD9-90E931F610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4EA9-0657-42F1-8164-9A69924871D7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3A30B-A14D-46AF-ABEA-391BC57AF8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0C35F-91E3-4827-8760-CED4D9894A64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97E9B3-6D27-4D6A-AE55-51B5124ADA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8B470A-6DCF-4B6C-A1DC-B80AD8FAC367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DEE5E-BCC0-4AFD-825E-7FA7257325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F40E01-32B7-4200-A971-585030C8DF4D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BDA23-AC08-4FCA-801E-62B880D35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2BAE6-33F2-4892-A48C-B6ED23A29C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8BF84-526D-42DD-9DA2-9808A0E239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67B7DD1-B7BD-4F63-89D0-FD5A2A698D0F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53179C1-E556-4F45-8479-D6359A4907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03" r:id="rId2"/>
    <p:sldLayoutId id="2147483812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13" r:id="rId9"/>
    <p:sldLayoutId id="2147483809" r:id="rId10"/>
    <p:sldLayoutId id="2147483810" r:id="rId11"/>
    <p:sldLayoutId id="2147483814" r:id="rId12"/>
    <p:sldLayoutId id="2147483815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04800"/>
            <a:ext cx="7391400" cy="197207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/>
              <a:t>ФГБОУ ВПО </a:t>
            </a:r>
            <a:r>
              <a:rPr lang="ru-RU" sz="2400" dirty="0" smtClean="0">
                <a:solidFill>
                  <a:schemeClr val="tx1"/>
                </a:solidFill>
              </a:rPr>
              <a:t>«</a:t>
            </a:r>
            <a:r>
              <a:rPr lang="ru-RU" sz="2400" dirty="0" smtClean="0">
                <a:solidFill>
                  <a:schemeClr val="tx1"/>
                </a:solidFill>
                <a:effectLst/>
              </a:rPr>
              <a:t>Владивостокский государственный университет экономики и сервиса»</a:t>
            </a:r>
            <a:br>
              <a:rPr lang="ru-RU" sz="2400" dirty="0" smtClean="0">
                <a:solidFill>
                  <a:schemeClr val="tx1"/>
                </a:solidFill>
                <a:effectLst/>
              </a:rPr>
            </a:br>
            <a:r>
              <a:rPr lang="ru-RU" sz="2400" dirty="0" smtClean="0">
                <a:solidFill>
                  <a:schemeClr val="tx1"/>
                </a:solidFill>
                <a:effectLst/>
              </a:rPr>
              <a:t/>
            </a:r>
            <a:br>
              <a:rPr lang="ru-RU" sz="2400" dirty="0" smtClean="0">
                <a:solidFill>
                  <a:schemeClr val="tx1"/>
                </a:solidFill>
                <a:effectLst/>
              </a:rPr>
            </a:br>
            <a:r>
              <a:rPr lang="ru-RU" sz="2400" dirty="0" smtClean="0">
                <a:solidFill>
                  <a:schemeClr val="tx1"/>
                </a:solidFill>
                <a:effectLst/>
              </a:rPr>
              <a:t>Кафедра экономики и менеджмента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6013" y="4581525"/>
            <a:ext cx="6381750" cy="1347788"/>
          </a:xfrm>
        </p:spPr>
        <p:txBody>
          <a:bodyPr/>
          <a:lstStyle/>
          <a:p>
            <a:pPr marR="0" eaLnBrk="1" hangingPunct="1">
              <a:lnSpc>
                <a:spcPct val="90000"/>
              </a:lnSpc>
            </a:pPr>
            <a:r>
              <a:rPr lang="ru-RU" i="1" smtClean="0"/>
              <a:t>Преподаватель:</a:t>
            </a:r>
          </a:p>
          <a:p>
            <a:pPr marR="0" eaLnBrk="1" hangingPunct="1">
              <a:lnSpc>
                <a:spcPct val="90000"/>
              </a:lnSpc>
            </a:pPr>
            <a:r>
              <a:rPr lang="ru-RU" i="1" smtClean="0"/>
              <a:t>Бодункова Анна Григорьевна</a:t>
            </a:r>
          </a:p>
          <a:p>
            <a:pPr marR="0" eaLnBrk="1" hangingPunct="1">
              <a:lnSpc>
                <a:spcPct val="90000"/>
              </a:lnSpc>
            </a:pPr>
            <a:r>
              <a:rPr lang="ru-RU" i="1" smtClean="0"/>
              <a:t>ауд.1532, т.240-41-36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258888" y="2924175"/>
            <a:ext cx="6859587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УПРАВЛЕНИЕ ИЗМЕНЕНИЯМИ</a:t>
            </a:r>
          </a:p>
        </p:txBody>
      </p:sp>
      <p:grpSp>
        <p:nvGrpSpPr>
          <p:cNvPr id="7173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717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5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7772400" cy="609600"/>
          </a:xfrm>
        </p:spPr>
        <p:txBody>
          <a:bodyPr/>
          <a:lstStyle/>
          <a:p>
            <a:pPr eaLnBrk="1" hangingPunct="1"/>
            <a:r>
              <a:rPr lang="ru-RU" sz="3600" b="1" smtClean="0">
                <a:solidFill>
                  <a:schemeClr val="tx1"/>
                </a:solidFill>
              </a:rPr>
              <a:t>Цели изучения дисциплины: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125538"/>
            <a:ext cx="5545137" cy="532765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dirty="0" smtClean="0"/>
              <a:t>формирование у студентов комплекса теоретических знаний и практических умений в области управления организационными изменениями, позволяющего разрабатывать перспективные направления и программы стратегических организационных изменений на основе создания адаптируемых организационных культур путём использования современных технологий и методов проведения организационных изменений.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folHlink"/>
              </a:buClr>
              <a:buFont typeface="Wingdings" pitchFamily="2" charset="2"/>
              <a:buNone/>
              <a:defRPr/>
            </a:pPr>
            <a:r>
              <a:rPr lang="ru-RU" sz="2000" b="1" i="1" dirty="0" smtClean="0">
                <a:solidFill>
                  <a:schemeClr val="folHlink"/>
                </a:solidFill>
              </a:rPr>
              <a:t>            </a:t>
            </a:r>
            <a:r>
              <a:rPr lang="ru-RU" sz="2000" b="1" i="1" dirty="0" smtClean="0">
                <a:solidFill>
                  <a:srgbClr val="0070C0"/>
                </a:solidFill>
              </a:rPr>
              <a:t>СЛУШАЙТЕ!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folHlink"/>
              </a:buClr>
              <a:buFont typeface="Wingdings" pitchFamily="2" charset="2"/>
              <a:buNone/>
              <a:defRPr/>
            </a:pPr>
            <a:r>
              <a:rPr lang="ru-RU" sz="2000" b="1" i="1" dirty="0" smtClean="0">
                <a:solidFill>
                  <a:srgbClr val="0070C0"/>
                </a:solidFill>
              </a:rPr>
              <a:t>		            ЧИТАЙТЕ! 	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folHlink"/>
              </a:buClr>
              <a:buFont typeface="Wingdings" pitchFamily="2" charset="2"/>
              <a:buNone/>
              <a:defRPr/>
            </a:pPr>
            <a:r>
              <a:rPr lang="ru-RU" sz="2000" b="1" i="1" dirty="0" smtClean="0">
                <a:solidFill>
                  <a:srgbClr val="0070C0"/>
                </a:solidFill>
              </a:rPr>
              <a:t>			        ЗАПОМИНАЙТЕ!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folHlink"/>
              </a:buClr>
              <a:buFont typeface="Wingdings" pitchFamily="2" charset="2"/>
              <a:buNone/>
              <a:defRPr/>
            </a:pPr>
            <a:r>
              <a:rPr lang="ru-RU" sz="2000" b="1" i="1" dirty="0" smtClean="0">
                <a:solidFill>
                  <a:srgbClr val="0070C0"/>
                </a:solidFill>
              </a:rPr>
              <a:t>		ДУМАЙТЕ!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folHlink"/>
              </a:buClr>
              <a:buFont typeface="Wingdings" pitchFamily="2" charset="2"/>
              <a:buNone/>
              <a:defRPr/>
            </a:pPr>
            <a:r>
              <a:rPr lang="ru-RU" sz="2000" b="1" i="1" dirty="0" smtClean="0">
                <a:solidFill>
                  <a:srgbClr val="0070C0"/>
                </a:solidFill>
              </a:rPr>
              <a:t>			ДЕЙСТВУЙТЕ!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folHlink"/>
              </a:buClr>
              <a:buFont typeface="Wingdings" pitchFamily="2" charset="2"/>
              <a:buNone/>
              <a:defRPr/>
            </a:pPr>
            <a:endParaRPr lang="ru-RU" sz="2000" b="1" i="1" dirty="0" smtClean="0">
              <a:solidFill>
                <a:schemeClr val="folHlink"/>
              </a:solidFill>
            </a:endParaRPr>
          </a:p>
        </p:txBody>
      </p:sp>
      <p:pic>
        <p:nvPicPr>
          <p:cNvPr id="8196" name="Picture 4" descr="Безымянный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1700213"/>
            <a:ext cx="3043238" cy="18065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grpSp>
        <p:nvGrpSpPr>
          <p:cNvPr id="8197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8198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9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153400" cy="4572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smtClean="0">
                <a:solidFill>
                  <a:schemeClr val="tx1"/>
                </a:solidFill>
              </a:rPr>
              <a:t>Задачи изучения дисциплины: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981075"/>
            <a:ext cx="6324600" cy="5543550"/>
          </a:xfrm>
        </p:spPr>
        <p:txBody>
          <a:bodyPr/>
          <a:lstStyle/>
          <a:p>
            <a:pPr eaLnBrk="1" hangingPunct="1">
              <a:buSzPct val="150000"/>
            </a:pPr>
            <a:r>
              <a:rPr lang="ru-RU" sz="2400" smtClean="0"/>
              <a:t>изучение теоретических подходов к проведению изменений в организации;</a:t>
            </a:r>
          </a:p>
          <a:p>
            <a:pPr eaLnBrk="1" hangingPunct="1">
              <a:buSzPct val="150000"/>
            </a:pPr>
            <a:r>
              <a:rPr lang="ru-RU" sz="2400" smtClean="0"/>
              <a:t>изучение особенностей формирования организаций в условиях непрерывных изменений;</a:t>
            </a:r>
          </a:p>
          <a:p>
            <a:pPr eaLnBrk="1" hangingPunct="1">
              <a:buSzPct val="150000"/>
            </a:pPr>
            <a:r>
              <a:rPr lang="ru-RU" sz="2400" smtClean="0"/>
              <a:t>анализ форм и методов проведения изменений в организации;</a:t>
            </a:r>
          </a:p>
          <a:p>
            <a:pPr eaLnBrk="1" hangingPunct="1">
              <a:buSzPct val="150000"/>
            </a:pPr>
            <a:r>
              <a:rPr lang="ru-RU" sz="2400" smtClean="0"/>
              <a:t>рассмотрение существующего российского и зарубежного практического опыта по управлению изменениями в организации;</a:t>
            </a:r>
          </a:p>
          <a:p>
            <a:pPr eaLnBrk="1" hangingPunct="1">
              <a:buSzPct val="150000"/>
            </a:pPr>
            <a:r>
              <a:rPr lang="ru-RU" sz="2400" smtClean="0"/>
              <a:t>рассмотрение опыта практического применения теории и методологии проведения изменений в организациях.</a:t>
            </a:r>
          </a:p>
          <a:p>
            <a:pPr eaLnBrk="1" hangingPunct="1">
              <a:buSzPct val="150000"/>
            </a:pPr>
            <a:endParaRPr lang="ru-RU" sz="2400" smtClean="0"/>
          </a:p>
        </p:txBody>
      </p:sp>
      <p:pic>
        <p:nvPicPr>
          <p:cNvPr id="9220" name="Picture 4" descr="AGB short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86575" y="1066800"/>
            <a:ext cx="1879600" cy="2743200"/>
          </a:xfrm>
          <a:ln w="38100">
            <a:solidFill>
              <a:schemeClr val="accent2"/>
            </a:solidFill>
          </a:ln>
        </p:spPr>
      </p:pic>
      <p:grpSp>
        <p:nvGrpSpPr>
          <p:cNvPr id="9221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9222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3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vozlefakulteta[1] Ira Plevak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752600"/>
            <a:ext cx="6400800" cy="471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algn="ctr" eaLnBrk="1" hangingPunct="1"/>
            <a:r>
              <a:rPr lang="ru-RU" sz="2000" b="1" smtClean="0">
                <a:solidFill>
                  <a:schemeClr val="tx1"/>
                </a:solidFill>
              </a:rPr>
              <a:t>ОБЩИЕ компетенции, которые должен приобрести студент </a:t>
            </a:r>
            <a:br>
              <a:rPr lang="ru-RU" sz="2000" b="1" smtClean="0">
                <a:solidFill>
                  <a:schemeClr val="tx1"/>
                </a:solidFill>
              </a:rPr>
            </a:br>
            <a:r>
              <a:rPr lang="ru-RU" sz="2000" b="1" smtClean="0">
                <a:solidFill>
                  <a:schemeClr val="tx1"/>
                </a:solidFill>
              </a:rPr>
              <a:t>в результате изучения дисциплины</a:t>
            </a:r>
            <a:br>
              <a:rPr lang="ru-RU" sz="2000" b="1" smtClean="0">
                <a:solidFill>
                  <a:schemeClr val="tx1"/>
                </a:solidFill>
              </a:rPr>
            </a:br>
            <a:r>
              <a:rPr lang="ru-RU" sz="2000" b="1" smtClean="0">
                <a:solidFill>
                  <a:schemeClr val="tx1"/>
                </a:solidFill>
              </a:rPr>
              <a:t>(смотреть Рабочую программу учебной дисциплины)</a:t>
            </a:r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395288" y="4581525"/>
            <a:ext cx="2971800" cy="1655763"/>
          </a:xfrm>
          <a:prstGeom prst="wedgeRoundRectCallout">
            <a:avLst>
              <a:gd name="adj1" fmla="val 71124"/>
              <a:gd name="adj2" fmla="val -89279"/>
              <a:gd name="adj3" fmla="val 16667"/>
            </a:avLst>
          </a:prstGeom>
          <a:solidFill>
            <a:schemeClr val="hlink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Способность находить и оценивать новые рыночные возможности и формулировать бизнес-идею</a:t>
            </a:r>
          </a:p>
        </p:txBody>
      </p:sp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4859338" y="1484313"/>
            <a:ext cx="4038600" cy="1820862"/>
          </a:xfrm>
          <a:prstGeom prst="wedgeRoundRectCallout">
            <a:avLst>
              <a:gd name="adj1" fmla="val -59211"/>
              <a:gd name="adj2" fmla="val 74841"/>
              <a:gd name="adj3" fmla="val 16667"/>
            </a:avLst>
          </a:prstGeom>
          <a:solidFill>
            <a:schemeClr val="hlink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Готовность участвовать в реализации программы организационных изменений, способность преодолевать локальное сопротивление изменениям</a:t>
            </a:r>
          </a:p>
        </p:txBody>
      </p:sp>
      <p:sp>
        <p:nvSpPr>
          <p:cNvPr id="7174" name="AutoShape 6"/>
          <p:cNvSpPr>
            <a:spLocks noChangeArrowheads="1"/>
          </p:cNvSpPr>
          <p:nvPr/>
        </p:nvSpPr>
        <p:spPr bwMode="auto">
          <a:xfrm>
            <a:off x="381000" y="1484313"/>
            <a:ext cx="3276600" cy="1800225"/>
          </a:xfrm>
          <a:prstGeom prst="wedgeRoundRectCallout">
            <a:avLst>
              <a:gd name="adj1" fmla="val 60138"/>
              <a:gd name="adj2" fmla="val 82567"/>
              <a:gd name="adj3" fmla="val 16667"/>
            </a:avLst>
          </a:prstGeom>
          <a:solidFill>
            <a:schemeClr val="hlink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Способность оценивать условия и последствия принимаемых организационно-управленческих решений</a:t>
            </a:r>
          </a:p>
        </p:txBody>
      </p:sp>
      <p:sp>
        <p:nvSpPr>
          <p:cNvPr id="7175" name="AutoShape 7"/>
          <p:cNvSpPr>
            <a:spLocks noChangeArrowheads="1"/>
          </p:cNvSpPr>
          <p:nvPr/>
        </p:nvSpPr>
        <p:spPr bwMode="auto">
          <a:xfrm>
            <a:off x="5334000" y="4724400"/>
            <a:ext cx="3581400" cy="1512888"/>
          </a:xfrm>
          <a:prstGeom prst="wedgeRoundRectCallout">
            <a:avLst>
              <a:gd name="adj1" fmla="val -74778"/>
              <a:gd name="adj2" fmla="val -103553"/>
              <a:gd name="adj3" fmla="val 16667"/>
            </a:avLst>
          </a:prstGeom>
          <a:solidFill>
            <a:schemeClr val="hlink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Умение проводить аудит человеческих ресурсов и осуществлять диагностику организационной культуры</a:t>
            </a:r>
          </a:p>
        </p:txBody>
      </p:sp>
      <p:grpSp>
        <p:nvGrpSpPr>
          <p:cNvPr id="10248" name="Group 6"/>
          <p:cNvGrpSpPr>
            <a:grpSpLocks/>
          </p:cNvGrpSpPr>
          <p:nvPr/>
        </p:nvGrpSpPr>
        <p:grpSpPr bwMode="auto">
          <a:xfrm>
            <a:off x="7885113" y="6448425"/>
            <a:ext cx="1033462" cy="409575"/>
            <a:chOff x="4876" y="4062"/>
            <a:chExt cx="651" cy="258"/>
          </a:xfrm>
        </p:grpSpPr>
        <p:pic>
          <p:nvPicPr>
            <p:cNvPr id="10249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50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924800" cy="914400"/>
          </a:xfrm>
        </p:spPr>
        <p:txBody>
          <a:bodyPr/>
          <a:lstStyle/>
          <a:p>
            <a:pPr eaLnBrk="1" hangingPunct="1"/>
            <a:r>
              <a:rPr lang="ru-RU" sz="2800" b="1" smtClean="0">
                <a:cs typeface="Arial" charset="0"/>
              </a:rPr>
              <a:t>Основная рекомендуемая литература</a:t>
            </a:r>
            <a:r>
              <a:rPr lang="ru-RU" sz="2800" b="1" smtClean="0"/>
              <a:t>: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908050"/>
            <a:ext cx="8569325" cy="5492750"/>
          </a:xfrm>
        </p:spPr>
        <p:txBody>
          <a:bodyPr>
            <a:normAutofit fontScale="92500"/>
          </a:bodyPr>
          <a:lstStyle/>
          <a:p>
            <a:pPr marL="457200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arenR"/>
              <a:defRPr/>
            </a:pPr>
            <a:r>
              <a:rPr lang="ru-RU" sz="2400" dirty="0" err="1" smtClean="0"/>
              <a:t>Кожевина</a:t>
            </a:r>
            <a:r>
              <a:rPr lang="ru-RU" sz="2400" dirty="0" smtClean="0"/>
              <a:t> О.В. Управление изменениями. Учебное пособие. – М.: ИНФРА-М, 2013. – 286 с. </a:t>
            </a:r>
          </a:p>
          <a:p>
            <a:pPr marL="457200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arenR"/>
              <a:defRPr/>
            </a:pPr>
            <a:r>
              <a:rPr lang="ru-RU" sz="2400" dirty="0" smtClean="0"/>
              <a:t>Распопов В.М. Управление изменениями: учебное пособие [для студентов, </a:t>
            </a:r>
            <a:r>
              <a:rPr lang="ru-RU" sz="2400" dirty="0" err="1" smtClean="0"/>
              <a:t>обуч</a:t>
            </a:r>
            <a:r>
              <a:rPr lang="ru-RU" sz="2400" dirty="0" smtClean="0"/>
              <a:t>. по программам магистратуры, и слушателей программ MBA]. – М.: Магистр, 2013. – 336 с</a:t>
            </a:r>
            <a:r>
              <a:rPr lang="ru-RU" sz="2400" cap="all" dirty="0" smtClean="0"/>
              <a:t>.</a:t>
            </a:r>
            <a:endParaRPr lang="ru-RU" sz="2400" dirty="0" smtClean="0"/>
          </a:p>
          <a:p>
            <a:pPr marL="457200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arenR"/>
              <a:defRPr/>
            </a:pPr>
            <a:r>
              <a:rPr lang="ru-RU" sz="2400" dirty="0" err="1" smtClean="0"/>
              <a:t>Сулейманкадиева</a:t>
            </a:r>
            <a:r>
              <a:rPr lang="ru-RU" sz="2400" dirty="0" smtClean="0"/>
              <a:t> А.Э. Управление организационными изменениями: Практикум. – СПб.: Изд-во </a:t>
            </a:r>
            <a:r>
              <a:rPr lang="ru-RU" sz="2400" dirty="0" err="1" smtClean="0"/>
              <a:t>СПбГУЭФ</a:t>
            </a:r>
            <a:r>
              <a:rPr lang="ru-RU" sz="2400" dirty="0" smtClean="0"/>
              <a:t>, 2010. – 59 с. (http://elibrary.finec.ru/materials_files/343932267.pdf)</a:t>
            </a:r>
          </a:p>
          <a:p>
            <a:pPr marL="457200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arenR"/>
              <a:defRPr/>
            </a:pPr>
            <a:r>
              <a:rPr lang="ru-RU" sz="2400" dirty="0" err="1" smtClean="0"/>
              <a:t>Шермет</a:t>
            </a:r>
            <a:r>
              <a:rPr lang="ru-RU" sz="2400" dirty="0" smtClean="0"/>
              <a:t> М.А. Управление изменениями: учеб. пособие. – М.: Изд-во «Дело» АНХ, 2010. – 128 с.</a:t>
            </a:r>
          </a:p>
          <a:p>
            <a:pPr marL="457200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arenR"/>
              <a:defRPr/>
            </a:pPr>
            <a:r>
              <a:rPr lang="ru-RU" sz="2400" dirty="0" smtClean="0"/>
              <a:t>Широкова Г.В. Управление изменениями в российских компаниях: учебник. 3-е издание./ Г.В. Широкова; Высшая школа менеджмента СПбГУ. – СПб.: Изд-во «Высшая школа менеджмента», 2009. – 480 с. </a:t>
            </a:r>
            <a:endParaRPr lang="ru-RU" sz="2400" dirty="0"/>
          </a:p>
        </p:txBody>
      </p:sp>
      <p:grpSp>
        <p:nvGrpSpPr>
          <p:cNvPr id="11268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126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7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564905"/>
            <a:ext cx="7772400" cy="2520279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/>
              <a:t>Тема 1. </a:t>
            </a:r>
            <a:br>
              <a:rPr lang="ru-RU" sz="3600" dirty="0" smtClean="0"/>
            </a:br>
            <a:r>
              <a:rPr lang="ru-RU" sz="3600" dirty="0" smtClean="0"/>
              <a:t>Роль изменений в развитии организации: </a:t>
            </a:r>
            <a:br>
              <a:rPr lang="ru-RU" sz="3600" dirty="0" smtClean="0"/>
            </a:br>
            <a:r>
              <a:rPr lang="ru-RU" sz="3600" dirty="0" smtClean="0"/>
              <a:t>значение, проблемы, предпосылки.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981075"/>
            <a:ext cx="8208962" cy="1455738"/>
          </a:xfrm>
        </p:spPr>
        <p:txBody>
          <a:bodyPr/>
          <a:lstStyle/>
          <a:p>
            <a:pPr marR="0" algn="l" eaLnBrk="1" hangingPunct="1">
              <a:lnSpc>
                <a:spcPct val="80000"/>
              </a:lnSpc>
            </a:pPr>
            <a:r>
              <a:rPr lang="ru-RU" sz="2200" i="1" smtClean="0">
                <a:solidFill>
                  <a:schemeClr val="tx2"/>
                </a:solidFill>
                <a:latin typeface="Verdana" pitchFamily="34" charset="0"/>
              </a:rPr>
              <a:t>ВГУЭС</a:t>
            </a:r>
          </a:p>
          <a:p>
            <a:pPr marR="0" algn="l" eaLnBrk="1" hangingPunct="1">
              <a:lnSpc>
                <a:spcPct val="80000"/>
              </a:lnSpc>
            </a:pPr>
            <a:r>
              <a:rPr lang="ru-RU" sz="2200" i="1" smtClean="0">
                <a:solidFill>
                  <a:schemeClr val="tx2"/>
                </a:solidFill>
                <a:latin typeface="Verdana" pitchFamily="34" charset="0"/>
              </a:rPr>
              <a:t>Кафедра экономики и менеджмента </a:t>
            </a:r>
          </a:p>
          <a:p>
            <a:pPr marR="0" algn="l" eaLnBrk="1" hangingPunct="1">
              <a:lnSpc>
                <a:spcPct val="80000"/>
              </a:lnSpc>
            </a:pPr>
            <a:r>
              <a:rPr lang="ru-RU" sz="2200" i="1" smtClean="0">
                <a:solidFill>
                  <a:schemeClr val="tx2"/>
                </a:solidFill>
                <a:latin typeface="Verdana" pitchFamily="34" charset="0"/>
              </a:rPr>
              <a:t>Преподаватель: Бодункова Анна Григорьевна</a:t>
            </a:r>
          </a:p>
          <a:p>
            <a:pPr marR="0" algn="l" eaLnBrk="1" hangingPunct="1">
              <a:lnSpc>
                <a:spcPct val="80000"/>
              </a:lnSpc>
            </a:pPr>
            <a:r>
              <a:rPr lang="ru-RU" sz="2200" i="1" smtClean="0">
                <a:solidFill>
                  <a:schemeClr val="tx2"/>
                </a:solidFill>
                <a:latin typeface="Verdana" pitchFamily="34" charset="0"/>
              </a:rPr>
              <a:t>Дисциплина: Управление изменениями</a:t>
            </a:r>
            <a:endParaRPr lang="ru-RU" i="1" smtClean="0">
              <a:solidFill>
                <a:schemeClr val="tx2"/>
              </a:solidFill>
              <a:latin typeface="Verdana" pitchFamily="34" charset="0"/>
            </a:endParaRPr>
          </a:p>
        </p:txBody>
      </p:sp>
      <p:grpSp>
        <p:nvGrpSpPr>
          <p:cNvPr id="1229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229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755650" y="704850"/>
            <a:ext cx="7931150" cy="1143000"/>
          </a:xfrm>
        </p:spPr>
        <p:txBody>
          <a:bodyPr/>
          <a:lstStyle/>
          <a:p>
            <a:pPr algn="ctr"/>
            <a:r>
              <a:rPr lang="ru-RU" sz="24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Тема №1. Роль изменений в развитии организации: значение, проблемы, предпосылки </a:t>
            </a:r>
            <a:endParaRPr lang="en-US" sz="2400" b="1" smtClean="0">
              <a:solidFill>
                <a:srgbClr val="0033CC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Роль изменений в концепции управления организационным развитием. 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Концепции роста, развития и изменения организации. 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организационными изменениями как вид профессиональной деятельности. 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изменениями и развитием бизнес-организации. 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Проблемы и предпосылки управления изменениями в условиях рынка.</a:t>
            </a:r>
          </a:p>
          <a:p>
            <a:pPr marL="514350" indent="-514350">
              <a:buFont typeface="Calibri" pitchFamily="34" charset="0"/>
              <a:buAutoNum type="arabicPeriod"/>
            </a:pPr>
            <a:endParaRPr lang="en-US" sz="2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331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331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539750" y="692150"/>
            <a:ext cx="8229600" cy="650875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Организация – это открытая система</a:t>
            </a:r>
            <a:endParaRPr lang="en-US" sz="2800" b="1" smtClean="0">
              <a:solidFill>
                <a:srgbClr val="0033CC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250825" y="1341438"/>
            <a:ext cx="8569325" cy="5111750"/>
          </a:xfrm>
        </p:spPr>
        <p:txBody>
          <a:bodyPr/>
          <a:lstStyle/>
          <a:p>
            <a:pPr lvl="1" eaLnBrk="1" hangingPunct="1"/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социально-экономическая</a:t>
            </a:r>
          </a:p>
          <a:p>
            <a:pPr lvl="1" eaLnBrk="1" hangingPunct="1"/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производственно-хозяйственная </a:t>
            </a:r>
          </a:p>
          <a:p>
            <a:pPr eaLnBrk="1" hangingPunct="1"/>
            <a:r>
              <a:rPr lang="ru-RU" sz="24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Целевые установки организации:</a:t>
            </a:r>
          </a:p>
          <a:p>
            <a:pPr lvl="1" eaLnBrk="1" hangingPunct="1"/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желание выжить (сохранить себя, иметь определенную стабильность, оптимально функционировать) </a:t>
            </a:r>
          </a:p>
          <a:p>
            <a:pPr lvl="1" eaLnBrk="1" hangingPunct="1"/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стремление развиваться (изменять себя, совершенствоваться). </a:t>
            </a:r>
          </a:p>
          <a:p>
            <a:pPr lvl="1" eaLnBrk="1" hangingPunct="1">
              <a:buClr>
                <a:srgbClr val="0BD0D9"/>
              </a:buClr>
              <a:buSzPct val="95000"/>
            </a:pPr>
            <a:r>
              <a:rPr lang="ru-RU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Парадигма развития организации:</a:t>
            </a:r>
          </a:p>
          <a:p>
            <a:pPr lvl="1" eaLnBrk="1" hangingPunct="1">
              <a:buClr>
                <a:srgbClr val="0BD0D9"/>
              </a:buClr>
            </a:pPr>
            <a:r>
              <a:rPr lang="ru-RU" sz="22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ВСЕГДА:</a:t>
            </a: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баланс процессов изменения и относительной стабилизации </a:t>
            </a:r>
          </a:p>
          <a:p>
            <a:pPr lvl="1" eaLnBrk="1" hangingPunct="1">
              <a:buClr>
                <a:srgbClr val="0BD0D9"/>
              </a:buClr>
            </a:pPr>
            <a:r>
              <a:rPr lang="ru-RU" sz="22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БЫЛО:</a:t>
            </a: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«сначала сохранение, затем развитие»</a:t>
            </a:r>
          </a:p>
          <a:p>
            <a:pPr lvl="1" eaLnBrk="1" hangingPunct="1">
              <a:buClr>
                <a:srgbClr val="0BD0D9"/>
              </a:buClr>
            </a:pPr>
            <a:r>
              <a:rPr lang="ru-RU" sz="22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СТАЛО:</a:t>
            </a: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«сохранение через развитие» (X. Виссема)</a:t>
            </a:r>
            <a:endParaRPr lang="en-US" sz="22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4340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434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Содержимое 2"/>
          <p:cNvSpPr>
            <a:spLocks noGrp="1"/>
          </p:cNvSpPr>
          <p:nvPr>
            <p:ph idx="1"/>
          </p:nvPr>
        </p:nvSpPr>
        <p:spPr>
          <a:xfrm>
            <a:off x="323850" y="908050"/>
            <a:ext cx="8496300" cy="5616575"/>
          </a:xfrm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Организация</a:t>
            </a:r>
            <a:r>
              <a:rPr lang="ru-RU" sz="3200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3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это развивающаяся социальная система, к которой применимы все законы и принципы групповой динамики. </a:t>
            </a:r>
          </a:p>
          <a:p>
            <a:pPr eaLnBrk="1" hangingPunct="1"/>
            <a:r>
              <a:rPr lang="ru-RU" sz="32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Виды деятельности/активности организации</a:t>
            </a:r>
            <a:r>
              <a:rPr lang="ru-RU" sz="3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lvl="1" eaLnBrk="1" hangingPunct="1"/>
            <a:r>
              <a:rPr lang="ru-RU" sz="3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достижение поставленной цели;</a:t>
            </a:r>
          </a:p>
          <a:p>
            <a:pPr lvl="1" eaLnBrk="1" hangingPunct="1"/>
            <a:r>
              <a:rPr lang="ru-RU" sz="3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формирование межличностных отношений (командообразование) и социальное развитие коллектива.</a:t>
            </a:r>
          </a:p>
          <a:p>
            <a:pPr eaLnBrk="1" hangingPunct="1"/>
            <a:endParaRPr lang="en-US" sz="32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5363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536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5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1042988" y="260350"/>
            <a:ext cx="6624637" cy="563563"/>
          </a:xfrm>
        </p:spPr>
        <p:txBody>
          <a:bodyPr/>
          <a:lstStyle/>
          <a:p>
            <a:pPr algn="ctr" eaLnBrk="1" hangingPunct="1"/>
            <a:r>
              <a:rPr lang="ru-RU" sz="32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Мотивы для изменений:</a:t>
            </a:r>
            <a:endParaRPr lang="en-US" sz="3200" b="1" smtClean="0">
              <a:solidFill>
                <a:srgbClr val="0033CC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179388" y="836613"/>
            <a:ext cx="8785225" cy="5805487"/>
          </a:xfrm>
        </p:spPr>
        <p:txBody>
          <a:bodyPr/>
          <a:lstStyle/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 позволять конкурентам опередить себя;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использовать имеющуюся технологию и совершенствовать ее;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лучше удовлетворять потребности рынка;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обеспечивать гибкость организационной системы;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сократить издержки и повысить фондоотдачу;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увеличить прибыль и направить ее на расширение бизнеса;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сократить время производственного цикла, но повысить про­изводительность;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усилить информационную обеспеченность;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добиться конкурентных преимуществ, реального превосходства над конкурентами и получить доступ к новым рынкам;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оптимизировать процессы и передать выполнение второстепенных функций другим организациям на основе аутсорсинга;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увеличить объем долгосрочных инвестиций и капитальных вложений;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повысить удовлетворенность потребителей за счёт предложения более качественной продукции.</a:t>
            </a:r>
          </a:p>
          <a:p>
            <a:pPr marL="514350" indent="-514350" eaLnBrk="1" hangingPunct="1">
              <a:lnSpc>
                <a:spcPct val="80000"/>
              </a:lnSpc>
            </a:pPr>
            <a:endParaRPr lang="en-US" sz="1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6388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638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2268538" y="476250"/>
            <a:ext cx="4175125" cy="565150"/>
          </a:xfrm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Цели перемен: </a:t>
            </a:r>
            <a:endParaRPr lang="en-US" sz="3200" b="1" smtClean="0">
              <a:solidFill>
                <a:srgbClr val="0033CC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250825" y="1125538"/>
            <a:ext cx="8713788" cy="5516562"/>
          </a:xfrm>
        </p:spPr>
        <p:txBody>
          <a:bodyPr/>
          <a:lstStyle/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централизация системы управления; 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делегирование полномочий сотрудникам; 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улучшение морального климата в коллективе; 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внедрение новой технологии;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повышение вознаграждения за работу; 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создание новых возможностей для бизнеса; 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увеличение объёма функций, которыми нужно управлять; 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сокращение времени производственного цикла; 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рост качества; 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введение новых должностей и перераспределение ответственности; 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реинжиниринг бизнес-процессов; 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сертификация на соответствие стандартам ИСО; 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уменьшение бюрократических процедур; 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улучшение коммуникаций между сотрудниками; 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уменьшение загрязнения окружающей среды; 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преобразование программного обеспечения в материальные формы знаний.</a:t>
            </a:r>
          </a:p>
          <a:p>
            <a:pPr marL="514350" indent="-514350" eaLnBrk="1" hangingPunct="1">
              <a:lnSpc>
                <a:spcPct val="80000"/>
              </a:lnSpc>
            </a:pPr>
            <a:endParaRPr lang="en-US" sz="20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741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741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395288" y="692150"/>
            <a:ext cx="8229600" cy="1439863"/>
          </a:xfrm>
        </p:spPr>
        <p:txBody>
          <a:bodyPr/>
          <a:lstStyle/>
          <a:p>
            <a:pPr algn="ctr" eaLnBrk="1" hangingPunct="1"/>
            <a:r>
              <a:rPr lang="ru-RU" sz="28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Концепция управления развитием организации охватывает все сферы управленческой деятельности: </a:t>
            </a:r>
            <a:endParaRPr lang="en-US" sz="2800" b="1" smtClean="0">
              <a:solidFill>
                <a:srgbClr val="0033CC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>
          <a:xfrm>
            <a:off x="395288" y="2205038"/>
            <a:ext cx="8229600" cy="4389437"/>
          </a:xfrm>
        </p:spPr>
        <p:txBody>
          <a:bodyPr/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нормативную, 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научно-методическую, 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проектно-конструктивную, 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технологическую, 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производственную, 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управленческо-административную,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внутриорганизационную,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инфраструктурную.</a:t>
            </a:r>
          </a:p>
          <a:p>
            <a:pPr marL="514350" indent="-514350" eaLnBrk="1" hangingPunct="1"/>
            <a:endParaRPr lang="en-US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843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843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3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Содержимое 2"/>
          <p:cNvSpPr>
            <a:spLocks noGrp="1"/>
          </p:cNvSpPr>
          <p:nvPr>
            <p:ph idx="1"/>
          </p:nvPr>
        </p:nvSpPr>
        <p:spPr>
          <a:xfrm>
            <a:off x="179388" y="836613"/>
            <a:ext cx="8713787" cy="5761037"/>
          </a:xfrm>
        </p:spPr>
        <p:txBody>
          <a:bodyPr/>
          <a:lstStyle/>
          <a:p>
            <a:pPr eaLnBrk="1" hangingPunct="1"/>
            <a:r>
              <a:rPr lang="ru-RU" sz="22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Развитие - это</a:t>
            </a:r>
            <a:endParaRPr lang="en-US" sz="2200" b="1" smtClean="0">
              <a:solidFill>
                <a:srgbClr val="0033CC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 eaLnBrk="1" hangingPunct="1"/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необратимое, направленное, закономерное изменение материальных и идеальных объектов;</a:t>
            </a:r>
          </a:p>
          <a:p>
            <a:pPr lvl="1" eaLnBrk="1" hangingPunct="1"/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преобразование внутреннего строения и структуры объекта как совокупности функционально связанных между собой элементов, связей и зависимостей. </a:t>
            </a:r>
          </a:p>
          <a:p>
            <a:pPr eaLnBrk="1" hangingPunct="1"/>
            <a:r>
              <a:rPr lang="ru-RU" sz="22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Результат управления развитием объекта  </a:t>
            </a: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это новое качественное состояние объекта изменений.</a:t>
            </a:r>
          </a:p>
          <a:p>
            <a:pPr lvl="1" eaLnBrk="1" hangingPunct="1">
              <a:buClr>
                <a:srgbClr val="0BD0D9"/>
              </a:buClr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Качественный характер изменений в процессе развития – это переход от структуры одного качества к структуре другого порядка (характеризующейся иным количеством, порядком или зависимостью составляющих)</a:t>
            </a:r>
          </a:p>
          <a:p>
            <a:pPr lvl="1" eaLnBrk="1" hangingPunct="1">
              <a:buClr>
                <a:srgbClr val="0BD0D9"/>
              </a:buClr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Изменение осуществляется в реальном режиме.</a:t>
            </a:r>
          </a:p>
          <a:p>
            <a:pPr lvl="1" eaLnBrk="1" hangingPunct="1">
              <a:buClr>
                <a:srgbClr val="0BD0D9"/>
              </a:buClr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Время выявляет направленность (вектор, траекторию) развития.</a:t>
            </a:r>
          </a:p>
        </p:txBody>
      </p:sp>
      <p:grpSp>
        <p:nvGrpSpPr>
          <p:cNvPr id="19459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9460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1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305800" cy="70868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Направления и формы развития объекта управления</a:t>
            </a:r>
            <a:endParaRPr lang="en-US" sz="2400" b="1" dirty="0">
              <a:solidFill>
                <a:srgbClr val="0033CC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0483" name="Group 1"/>
          <p:cNvGrpSpPr>
            <a:grpSpLocks noChangeAspect="1"/>
          </p:cNvGrpSpPr>
          <p:nvPr/>
        </p:nvGrpSpPr>
        <p:grpSpPr bwMode="auto">
          <a:xfrm>
            <a:off x="0" y="1125538"/>
            <a:ext cx="8964613" cy="5543550"/>
            <a:chOff x="2153" y="2227"/>
            <a:chExt cx="7408" cy="4260"/>
          </a:xfrm>
        </p:grpSpPr>
        <p:sp>
          <p:nvSpPr>
            <p:cNvPr id="20487" name="AutoShape 22"/>
            <p:cNvSpPr>
              <a:spLocks noChangeAspect="1" noChangeArrowheads="1" noTextEdit="1"/>
            </p:cNvSpPr>
            <p:nvPr/>
          </p:nvSpPr>
          <p:spPr bwMode="auto">
            <a:xfrm>
              <a:off x="2153" y="2365"/>
              <a:ext cx="7200" cy="4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488" name="Group 2"/>
            <p:cNvGrpSpPr>
              <a:grpSpLocks/>
            </p:cNvGrpSpPr>
            <p:nvPr/>
          </p:nvGrpSpPr>
          <p:grpSpPr bwMode="auto">
            <a:xfrm>
              <a:off x="2361" y="2227"/>
              <a:ext cx="7200" cy="4122"/>
              <a:chOff x="2361" y="2227"/>
              <a:chExt cx="7200" cy="4122"/>
            </a:xfrm>
          </p:grpSpPr>
          <p:sp>
            <p:nvSpPr>
              <p:cNvPr id="20489" name="Text Box 21"/>
              <p:cNvSpPr txBox="1">
                <a:spLocks noChangeArrowheads="1"/>
              </p:cNvSpPr>
              <p:nvPr/>
            </p:nvSpPr>
            <p:spPr bwMode="auto">
              <a:xfrm>
                <a:off x="4596" y="2227"/>
                <a:ext cx="2655" cy="41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b="1">
                    <a:solidFill>
                      <a:srgbClr val="0070C0"/>
                    </a:solidFill>
                    <a:cs typeface="Times New Roman" pitchFamily="18" charset="0"/>
                  </a:rPr>
                  <a:t>РАЗВИТИЕ</a:t>
                </a:r>
                <a:endParaRPr lang="ru-RU">
                  <a:solidFill>
                    <a:srgbClr val="0070C0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20490" name="Text Box 20"/>
              <p:cNvSpPr txBox="1">
                <a:spLocks noChangeArrowheads="1"/>
              </p:cNvSpPr>
              <p:nvPr/>
            </p:nvSpPr>
            <p:spPr bwMode="auto">
              <a:xfrm>
                <a:off x="6999" y="2862"/>
                <a:ext cx="2562" cy="41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b="1" i="1">
                    <a:solidFill>
                      <a:srgbClr val="0070C0"/>
                    </a:solidFill>
                    <a:cs typeface="Times New Roman" pitchFamily="18" charset="0"/>
                  </a:rPr>
                  <a:t>по форме</a:t>
                </a:r>
                <a:endParaRPr lang="ru-RU">
                  <a:solidFill>
                    <a:srgbClr val="0070C0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20491" name="Text Box 19"/>
              <p:cNvSpPr txBox="1">
                <a:spLocks noChangeArrowheads="1"/>
              </p:cNvSpPr>
              <p:nvPr/>
            </p:nvSpPr>
            <p:spPr bwMode="auto">
              <a:xfrm>
                <a:off x="2361" y="2863"/>
                <a:ext cx="3716" cy="41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b="1" i="1">
                    <a:solidFill>
                      <a:srgbClr val="0070C0"/>
                    </a:solidFill>
                    <a:cs typeface="Times New Roman" pitchFamily="18" charset="0"/>
                  </a:rPr>
                  <a:t>по направленности</a:t>
                </a:r>
                <a:endParaRPr lang="ru-RU">
                  <a:solidFill>
                    <a:srgbClr val="0070C0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20492" name="Text Box 18"/>
              <p:cNvSpPr txBox="1">
                <a:spLocks noChangeArrowheads="1"/>
              </p:cNvSpPr>
              <p:nvPr/>
            </p:nvSpPr>
            <p:spPr bwMode="auto">
              <a:xfrm>
                <a:off x="7251" y="3429"/>
                <a:ext cx="2310" cy="106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b="1" i="1">
                    <a:cs typeface="Times New Roman" pitchFamily="18" charset="0"/>
                  </a:rPr>
                  <a:t>эволюционное</a:t>
                </a:r>
                <a:r>
                  <a:rPr lang="ru-RU" b="1">
                    <a:cs typeface="Times New Roman" pitchFamily="18" charset="0"/>
                  </a:rPr>
                  <a:t> </a:t>
                </a:r>
                <a:r>
                  <a:rPr lang="ru-RU">
                    <a:cs typeface="Times New Roman" pitchFamily="18" charset="0"/>
                  </a:rPr>
                  <a:t>= предполагающее предсказуемые плавные (постепенные) изменения</a:t>
                </a:r>
              </a:p>
            </p:txBody>
          </p:sp>
          <p:sp>
            <p:nvSpPr>
              <p:cNvPr id="20493" name="Text Box 17"/>
              <p:cNvSpPr txBox="1">
                <a:spLocks noChangeArrowheads="1"/>
              </p:cNvSpPr>
              <p:nvPr/>
            </p:nvSpPr>
            <p:spPr bwMode="auto">
              <a:xfrm>
                <a:off x="2657" y="3429"/>
                <a:ext cx="4148" cy="106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b="1" i="1">
                    <a:cs typeface="Times New Roman" pitchFamily="18" charset="0"/>
                  </a:rPr>
                  <a:t>прогрессивное</a:t>
                </a:r>
                <a:r>
                  <a:rPr lang="ru-RU" b="1">
                    <a:cs typeface="Times New Roman" pitchFamily="18" charset="0"/>
                  </a:rPr>
                  <a:t> </a:t>
                </a:r>
                <a:r>
                  <a:rPr lang="ru-RU">
                    <a:cs typeface="Times New Roman" pitchFamily="18" charset="0"/>
                  </a:rPr>
                  <a:t>= движение </a:t>
                </a:r>
              </a:p>
              <a:p>
                <a:pPr eaLnBrk="0" hangingPunct="0">
                  <a:buFontTx/>
                  <a:buChar char="•"/>
                </a:pPr>
                <a:r>
                  <a:rPr lang="ru-RU">
                    <a:cs typeface="Times New Roman" pitchFamily="18" charset="0"/>
                  </a:rPr>
                  <a:t>от низшего к высшему</a:t>
                </a:r>
                <a:endParaRPr lang="ru-RU"/>
              </a:p>
              <a:p>
                <a:pPr eaLnBrk="0" hangingPunct="0">
                  <a:buFontTx/>
                  <a:buChar char="•"/>
                </a:pPr>
                <a:r>
                  <a:rPr lang="ru-RU">
                    <a:cs typeface="Times New Roman" pitchFamily="18" charset="0"/>
                  </a:rPr>
                  <a:t>от простого к сложному</a:t>
                </a:r>
                <a:endParaRPr lang="ru-RU"/>
              </a:p>
              <a:p>
                <a:pPr eaLnBrk="0" hangingPunct="0">
                  <a:buFontTx/>
                  <a:buChar char="•"/>
                </a:pPr>
                <a:r>
                  <a:rPr lang="ru-RU">
                    <a:cs typeface="Times New Roman" pitchFamily="18" charset="0"/>
                  </a:rPr>
                  <a:t>от менее совершенного к более совершенному</a:t>
                </a:r>
                <a:endParaRPr lang="ru-RU"/>
              </a:p>
            </p:txBody>
          </p:sp>
          <p:sp>
            <p:nvSpPr>
              <p:cNvPr id="20494" name="Text Box 16"/>
              <p:cNvSpPr txBox="1">
                <a:spLocks noChangeArrowheads="1"/>
              </p:cNvSpPr>
              <p:nvPr/>
            </p:nvSpPr>
            <p:spPr bwMode="auto">
              <a:xfrm>
                <a:off x="2657" y="4622"/>
                <a:ext cx="4148" cy="78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b="1" i="1">
                    <a:cs typeface="Times New Roman" pitchFamily="18" charset="0"/>
                  </a:rPr>
                  <a:t>регрессивное</a:t>
                </a:r>
                <a:r>
                  <a:rPr lang="ru-RU" b="1">
                    <a:cs typeface="Times New Roman" pitchFamily="18" charset="0"/>
                  </a:rPr>
                  <a:t> </a:t>
                </a:r>
                <a:r>
                  <a:rPr lang="ru-RU">
                    <a:cs typeface="Times New Roman" pitchFamily="18" charset="0"/>
                  </a:rPr>
                  <a:t>= переход </a:t>
                </a:r>
              </a:p>
              <a:p>
                <a:pPr eaLnBrk="0" hangingPunct="0"/>
                <a:r>
                  <a:rPr lang="ru-RU">
                    <a:cs typeface="Times New Roman" pitchFamily="18" charset="0"/>
                  </a:rPr>
                  <a:t>от более высокого к более низкому уровню организованности объекта управления</a:t>
                </a:r>
                <a:endParaRPr lang="ru-RU"/>
              </a:p>
            </p:txBody>
          </p:sp>
          <p:sp>
            <p:nvSpPr>
              <p:cNvPr id="20495" name="Text Box 15"/>
              <p:cNvSpPr txBox="1">
                <a:spLocks noChangeArrowheads="1"/>
              </p:cNvSpPr>
              <p:nvPr/>
            </p:nvSpPr>
            <p:spPr bwMode="auto">
              <a:xfrm>
                <a:off x="7251" y="4622"/>
                <a:ext cx="2310" cy="105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b="1" i="1">
                    <a:cs typeface="Times New Roman" pitchFamily="18" charset="0"/>
                  </a:rPr>
                  <a:t>революционное</a:t>
                </a:r>
                <a:r>
                  <a:rPr lang="ru-RU" b="1">
                    <a:cs typeface="Times New Roman" pitchFamily="18" charset="0"/>
                  </a:rPr>
                  <a:t> </a:t>
                </a:r>
                <a:r>
                  <a:rPr lang="ru-RU">
                    <a:cs typeface="Times New Roman" pitchFamily="18" charset="0"/>
                  </a:rPr>
                  <a:t>= </a:t>
                </a:r>
              </a:p>
              <a:p>
                <a:pPr eaLnBrk="0" hangingPunct="0"/>
                <a:r>
                  <a:rPr lang="ru-RU">
                    <a:cs typeface="Times New Roman" pitchFamily="18" charset="0"/>
                  </a:rPr>
                  <a:t>часто связанное с НЕпредсказуемым результатом</a:t>
                </a:r>
                <a:endParaRPr lang="ru-RU"/>
              </a:p>
            </p:txBody>
          </p:sp>
          <p:sp>
            <p:nvSpPr>
              <p:cNvPr id="20496" name="Text Box 14"/>
              <p:cNvSpPr txBox="1">
                <a:spLocks noChangeArrowheads="1"/>
              </p:cNvSpPr>
              <p:nvPr/>
            </p:nvSpPr>
            <p:spPr bwMode="auto">
              <a:xfrm>
                <a:off x="2657" y="5601"/>
                <a:ext cx="4148" cy="74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b="1" i="1">
                    <a:cs typeface="Times New Roman" pitchFamily="18" charset="0"/>
                  </a:rPr>
                  <a:t>поддерживающее</a:t>
                </a:r>
                <a:r>
                  <a:rPr lang="ru-RU" b="1">
                    <a:cs typeface="Times New Roman" pitchFamily="18" charset="0"/>
                  </a:rPr>
                  <a:t> </a:t>
                </a:r>
                <a:r>
                  <a:rPr lang="ru-RU">
                    <a:cs typeface="Times New Roman" pitchFamily="18" charset="0"/>
                  </a:rPr>
                  <a:t>= обеспечивающее сохранение существующих параметров объекта управления</a:t>
                </a:r>
              </a:p>
            </p:txBody>
          </p:sp>
          <p:cxnSp>
            <p:nvCxnSpPr>
              <p:cNvPr id="20497" name="AutoShape 13"/>
              <p:cNvCxnSpPr>
                <a:cxnSpLocks noChangeShapeType="1"/>
              </p:cNvCxnSpPr>
              <p:nvPr/>
            </p:nvCxnSpPr>
            <p:spPr bwMode="auto">
              <a:xfrm>
                <a:off x="7077" y="3272"/>
                <a:ext cx="2" cy="187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0498" name="AutoShape 12"/>
              <p:cNvCxnSpPr>
                <a:cxnSpLocks noChangeShapeType="1"/>
              </p:cNvCxnSpPr>
              <p:nvPr/>
            </p:nvCxnSpPr>
            <p:spPr bwMode="auto">
              <a:xfrm flipV="1">
                <a:off x="7079" y="3960"/>
                <a:ext cx="172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0499" name="AutoShape 11"/>
              <p:cNvCxnSpPr>
                <a:cxnSpLocks noChangeShapeType="1"/>
              </p:cNvCxnSpPr>
              <p:nvPr/>
            </p:nvCxnSpPr>
            <p:spPr bwMode="auto">
              <a:xfrm>
                <a:off x="7079" y="5151"/>
                <a:ext cx="172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0500" name="AutoShape 10"/>
              <p:cNvCxnSpPr>
                <a:cxnSpLocks noChangeShapeType="1"/>
              </p:cNvCxnSpPr>
              <p:nvPr/>
            </p:nvCxnSpPr>
            <p:spPr bwMode="auto">
              <a:xfrm flipH="1" flipV="1">
                <a:off x="2436" y="3275"/>
                <a:ext cx="2" cy="270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0501" name="AutoShape 9"/>
              <p:cNvCxnSpPr>
                <a:cxnSpLocks noChangeShapeType="1"/>
              </p:cNvCxnSpPr>
              <p:nvPr/>
            </p:nvCxnSpPr>
            <p:spPr bwMode="auto">
              <a:xfrm flipV="1">
                <a:off x="2436" y="3961"/>
                <a:ext cx="221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0502" name="AutoShape 8"/>
              <p:cNvCxnSpPr>
                <a:cxnSpLocks noChangeShapeType="1"/>
              </p:cNvCxnSpPr>
              <p:nvPr/>
            </p:nvCxnSpPr>
            <p:spPr bwMode="auto">
              <a:xfrm>
                <a:off x="2436" y="5015"/>
                <a:ext cx="221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0503" name="AutoShape 7"/>
              <p:cNvCxnSpPr>
                <a:cxnSpLocks noChangeShapeType="1"/>
              </p:cNvCxnSpPr>
              <p:nvPr/>
            </p:nvCxnSpPr>
            <p:spPr bwMode="auto">
              <a:xfrm>
                <a:off x="2436" y="5973"/>
                <a:ext cx="221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0504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3597" y="2433"/>
                <a:ext cx="999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0505" name="AutoShape 5"/>
              <p:cNvCxnSpPr>
                <a:cxnSpLocks noChangeShapeType="1"/>
              </p:cNvCxnSpPr>
              <p:nvPr/>
            </p:nvCxnSpPr>
            <p:spPr bwMode="auto">
              <a:xfrm>
                <a:off x="3596" y="2431"/>
                <a:ext cx="1" cy="43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0506" name="AutoShape 4"/>
              <p:cNvCxnSpPr>
                <a:cxnSpLocks noChangeShapeType="1"/>
              </p:cNvCxnSpPr>
              <p:nvPr/>
            </p:nvCxnSpPr>
            <p:spPr bwMode="auto">
              <a:xfrm>
                <a:off x="7251" y="2430"/>
                <a:ext cx="1036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0507" name="AutoShape 3"/>
              <p:cNvCxnSpPr>
                <a:cxnSpLocks noChangeShapeType="1"/>
              </p:cNvCxnSpPr>
              <p:nvPr/>
            </p:nvCxnSpPr>
            <p:spPr bwMode="auto">
              <a:xfrm>
                <a:off x="8286" y="2431"/>
                <a:ext cx="1" cy="43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</p:grpSp>
      <p:grpSp>
        <p:nvGrpSpPr>
          <p:cNvPr id="2048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048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8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468313" y="908050"/>
            <a:ext cx="8229600" cy="504825"/>
          </a:xfrm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Организационное развитие - это</a:t>
            </a:r>
            <a:endParaRPr lang="en-US" sz="3200" b="1" smtClean="0">
              <a:solidFill>
                <a:srgbClr val="0033CC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250825" y="1628775"/>
            <a:ext cx="8713788" cy="4824413"/>
          </a:xfrm>
        </p:spPr>
        <p:txBody>
          <a:bodyPr/>
          <a:lstStyle/>
          <a:p>
            <a:pPr eaLnBrk="1" hangingPunct="1"/>
            <a:r>
              <a:rPr lang="ru-RU" sz="2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динамический процесс качественных изменений на основе реализации стратегии самоподдерживаемой трансформации, </a:t>
            </a:r>
          </a:p>
          <a:p>
            <a:pPr lvl="1" eaLnBrk="1" hangingPunct="1"/>
            <a:r>
              <a:rPr lang="ru-RU" sz="2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связанный с непрерывной сменой состояний относительной устойчивости, </a:t>
            </a:r>
          </a:p>
          <a:p>
            <a:pPr lvl="1" eaLnBrk="1" hangingPunct="1"/>
            <a:r>
              <a:rPr lang="ru-RU" sz="2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основной целью которого является поддержание конкурентоспособности для обеспечения жизнедеятельности организации.</a:t>
            </a:r>
            <a:endParaRPr lang="en-US" sz="2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1508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150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229600" cy="490066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Компоненты организационных изменений</a:t>
            </a:r>
            <a:endParaRPr lang="en-US" sz="2800" b="1" dirty="0">
              <a:solidFill>
                <a:srgbClr val="0033CC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53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grpSp>
        <p:nvGrpSpPr>
          <p:cNvPr id="22532" name="Group 1"/>
          <p:cNvGrpSpPr>
            <a:grpSpLocks noChangeAspect="1"/>
          </p:cNvGrpSpPr>
          <p:nvPr/>
        </p:nvGrpSpPr>
        <p:grpSpPr bwMode="auto">
          <a:xfrm>
            <a:off x="395288" y="3213100"/>
            <a:ext cx="8361362" cy="3455988"/>
            <a:chOff x="2362" y="5235"/>
            <a:chExt cx="7200" cy="3844"/>
          </a:xfrm>
        </p:grpSpPr>
        <p:sp>
          <p:nvSpPr>
            <p:cNvPr id="22537" name="AutoShape 28"/>
            <p:cNvSpPr>
              <a:spLocks noChangeAspect="1" noChangeArrowheads="1" noTextEdit="1"/>
            </p:cNvSpPr>
            <p:nvPr/>
          </p:nvSpPr>
          <p:spPr bwMode="auto">
            <a:xfrm>
              <a:off x="2362" y="5235"/>
              <a:ext cx="7200" cy="38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22538" name="AutoShape 27"/>
            <p:cNvCxnSpPr>
              <a:cxnSpLocks noChangeShapeType="1"/>
            </p:cNvCxnSpPr>
            <p:nvPr/>
          </p:nvCxnSpPr>
          <p:spPr bwMode="auto">
            <a:xfrm>
              <a:off x="2558" y="8877"/>
              <a:ext cx="335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2539" name="AutoShape 26"/>
            <p:cNvCxnSpPr>
              <a:cxnSpLocks noChangeShapeType="1"/>
            </p:cNvCxnSpPr>
            <p:nvPr/>
          </p:nvCxnSpPr>
          <p:spPr bwMode="auto">
            <a:xfrm>
              <a:off x="6496" y="7902"/>
              <a:ext cx="348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grpSp>
          <p:nvGrpSpPr>
            <p:cNvPr id="22540" name="Group 2"/>
            <p:cNvGrpSpPr>
              <a:grpSpLocks/>
            </p:cNvGrpSpPr>
            <p:nvPr/>
          </p:nvGrpSpPr>
          <p:grpSpPr bwMode="auto">
            <a:xfrm>
              <a:off x="2362" y="5235"/>
              <a:ext cx="7200" cy="3844"/>
              <a:chOff x="2362" y="5235"/>
              <a:chExt cx="7200" cy="3844"/>
            </a:xfrm>
          </p:grpSpPr>
          <p:sp>
            <p:nvSpPr>
              <p:cNvPr id="22541" name="Text Box 25"/>
              <p:cNvSpPr txBox="1">
                <a:spLocks noChangeArrowheads="1"/>
              </p:cNvSpPr>
              <p:nvPr/>
            </p:nvSpPr>
            <p:spPr bwMode="auto">
              <a:xfrm>
                <a:off x="4106" y="5235"/>
                <a:ext cx="3810" cy="40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b="1">
                    <a:cs typeface="Times New Roman" pitchFamily="18" charset="0"/>
                  </a:rPr>
                  <a:t>ОРГАНИЗАЦИОННЫЕ ИЗМЕНЕНИЯ</a:t>
                </a:r>
              </a:p>
            </p:txBody>
          </p:sp>
          <p:sp>
            <p:nvSpPr>
              <p:cNvPr id="22542" name="Text Box 24"/>
              <p:cNvSpPr txBox="1">
                <a:spLocks noChangeArrowheads="1"/>
              </p:cNvSpPr>
              <p:nvPr/>
            </p:nvSpPr>
            <p:spPr bwMode="auto">
              <a:xfrm>
                <a:off x="6305" y="5908"/>
                <a:ext cx="3257" cy="40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b="1">
                    <a:cs typeface="Times New Roman" pitchFamily="18" charset="0"/>
                  </a:rPr>
                  <a:t>ИЗМЕНЕНИЯ</a:t>
                </a:r>
                <a:endParaRPr lang="ru-RU">
                  <a:cs typeface="Times New Roman" pitchFamily="18" charset="0"/>
                </a:endParaRPr>
              </a:p>
            </p:txBody>
          </p:sp>
          <p:sp>
            <p:nvSpPr>
              <p:cNvPr id="22543" name="Text Box 23"/>
              <p:cNvSpPr txBox="1">
                <a:spLocks noChangeArrowheads="1"/>
              </p:cNvSpPr>
              <p:nvPr/>
            </p:nvSpPr>
            <p:spPr bwMode="auto">
              <a:xfrm>
                <a:off x="6844" y="6514"/>
                <a:ext cx="2718" cy="40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>
                    <a:cs typeface="Times New Roman" pitchFamily="18" charset="0"/>
                  </a:rPr>
                  <a:t>функционирование</a:t>
                </a:r>
              </a:p>
            </p:txBody>
          </p:sp>
          <p:sp>
            <p:nvSpPr>
              <p:cNvPr id="22544" name="Text Box 22"/>
              <p:cNvSpPr txBox="1">
                <a:spLocks noChangeArrowheads="1"/>
              </p:cNvSpPr>
              <p:nvPr/>
            </p:nvSpPr>
            <p:spPr bwMode="auto">
              <a:xfrm>
                <a:off x="6844" y="7093"/>
                <a:ext cx="2718" cy="40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>
                    <a:cs typeface="Times New Roman" pitchFamily="18" charset="0"/>
                  </a:rPr>
                  <a:t>рост</a:t>
                </a:r>
              </a:p>
            </p:txBody>
          </p:sp>
          <p:sp>
            <p:nvSpPr>
              <p:cNvPr id="22545" name="Text Box 21"/>
              <p:cNvSpPr txBox="1">
                <a:spLocks noChangeArrowheads="1"/>
              </p:cNvSpPr>
              <p:nvPr/>
            </p:nvSpPr>
            <p:spPr bwMode="auto">
              <a:xfrm>
                <a:off x="6844" y="7703"/>
                <a:ext cx="2718" cy="40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>
                    <a:cs typeface="Times New Roman" pitchFamily="18" charset="0"/>
                  </a:rPr>
                  <a:t>развитие</a:t>
                </a:r>
              </a:p>
            </p:txBody>
          </p:sp>
          <p:sp>
            <p:nvSpPr>
              <p:cNvPr id="22546" name="Text Box 20"/>
              <p:cNvSpPr txBox="1">
                <a:spLocks noChangeArrowheads="1"/>
              </p:cNvSpPr>
              <p:nvPr/>
            </p:nvSpPr>
            <p:spPr bwMode="auto">
              <a:xfrm>
                <a:off x="2362" y="5904"/>
                <a:ext cx="2719" cy="40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b="1">
                    <a:cs typeface="Times New Roman" pitchFamily="18" charset="0"/>
                  </a:rPr>
                  <a:t>ОРГАНИЗАЦИЯ</a:t>
                </a:r>
                <a:endParaRPr lang="ru-RU">
                  <a:cs typeface="Times New Roman" pitchFamily="18" charset="0"/>
                </a:endParaRPr>
              </a:p>
            </p:txBody>
          </p:sp>
          <p:sp>
            <p:nvSpPr>
              <p:cNvPr id="22547" name="Text Box 19"/>
              <p:cNvSpPr txBox="1">
                <a:spLocks noChangeArrowheads="1"/>
              </p:cNvSpPr>
              <p:nvPr/>
            </p:nvSpPr>
            <p:spPr bwMode="auto">
              <a:xfrm>
                <a:off x="2894" y="6516"/>
                <a:ext cx="2719" cy="40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>
                    <a:cs typeface="Times New Roman" pitchFamily="18" charset="0"/>
                  </a:rPr>
                  <a:t>интеграция целей</a:t>
                </a:r>
              </a:p>
            </p:txBody>
          </p:sp>
          <p:sp>
            <p:nvSpPr>
              <p:cNvPr id="22548" name="Text Box 18"/>
              <p:cNvSpPr txBox="1">
                <a:spLocks noChangeArrowheads="1"/>
              </p:cNvSpPr>
              <p:nvPr/>
            </p:nvSpPr>
            <p:spPr bwMode="auto">
              <a:xfrm>
                <a:off x="2894" y="7024"/>
                <a:ext cx="2719" cy="40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>
                    <a:cs typeface="Times New Roman" pitchFamily="18" charset="0"/>
                  </a:rPr>
                  <a:t>интеграция деятельности</a:t>
                </a:r>
              </a:p>
            </p:txBody>
          </p:sp>
          <p:sp>
            <p:nvSpPr>
              <p:cNvPr id="22549" name="Text Box 17"/>
              <p:cNvSpPr txBox="1">
                <a:spLocks noChangeArrowheads="1"/>
              </p:cNvSpPr>
              <p:nvPr/>
            </p:nvSpPr>
            <p:spPr bwMode="auto">
              <a:xfrm>
                <a:off x="2893" y="7555"/>
                <a:ext cx="2720" cy="40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>
                    <a:cs typeface="Times New Roman" pitchFamily="18" charset="0"/>
                  </a:rPr>
                  <a:t>объединение людей</a:t>
                </a:r>
              </a:p>
            </p:txBody>
          </p:sp>
          <p:sp>
            <p:nvSpPr>
              <p:cNvPr id="22550" name="Text Box 16"/>
              <p:cNvSpPr txBox="1">
                <a:spLocks noChangeArrowheads="1"/>
              </p:cNvSpPr>
              <p:nvPr/>
            </p:nvSpPr>
            <p:spPr bwMode="auto">
              <a:xfrm>
                <a:off x="2894" y="8107"/>
                <a:ext cx="2719" cy="40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>
                    <a:cs typeface="Times New Roman" pitchFamily="18" charset="0"/>
                  </a:rPr>
                  <a:t>структура связей</a:t>
                </a:r>
              </a:p>
            </p:txBody>
          </p:sp>
          <p:sp>
            <p:nvSpPr>
              <p:cNvPr id="22551" name="Text Box 15"/>
              <p:cNvSpPr txBox="1">
                <a:spLocks noChangeArrowheads="1"/>
              </p:cNvSpPr>
              <p:nvPr/>
            </p:nvSpPr>
            <p:spPr bwMode="auto">
              <a:xfrm>
                <a:off x="2893" y="8676"/>
                <a:ext cx="2719" cy="40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>
                    <a:cs typeface="Times New Roman" pitchFamily="18" charset="0"/>
                  </a:rPr>
                  <a:t>регламенты и поведение</a:t>
                </a:r>
              </a:p>
            </p:txBody>
          </p:sp>
          <p:cxnSp>
            <p:nvCxnSpPr>
              <p:cNvPr id="22552" name="AutoShape 14"/>
              <p:cNvCxnSpPr>
                <a:cxnSpLocks noChangeShapeType="1"/>
              </p:cNvCxnSpPr>
              <p:nvPr/>
            </p:nvCxnSpPr>
            <p:spPr bwMode="auto">
              <a:xfrm>
                <a:off x="2558" y="6312"/>
                <a:ext cx="1" cy="256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2553" name="AutoShape 13"/>
              <p:cNvCxnSpPr>
                <a:cxnSpLocks noChangeShapeType="1"/>
              </p:cNvCxnSpPr>
              <p:nvPr/>
            </p:nvCxnSpPr>
            <p:spPr bwMode="auto">
              <a:xfrm>
                <a:off x="2558" y="6717"/>
                <a:ext cx="336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2554" name="AutoShape 12"/>
              <p:cNvCxnSpPr>
                <a:cxnSpLocks noChangeShapeType="1"/>
              </p:cNvCxnSpPr>
              <p:nvPr/>
            </p:nvCxnSpPr>
            <p:spPr bwMode="auto">
              <a:xfrm flipV="1">
                <a:off x="2558" y="7225"/>
                <a:ext cx="336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2555" name="AutoShape 11"/>
              <p:cNvCxnSpPr>
                <a:cxnSpLocks noChangeShapeType="1"/>
              </p:cNvCxnSpPr>
              <p:nvPr/>
            </p:nvCxnSpPr>
            <p:spPr bwMode="auto">
              <a:xfrm>
                <a:off x="2558" y="7756"/>
                <a:ext cx="335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2556" name="AutoShape 10"/>
              <p:cNvCxnSpPr>
                <a:cxnSpLocks noChangeShapeType="1"/>
              </p:cNvCxnSpPr>
              <p:nvPr/>
            </p:nvCxnSpPr>
            <p:spPr bwMode="auto">
              <a:xfrm>
                <a:off x="2558" y="8310"/>
                <a:ext cx="336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2557" name="AutoShape 9"/>
              <p:cNvCxnSpPr>
                <a:cxnSpLocks noChangeShapeType="1"/>
              </p:cNvCxnSpPr>
              <p:nvPr/>
            </p:nvCxnSpPr>
            <p:spPr bwMode="auto">
              <a:xfrm>
                <a:off x="6495" y="6305"/>
                <a:ext cx="1" cy="160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2558" name="AutoShape 8"/>
              <p:cNvCxnSpPr>
                <a:cxnSpLocks noChangeShapeType="1"/>
              </p:cNvCxnSpPr>
              <p:nvPr/>
            </p:nvCxnSpPr>
            <p:spPr bwMode="auto">
              <a:xfrm>
                <a:off x="6495" y="6716"/>
                <a:ext cx="349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2559" name="AutoShape 7"/>
              <p:cNvCxnSpPr>
                <a:cxnSpLocks noChangeShapeType="1"/>
              </p:cNvCxnSpPr>
              <p:nvPr/>
            </p:nvCxnSpPr>
            <p:spPr bwMode="auto">
              <a:xfrm>
                <a:off x="6496" y="7294"/>
                <a:ext cx="348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2560" name="AutoShape 6"/>
              <p:cNvCxnSpPr>
                <a:cxnSpLocks noChangeShapeType="1"/>
              </p:cNvCxnSpPr>
              <p:nvPr/>
            </p:nvCxnSpPr>
            <p:spPr bwMode="auto">
              <a:xfrm>
                <a:off x="3408" y="5437"/>
                <a:ext cx="698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2561" name="AutoShape 5"/>
              <p:cNvCxnSpPr>
                <a:cxnSpLocks noChangeShapeType="1"/>
              </p:cNvCxnSpPr>
              <p:nvPr/>
            </p:nvCxnSpPr>
            <p:spPr bwMode="auto">
              <a:xfrm>
                <a:off x="3406" y="5450"/>
                <a:ext cx="2" cy="43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2562" name="AutoShape 4"/>
              <p:cNvCxnSpPr>
                <a:cxnSpLocks noChangeShapeType="1"/>
              </p:cNvCxnSpPr>
              <p:nvPr/>
            </p:nvCxnSpPr>
            <p:spPr bwMode="auto">
              <a:xfrm>
                <a:off x="7916" y="5437"/>
                <a:ext cx="703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2563" name="AutoShape 3"/>
              <p:cNvCxnSpPr>
                <a:cxnSpLocks noChangeShapeType="1"/>
              </p:cNvCxnSpPr>
              <p:nvPr/>
            </p:nvCxnSpPr>
            <p:spPr bwMode="auto">
              <a:xfrm>
                <a:off x="8621" y="5451"/>
                <a:ext cx="1" cy="438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</p:grpSp>
      <p:sp>
        <p:nvSpPr>
          <p:cNvPr id="22533" name="Прямоугольник 31"/>
          <p:cNvSpPr>
            <a:spLocks noChangeArrowheads="1"/>
          </p:cNvSpPr>
          <p:nvPr/>
        </p:nvSpPr>
        <p:spPr bwMode="auto">
          <a:xfrm>
            <a:off x="468313" y="1268413"/>
            <a:ext cx="82804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33CC"/>
                </a:solidFill>
                <a:latin typeface="Verdana" pitchFamily="34" charset="0"/>
              </a:rPr>
              <a:t>Изменения</a:t>
            </a:r>
            <a:r>
              <a:rPr lang="ru-RU" sz="2000" b="1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ru-RU" sz="2000">
                <a:latin typeface="Verdana" pitchFamily="34" charset="0"/>
              </a:rPr>
              <a:t>– это перевод какой-либо системы из одного состояния в другое,  её преобразование и/или обновление. </a:t>
            </a:r>
            <a:r>
              <a:rPr lang="ru-RU" sz="2000" b="1">
                <a:latin typeface="Verdana" pitchFamily="34" charset="0"/>
              </a:rPr>
              <a:t/>
            </a:r>
            <a:br>
              <a:rPr lang="ru-RU" sz="2000" b="1">
                <a:latin typeface="Verdana" pitchFamily="34" charset="0"/>
              </a:rPr>
            </a:br>
            <a:r>
              <a:rPr lang="ru-RU" sz="2000" b="1">
                <a:solidFill>
                  <a:srgbClr val="0033CC"/>
                </a:solidFill>
                <a:latin typeface="Verdana" pitchFamily="34" charset="0"/>
              </a:rPr>
              <a:t>Организационные изменения  </a:t>
            </a:r>
            <a:r>
              <a:rPr lang="ru-RU" sz="2000">
                <a:latin typeface="Verdana" pitchFamily="34" charset="0"/>
              </a:rPr>
              <a:t>включает 2 базовых понятия:</a:t>
            </a:r>
            <a:br>
              <a:rPr lang="ru-RU" sz="2000">
                <a:latin typeface="Verdana" pitchFamily="34" charset="0"/>
              </a:rPr>
            </a:br>
            <a:r>
              <a:rPr lang="ru-RU" sz="2000">
                <a:latin typeface="Verdana" pitchFamily="34" charset="0"/>
              </a:rPr>
              <a:t> организация и изменение.</a:t>
            </a:r>
            <a:endParaRPr lang="en-US" sz="2000">
              <a:latin typeface="Verdana" pitchFamily="34" charset="0"/>
            </a:endParaRPr>
          </a:p>
        </p:txBody>
      </p:sp>
      <p:grpSp>
        <p:nvGrpSpPr>
          <p:cNvPr id="2253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253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организационными изменениями </a:t>
            </a:r>
            <a:br>
              <a:rPr lang="ru-RU" sz="24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как вид профессиональной деятельности - это</a:t>
            </a:r>
            <a:endParaRPr lang="en-US" sz="2400" b="1" smtClean="0">
              <a:solidFill>
                <a:srgbClr val="0033CC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>
          <a:xfrm>
            <a:off x="468313" y="1916113"/>
            <a:ext cx="8229600" cy="43894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воздействие управляющей системы на организацию; 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	в связи с изменениями (переменами) во внутренней и внешней обстановке. 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4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Задачи: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правильно оценить суть процессов, происходящих во внешней среде предприятия;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отобрать и внедрить те нововведения, которые позволят свести всё многообразие внешних и внутренних воздействий к единой линии поведения;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сохранить или повысить эффективность деятельности.</a:t>
            </a:r>
          </a:p>
          <a:p>
            <a:pPr eaLnBrk="1" hangingPunct="1">
              <a:lnSpc>
                <a:spcPct val="80000"/>
              </a:lnSpc>
            </a:pPr>
            <a:endParaRPr lang="en-US" sz="2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355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355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5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Содержимое 2"/>
          <p:cNvSpPr>
            <a:spLocks noGrp="1"/>
          </p:cNvSpPr>
          <p:nvPr>
            <p:ph idx="1"/>
          </p:nvPr>
        </p:nvSpPr>
        <p:spPr>
          <a:xfrm>
            <a:off x="179388" y="765175"/>
            <a:ext cx="8964612" cy="58769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4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Успех сложных организационных преобразований</a:t>
            </a:r>
            <a:r>
              <a:rPr lang="ru-RU" sz="2400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зависит от: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правильно сформулированной задачи изменений,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процесса осуществления преобразований.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4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Эффективность развития организации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обусловлена: 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сложившейся системой и механизмом управления организацией,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внутренним энергетическим потенциалом. 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4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Энергетический потенциал организации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определяют: 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потенциал материальных ресурсов,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возможности коллектива, 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психологический и эмоциональный настрой, 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интеллектуальная и профессиональная подготовка сотрудников и аппарата управления.</a:t>
            </a:r>
          </a:p>
          <a:p>
            <a:pPr eaLnBrk="1" hangingPunct="1">
              <a:lnSpc>
                <a:spcPct val="90000"/>
              </a:lnSpc>
            </a:pPr>
            <a:endParaRPr lang="en-US" sz="2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4579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4580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1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Содержимое 2"/>
          <p:cNvSpPr>
            <a:spLocks noGrp="1"/>
          </p:cNvSpPr>
          <p:nvPr>
            <p:ph idx="1"/>
          </p:nvPr>
        </p:nvSpPr>
        <p:spPr>
          <a:xfrm>
            <a:off x="323850" y="836613"/>
            <a:ext cx="8569325" cy="5688012"/>
          </a:xfrm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</a:t>
            </a:r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это процесс целенаправленного воздействия на какую-либо систему  с целью поддержания её в определённом состоянии </a:t>
            </a:r>
            <a:b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или перевода в новое состояние с учётом объективных свойств и закономерностей.</a:t>
            </a:r>
            <a:endParaRPr lang="ru-RU" sz="240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/>
            <a:r>
              <a:rPr lang="ru-RU" sz="24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Субъект управления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физическое (директор) или юридическое (администрация) лицо, от которого исходит властное воздействие. </a:t>
            </a:r>
          </a:p>
          <a:p>
            <a:pPr eaLnBrk="1" hangingPunct="1"/>
            <a:r>
              <a:rPr lang="ru-RU" sz="24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Объект управления</a:t>
            </a:r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то, на что направлено властное воздействие субъекта управления: </a:t>
            </a:r>
          </a:p>
          <a:p>
            <a:pPr lvl="1"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физические или юридические лица,</a:t>
            </a:r>
          </a:p>
          <a:p>
            <a:pPr lvl="1"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социально-экономические системы,</a:t>
            </a:r>
          </a:p>
          <a:p>
            <a:pPr lvl="1"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различные процессы, протекающие внутри этих систем.</a:t>
            </a:r>
          </a:p>
          <a:p>
            <a:pPr eaLnBrk="1" hangingPunct="1"/>
            <a:endParaRPr lang="en-US" sz="2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5603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560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5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Содержимое 2"/>
          <p:cNvSpPr>
            <a:spLocks noGrp="1"/>
          </p:cNvSpPr>
          <p:nvPr>
            <p:ph idx="1"/>
          </p:nvPr>
        </p:nvSpPr>
        <p:spPr>
          <a:xfrm>
            <a:off x="323850" y="836613"/>
            <a:ext cx="8496300" cy="5616575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ru-RU" sz="23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Процесс управления </a:t>
            </a:r>
            <a:r>
              <a:rPr lang="ru-RU" sz="23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это совокупность функций, операций и процедур воздействия управляющей подсистемы на управляемую подсистему:</a:t>
            </a:r>
          </a:p>
          <a:p>
            <a:pPr lvl="1" eaLnBrk="1" hangingPunct="1">
              <a:spcBef>
                <a:spcPct val="0"/>
              </a:spcBef>
            </a:pPr>
            <a:r>
              <a:rPr lang="ru-RU" sz="23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операция — любое действие; </a:t>
            </a:r>
          </a:p>
          <a:p>
            <a:pPr lvl="1" eaLnBrk="1" hangingPunct="1">
              <a:spcBef>
                <a:spcPct val="0"/>
              </a:spcBef>
            </a:pPr>
            <a:r>
              <a:rPr lang="ru-RU" sz="23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процедура — совокупность операций, выполняемых по схеме.</a:t>
            </a:r>
          </a:p>
          <a:p>
            <a:pPr eaLnBrk="1" hangingPunct="1">
              <a:spcBef>
                <a:spcPct val="0"/>
              </a:spcBef>
            </a:pPr>
            <a:r>
              <a:rPr lang="ru-RU" sz="23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Характеристики процесса управления:</a:t>
            </a:r>
          </a:p>
          <a:p>
            <a:pPr lvl="1" eaLnBrk="1" hangingPunct="1">
              <a:spcBef>
                <a:spcPct val="0"/>
              </a:spcBef>
            </a:pPr>
            <a:r>
              <a:rPr lang="ru-RU" sz="23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осуществляется непрерывно во времени и пространстве;</a:t>
            </a:r>
          </a:p>
          <a:p>
            <a:pPr lvl="1" eaLnBrk="1" hangingPunct="1">
              <a:spcBef>
                <a:spcPct val="0"/>
              </a:spcBef>
            </a:pPr>
            <a:r>
              <a:rPr lang="ru-RU" sz="23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имеет целенаправленный характер и требует глубокого анализа ситуации, разработки и постановки определённых целей;</a:t>
            </a:r>
          </a:p>
          <a:p>
            <a:pPr lvl="1" eaLnBrk="1" hangingPunct="1">
              <a:spcBef>
                <a:spcPct val="0"/>
              </a:spcBef>
            </a:pPr>
            <a:r>
              <a:rPr lang="ru-RU" sz="23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необходимо получить результат, сопоставимый с целью (чем точнее результат соответствует поставленной цели, тем выше качество управления).</a:t>
            </a:r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endParaRPr lang="en-US" sz="23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6627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662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2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Содержимое 2"/>
          <p:cNvSpPr>
            <a:spLocks noGrp="1"/>
          </p:cNvSpPr>
          <p:nvPr>
            <p:ph idx="1"/>
          </p:nvPr>
        </p:nvSpPr>
        <p:spPr>
          <a:xfrm>
            <a:off x="250825" y="1484313"/>
            <a:ext cx="8642350" cy="5157787"/>
          </a:xfrm>
        </p:spPr>
        <p:txBody>
          <a:bodyPr/>
          <a:lstStyle/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объектом управления выступает предприятие;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среда, в рамках которой функционирует предприятие, характеризуется постоянно происходящими изменениями;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основная обязанность руководителя - необходимость сохранения организации в условиях изменяющейся среды;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сохранение организации происходит через адаптацию к окружающей обстановке;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руководитель реагирует на происходящие изменения через принятие конкретных решений по поводу каждого конкретного изменения;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принятие решения выступает в качестве основной функциональной обязанности руководителя и означает для него форму реагирования на изменения.</a:t>
            </a:r>
          </a:p>
          <a:p>
            <a:pPr marL="514350" indent="-514350" eaLnBrk="1" hangingPunct="1">
              <a:lnSpc>
                <a:spcPct val="80000"/>
              </a:lnSpc>
            </a:pPr>
            <a:endParaRPr lang="en-US" sz="2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7651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765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652" name="Заголовок 6"/>
          <p:cNvSpPr>
            <a:spLocks noGrp="1"/>
          </p:cNvSpPr>
          <p:nvPr>
            <p:ph type="title"/>
          </p:nvPr>
        </p:nvSpPr>
        <p:spPr>
          <a:xfrm>
            <a:off x="468313" y="692150"/>
            <a:ext cx="8229600" cy="720725"/>
          </a:xfrm>
        </p:spPr>
        <p:txBody>
          <a:bodyPr/>
          <a:lstStyle/>
          <a:p>
            <a:pPr algn="ctr"/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Предпосылки управленческой деятельности для организационных изменений</a:t>
            </a:r>
            <a:r>
              <a:rPr lang="ru-RU" sz="240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endParaRPr lang="en-US" sz="2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539750" y="836613"/>
            <a:ext cx="7993063" cy="504825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Цели управленческого воздействия:</a:t>
            </a:r>
            <a:endParaRPr lang="en-US" sz="2800" b="1" smtClean="0">
              <a:solidFill>
                <a:srgbClr val="0033CC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675" name="Содержимое 2"/>
          <p:cNvSpPr>
            <a:spLocks noGrp="1"/>
          </p:cNvSpPr>
          <p:nvPr>
            <p:ph idx="1"/>
          </p:nvPr>
        </p:nvSpPr>
        <p:spPr>
          <a:xfrm>
            <a:off x="250825" y="1557338"/>
            <a:ext cx="8435975" cy="5040312"/>
          </a:xfrm>
        </p:spPr>
        <p:txBody>
          <a:bodyPr/>
          <a:lstStyle/>
          <a:p>
            <a:pPr marL="514350" lvl="2" indent="-514350" eaLnBrk="1" hangingPunct="1">
              <a:lnSpc>
                <a:spcPct val="90000"/>
              </a:lnSpc>
              <a:buSzPct val="100000"/>
              <a:buFont typeface="Calibri" pitchFamily="34" charset="0"/>
              <a:buAutoNum type="arabicParenR"/>
            </a:pPr>
            <a:r>
              <a:rPr lang="ru-RU" sz="2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повышение эффективности функционирования объекта управления (зависит от стадии жизненного цикла организации ):</a:t>
            </a:r>
          </a:p>
          <a:p>
            <a:pPr marL="787400" lvl="3" indent="-514350" eaLnBrk="1" hangingPunct="1">
              <a:lnSpc>
                <a:spcPct val="90000"/>
              </a:lnSpc>
              <a:buSzPct val="100000"/>
            </a:pPr>
            <a:r>
              <a:rPr lang="ru-RU" sz="25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адаптивное управление</a:t>
            </a:r>
          </a:p>
          <a:p>
            <a:pPr marL="787400" lvl="3" indent="-514350" eaLnBrk="1" hangingPunct="1">
              <a:lnSpc>
                <a:spcPct val="90000"/>
              </a:lnSpc>
              <a:buSzPct val="100000"/>
            </a:pPr>
            <a:r>
              <a:rPr lang="ru-RU" sz="25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развитием</a:t>
            </a:r>
            <a:r>
              <a:rPr lang="ru-RU" sz="25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514350" lvl="2" indent="-514350" eaLnBrk="1" hangingPunct="1">
              <a:lnSpc>
                <a:spcPct val="90000"/>
              </a:lnSpc>
              <a:buSzPct val="100000"/>
              <a:buFont typeface="Calibri" pitchFamily="34" charset="0"/>
              <a:buAutoNum type="arabicParenR"/>
            </a:pPr>
            <a:r>
              <a:rPr lang="ru-RU" sz="2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приостановка падения эффективности: </a:t>
            </a:r>
          </a:p>
          <a:p>
            <a:pPr marL="787400" lvl="3" indent="-514350" eaLnBrk="1" hangingPunct="1">
              <a:lnSpc>
                <a:spcPct val="90000"/>
              </a:lnSpc>
              <a:buSzPct val="100000"/>
            </a:pPr>
            <a:r>
              <a:rPr lang="ru-RU" sz="25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стабилизационное управление</a:t>
            </a:r>
            <a:endParaRPr lang="ru-RU" sz="25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lvl="2" indent="-514350" eaLnBrk="1" hangingPunct="1">
              <a:lnSpc>
                <a:spcPct val="90000"/>
              </a:lnSpc>
              <a:buSzPct val="100000"/>
              <a:buFont typeface="Calibri" pitchFamily="34" charset="0"/>
              <a:buAutoNum type="arabicParenR"/>
            </a:pPr>
            <a:r>
              <a:rPr lang="ru-RU" sz="2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предотвращение снижения уровня эффективности функционирования объекта: </a:t>
            </a:r>
          </a:p>
          <a:p>
            <a:pPr marL="787400" lvl="3" indent="-514350" eaLnBrk="1" hangingPunct="1">
              <a:lnSpc>
                <a:spcPct val="90000"/>
              </a:lnSpc>
              <a:buSzPct val="100000"/>
            </a:pPr>
            <a:r>
              <a:rPr lang="ru-RU" sz="25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превентивное управление</a:t>
            </a:r>
            <a:endParaRPr lang="ru-RU" sz="25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lvl="2" indent="-514350" eaLnBrk="1" hangingPunct="1">
              <a:lnSpc>
                <a:spcPct val="90000"/>
              </a:lnSpc>
              <a:buSzPct val="100000"/>
              <a:buFont typeface="Wingdings 2" pitchFamily="18" charset="2"/>
              <a:buNone/>
            </a:pPr>
            <a:endParaRPr lang="ru-RU" sz="26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 eaLnBrk="1" hangingPunct="1">
              <a:lnSpc>
                <a:spcPct val="90000"/>
              </a:lnSpc>
              <a:buSzPct val="100000"/>
              <a:buFont typeface="Calibri" pitchFamily="34" charset="0"/>
              <a:buAutoNum type="arabicParenR"/>
            </a:pPr>
            <a:endParaRPr lang="ru-RU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 eaLnBrk="1" hangingPunct="1">
              <a:lnSpc>
                <a:spcPct val="90000"/>
              </a:lnSpc>
              <a:buSzPct val="100000"/>
              <a:buFont typeface="Calibri" pitchFamily="34" charset="0"/>
              <a:buAutoNum type="arabicParenR"/>
            </a:pPr>
            <a:endParaRPr lang="en-US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867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867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7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grpSp>
        <p:nvGrpSpPr>
          <p:cNvPr id="29699" name="Group 1"/>
          <p:cNvGrpSpPr>
            <a:grpSpLocks noChangeAspect="1"/>
          </p:cNvGrpSpPr>
          <p:nvPr/>
        </p:nvGrpSpPr>
        <p:grpSpPr bwMode="auto">
          <a:xfrm>
            <a:off x="539750" y="836613"/>
            <a:ext cx="8064500" cy="5184775"/>
            <a:chOff x="2362" y="-342"/>
            <a:chExt cx="7200" cy="2745"/>
          </a:xfrm>
        </p:grpSpPr>
        <p:sp>
          <p:nvSpPr>
            <p:cNvPr id="29703" name="AutoShape 13"/>
            <p:cNvSpPr>
              <a:spLocks noChangeAspect="1" noChangeArrowheads="1" noTextEdit="1"/>
            </p:cNvSpPr>
            <p:nvPr/>
          </p:nvSpPr>
          <p:spPr bwMode="auto">
            <a:xfrm>
              <a:off x="2362" y="-342"/>
              <a:ext cx="7200" cy="27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9704" name="Group 3"/>
            <p:cNvGrpSpPr>
              <a:grpSpLocks/>
            </p:cNvGrpSpPr>
            <p:nvPr/>
          </p:nvGrpSpPr>
          <p:grpSpPr bwMode="auto">
            <a:xfrm>
              <a:off x="2876" y="-165"/>
              <a:ext cx="6096" cy="2568"/>
              <a:chOff x="2876" y="-165"/>
              <a:chExt cx="6096" cy="2568"/>
            </a:xfrm>
          </p:grpSpPr>
          <p:sp>
            <p:nvSpPr>
              <p:cNvPr id="29706" name="Text Box 12"/>
              <p:cNvSpPr txBox="1">
                <a:spLocks noChangeArrowheads="1"/>
              </p:cNvSpPr>
              <p:nvPr/>
            </p:nvSpPr>
            <p:spPr bwMode="auto">
              <a:xfrm>
                <a:off x="2876" y="-165"/>
                <a:ext cx="6096" cy="38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2000" b="1">
                    <a:solidFill>
                      <a:srgbClr val="0033CC"/>
                    </a:solidFill>
                    <a:latin typeface="Verdana" pitchFamily="34" charset="0"/>
                  </a:rPr>
                  <a:t>ПОДХОДЫ К УПРАВЛЕНИЮ РАЗВИТИЕМ ОРГАНИЗАЦИИ</a:t>
                </a:r>
              </a:p>
            </p:txBody>
          </p:sp>
          <p:sp>
            <p:nvSpPr>
              <p:cNvPr id="29707" name="Text Box 11"/>
              <p:cNvSpPr txBox="1">
                <a:spLocks noChangeArrowheads="1"/>
              </p:cNvSpPr>
              <p:nvPr/>
            </p:nvSpPr>
            <p:spPr bwMode="auto">
              <a:xfrm>
                <a:off x="3373" y="405"/>
                <a:ext cx="4791" cy="38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2000">
                    <a:cs typeface="Times New Roman" pitchFamily="18" charset="0"/>
                  </a:rPr>
                  <a:t>административный - партисипативный</a:t>
                </a:r>
              </a:p>
            </p:txBody>
          </p:sp>
          <p:sp>
            <p:nvSpPr>
              <p:cNvPr id="29708" name="Text Box 10"/>
              <p:cNvSpPr txBox="1">
                <a:spLocks noChangeArrowheads="1"/>
              </p:cNvSpPr>
              <p:nvPr/>
            </p:nvSpPr>
            <p:spPr bwMode="auto">
              <a:xfrm>
                <a:off x="3373" y="948"/>
                <a:ext cx="4791" cy="36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2000">
                    <a:cs typeface="Times New Roman" pitchFamily="18" charset="0"/>
                  </a:rPr>
                  <a:t>целевой - нецелевой</a:t>
                </a:r>
              </a:p>
            </p:txBody>
          </p:sp>
          <p:sp>
            <p:nvSpPr>
              <p:cNvPr id="29709" name="Text Box 9"/>
              <p:cNvSpPr txBox="1">
                <a:spLocks noChangeArrowheads="1"/>
              </p:cNvSpPr>
              <p:nvPr/>
            </p:nvSpPr>
            <p:spPr bwMode="auto">
              <a:xfrm>
                <a:off x="3373" y="1502"/>
                <a:ext cx="4791" cy="33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2000">
                    <a:cs typeface="Times New Roman" pitchFamily="18" charset="0"/>
                  </a:rPr>
                  <a:t>системный - несистемный</a:t>
                </a:r>
              </a:p>
            </p:txBody>
          </p:sp>
          <p:sp>
            <p:nvSpPr>
              <p:cNvPr id="29710" name="Text Box 8"/>
              <p:cNvSpPr txBox="1">
                <a:spLocks noChangeArrowheads="1"/>
              </p:cNvSpPr>
              <p:nvPr/>
            </p:nvSpPr>
            <p:spPr bwMode="auto">
              <a:xfrm>
                <a:off x="3373" y="2022"/>
                <a:ext cx="4791" cy="38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2000">
                    <a:cs typeface="Times New Roman" pitchFamily="18" charset="0"/>
                  </a:rPr>
                  <a:t>реактивный - превентивный</a:t>
                </a:r>
              </a:p>
            </p:txBody>
          </p:sp>
          <p:cxnSp>
            <p:nvCxnSpPr>
              <p:cNvPr id="29711" name="AutoShape 7"/>
              <p:cNvCxnSpPr>
                <a:cxnSpLocks noChangeShapeType="1"/>
              </p:cNvCxnSpPr>
              <p:nvPr/>
            </p:nvCxnSpPr>
            <p:spPr bwMode="auto">
              <a:xfrm>
                <a:off x="3072" y="216"/>
                <a:ext cx="1" cy="199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9712" name="AutoShape 6"/>
              <p:cNvCxnSpPr>
                <a:cxnSpLocks noChangeShapeType="1"/>
              </p:cNvCxnSpPr>
              <p:nvPr/>
            </p:nvCxnSpPr>
            <p:spPr bwMode="auto">
              <a:xfrm>
                <a:off x="3072" y="585"/>
                <a:ext cx="301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9713" name="AutoShape 5"/>
              <p:cNvCxnSpPr>
                <a:cxnSpLocks noChangeShapeType="1"/>
              </p:cNvCxnSpPr>
              <p:nvPr/>
            </p:nvCxnSpPr>
            <p:spPr bwMode="auto">
              <a:xfrm>
                <a:off x="3073" y="1132"/>
                <a:ext cx="300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9714" name="AutoShape 4"/>
              <p:cNvCxnSpPr>
                <a:cxnSpLocks noChangeShapeType="1"/>
              </p:cNvCxnSpPr>
              <p:nvPr/>
            </p:nvCxnSpPr>
            <p:spPr bwMode="auto">
              <a:xfrm>
                <a:off x="3072" y="1668"/>
                <a:ext cx="301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cxnSp>
          <p:nvCxnSpPr>
            <p:cNvPr id="29705" name="AutoShape 2"/>
            <p:cNvCxnSpPr>
              <a:cxnSpLocks noChangeShapeType="1"/>
            </p:cNvCxnSpPr>
            <p:nvPr/>
          </p:nvCxnSpPr>
          <p:spPr bwMode="auto">
            <a:xfrm>
              <a:off x="3072" y="2212"/>
              <a:ext cx="301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29700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970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0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grpSp>
        <p:nvGrpSpPr>
          <p:cNvPr id="30723" name="Group 1"/>
          <p:cNvGrpSpPr>
            <a:grpSpLocks noChangeAspect="1"/>
          </p:cNvGrpSpPr>
          <p:nvPr/>
        </p:nvGrpSpPr>
        <p:grpSpPr bwMode="auto">
          <a:xfrm>
            <a:off x="323850" y="836613"/>
            <a:ext cx="8472488" cy="5329237"/>
            <a:chOff x="2705" y="1954"/>
            <a:chExt cx="6532" cy="3221"/>
          </a:xfrm>
        </p:grpSpPr>
        <p:sp>
          <p:nvSpPr>
            <p:cNvPr id="30727" name="AutoShape 11"/>
            <p:cNvSpPr>
              <a:spLocks noChangeAspect="1" noChangeArrowheads="1" noTextEdit="1"/>
            </p:cNvSpPr>
            <p:nvPr/>
          </p:nvSpPr>
          <p:spPr bwMode="auto">
            <a:xfrm>
              <a:off x="2705" y="1954"/>
              <a:ext cx="6532" cy="3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0728" name="Group 3"/>
            <p:cNvGrpSpPr>
              <a:grpSpLocks/>
            </p:cNvGrpSpPr>
            <p:nvPr/>
          </p:nvGrpSpPr>
          <p:grpSpPr bwMode="auto">
            <a:xfrm>
              <a:off x="2890" y="2085"/>
              <a:ext cx="6347" cy="3090"/>
              <a:chOff x="2890" y="2085"/>
              <a:chExt cx="6347" cy="3090"/>
            </a:xfrm>
          </p:grpSpPr>
          <p:sp>
            <p:nvSpPr>
              <p:cNvPr id="30730" name="Text Box 10"/>
              <p:cNvSpPr txBox="1">
                <a:spLocks noChangeArrowheads="1"/>
              </p:cNvSpPr>
              <p:nvPr/>
            </p:nvSpPr>
            <p:spPr bwMode="auto">
              <a:xfrm>
                <a:off x="2890" y="2085"/>
                <a:ext cx="6310" cy="48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b="1">
                    <a:solidFill>
                      <a:srgbClr val="0033CC"/>
                    </a:solidFill>
                    <a:latin typeface="Verdana" pitchFamily="34" charset="0"/>
                  </a:rPr>
                  <a:t>АДМИНИСТРАТИВНЫЙ – ПАРТИСИПАТИВНЫЙ ПОДХОД</a:t>
                </a:r>
                <a:endParaRPr lang="ru-RU">
                  <a:solidFill>
                    <a:srgbClr val="0033CC"/>
                  </a:solidFill>
                  <a:latin typeface="Verdana" pitchFamily="34" charset="0"/>
                </a:endParaRPr>
              </a:p>
              <a:p>
                <a:pPr algn="ctr" eaLnBrk="0" hangingPunct="0"/>
                <a:r>
                  <a:rPr lang="ru-RU" b="1">
                    <a:solidFill>
                      <a:srgbClr val="0033CC"/>
                    </a:solidFill>
                    <a:latin typeface="Verdana" pitchFamily="34" charset="0"/>
                  </a:rPr>
                  <a:t>К УПРАВЛЕНИЮ РАЗВИТИЕМ ОРГАНИЗАЦИИ</a:t>
                </a:r>
                <a:endParaRPr lang="ru-RU">
                  <a:solidFill>
                    <a:srgbClr val="0033CC"/>
                  </a:solidFill>
                  <a:latin typeface="Verdana" pitchFamily="34" charset="0"/>
                </a:endParaRPr>
              </a:p>
            </p:txBody>
          </p:sp>
          <p:sp>
            <p:nvSpPr>
              <p:cNvPr id="30731" name="Text Box 9"/>
              <p:cNvSpPr txBox="1">
                <a:spLocks noChangeArrowheads="1"/>
              </p:cNvSpPr>
              <p:nvPr/>
            </p:nvSpPr>
            <p:spPr bwMode="auto">
              <a:xfrm>
                <a:off x="3650" y="2774"/>
                <a:ext cx="5587" cy="57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2000">
                    <a:cs typeface="Times New Roman" pitchFamily="18" charset="0"/>
                  </a:rPr>
                  <a:t>1.1 Привлечение персонала к разработке целей и планов развития организации, установление прочной обратной связи</a:t>
                </a:r>
              </a:p>
            </p:txBody>
          </p:sp>
          <p:sp>
            <p:nvSpPr>
              <p:cNvPr id="30732" name="Text Box 8"/>
              <p:cNvSpPr txBox="1">
                <a:spLocks noChangeArrowheads="1"/>
              </p:cNvSpPr>
              <p:nvPr/>
            </p:nvSpPr>
            <p:spPr bwMode="auto">
              <a:xfrm>
                <a:off x="3651" y="3559"/>
                <a:ext cx="5586" cy="77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2000">
                    <a:cs typeface="Times New Roman" pitchFamily="18" charset="0"/>
                  </a:rPr>
                  <a:t>1.2 Выступление персонала организации только в роли безропотно соглашающихся с разработанными на высшем уровне управления организацией решениями</a:t>
                </a:r>
              </a:p>
            </p:txBody>
          </p:sp>
          <p:sp>
            <p:nvSpPr>
              <p:cNvPr id="30733" name="Text Box 7"/>
              <p:cNvSpPr txBox="1">
                <a:spLocks noChangeArrowheads="1"/>
              </p:cNvSpPr>
              <p:nvPr/>
            </p:nvSpPr>
            <p:spPr bwMode="auto">
              <a:xfrm>
                <a:off x="3651" y="4505"/>
                <a:ext cx="5586" cy="67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2000">
                    <a:cs typeface="Times New Roman" pitchFamily="18" charset="0"/>
                  </a:rPr>
                  <a:t>1.3 Влияние рядового персонала на управленческие решения и их содержание</a:t>
                </a:r>
              </a:p>
            </p:txBody>
          </p:sp>
          <p:cxnSp>
            <p:nvCxnSpPr>
              <p:cNvPr id="30734" name="AutoShape 6"/>
              <p:cNvCxnSpPr>
                <a:cxnSpLocks noChangeShapeType="1"/>
              </p:cNvCxnSpPr>
              <p:nvPr/>
            </p:nvCxnSpPr>
            <p:spPr bwMode="auto">
              <a:xfrm>
                <a:off x="3316" y="2566"/>
                <a:ext cx="1" cy="219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30735" name="AutoShape 5"/>
              <p:cNvCxnSpPr>
                <a:cxnSpLocks noChangeShapeType="1"/>
              </p:cNvCxnSpPr>
              <p:nvPr/>
            </p:nvCxnSpPr>
            <p:spPr bwMode="auto">
              <a:xfrm flipV="1">
                <a:off x="3317" y="3062"/>
                <a:ext cx="333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30736" name="AutoShape 4"/>
              <p:cNvCxnSpPr>
                <a:cxnSpLocks noChangeShapeType="1"/>
              </p:cNvCxnSpPr>
              <p:nvPr/>
            </p:nvCxnSpPr>
            <p:spPr bwMode="auto">
              <a:xfrm flipV="1">
                <a:off x="3316" y="3961"/>
                <a:ext cx="334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cxnSp>
          <p:nvCxnSpPr>
            <p:cNvPr id="30729" name="AutoShape 2"/>
            <p:cNvCxnSpPr>
              <a:cxnSpLocks noChangeShapeType="1"/>
            </p:cNvCxnSpPr>
            <p:nvPr/>
          </p:nvCxnSpPr>
          <p:spPr bwMode="auto">
            <a:xfrm flipV="1">
              <a:off x="3318" y="4757"/>
              <a:ext cx="332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3072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072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2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grpSp>
        <p:nvGrpSpPr>
          <p:cNvPr id="31747" name="Group 1"/>
          <p:cNvGrpSpPr>
            <a:grpSpLocks noChangeAspect="1"/>
          </p:cNvGrpSpPr>
          <p:nvPr/>
        </p:nvGrpSpPr>
        <p:grpSpPr bwMode="auto">
          <a:xfrm>
            <a:off x="395288" y="765175"/>
            <a:ext cx="8477250" cy="5616575"/>
            <a:chOff x="2786" y="1989"/>
            <a:chExt cx="6451" cy="2958"/>
          </a:xfrm>
        </p:grpSpPr>
        <p:sp>
          <p:nvSpPr>
            <p:cNvPr id="31751" name="AutoShape 13"/>
            <p:cNvSpPr>
              <a:spLocks noChangeAspect="1" noChangeArrowheads="1" noTextEdit="1"/>
            </p:cNvSpPr>
            <p:nvPr/>
          </p:nvSpPr>
          <p:spPr bwMode="auto">
            <a:xfrm>
              <a:off x="2786" y="1989"/>
              <a:ext cx="6451" cy="29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1752" name="Group 3"/>
            <p:cNvGrpSpPr>
              <a:grpSpLocks/>
            </p:cNvGrpSpPr>
            <p:nvPr/>
          </p:nvGrpSpPr>
          <p:grpSpPr bwMode="auto">
            <a:xfrm>
              <a:off x="2928" y="2141"/>
              <a:ext cx="6309" cy="2806"/>
              <a:chOff x="2928" y="2141"/>
              <a:chExt cx="6309" cy="2806"/>
            </a:xfrm>
          </p:grpSpPr>
          <p:sp>
            <p:nvSpPr>
              <p:cNvPr id="31754" name="Text Box 12"/>
              <p:cNvSpPr txBox="1">
                <a:spLocks noChangeArrowheads="1"/>
              </p:cNvSpPr>
              <p:nvPr/>
            </p:nvSpPr>
            <p:spPr bwMode="auto">
              <a:xfrm>
                <a:off x="2928" y="2141"/>
                <a:ext cx="6308" cy="4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2000" b="1">
                    <a:solidFill>
                      <a:srgbClr val="0033CC"/>
                    </a:solidFill>
                    <a:latin typeface="Verdana" pitchFamily="34" charset="0"/>
                  </a:rPr>
                  <a:t>ЦЕЛЕВОЙ - НЕЦЕЛЕВОЙ ПОДХОД</a:t>
                </a:r>
                <a:endParaRPr lang="ru-RU" sz="2000">
                  <a:solidFill>
                    <a:srgbClr val="0033CC"/>
                  </a:solidFill>
                  <a:latin typeface="Verdana" pitchFamily="34" charset="0"/>
                </a:endParaRPr>
              </a:p>
              <a:p>
                <a:pPr algn="ctr" eaLnBrk="0" hangingPunct="0"/>
                <a:r>
                  <a:rPr lang="ru-RU" sz="2000" b="1">
                    <a:solidFill>
                      <a:srgbClr val="0033CC"/>
                    </a:solidFill>
                    <a:latin typeface="Verdana" pitchFamily="34" charset="0"/>
                  </a:rPr>
                  <a:t>К УПРАВЛЕНИЮ РАЗВИТИЕМ ОРГАНИЗАЦИИ</a:t>
                </a:r>
                <a:endParaRPr lang="ru-RU" sz="2000">
                  <a:solidFill>
                    <a:srgbClr val="0033CC"/>
                  </a:solidFill>
                  <a:latin typeface="Verdana" pitchFamily="34" charset="0"/>
                </a:endParaRPr>
              </a:p>
            </p:txBody>
          </p:sp>
          <p:sp>
            <p:nvSpPr>
              <p:cNvPr id="31755" name="Text Box 11"/>
              <p:cNvSpPr txBox="1">
                <a:spLocks noChangeArrowheads="1"/>
              </p:cNvSpPr>
              <p:nvPr/>
            </p:nvSpPr>
            <p:spPr bwMode="auto">
              <a:xfrm>
                <a:off x="3650" y="2774"/>
                <a:ext cx="5587" cy="57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2000">
                    <a:cs typeface="Times New Roman" pitchFamily="18" charset="0"/>
                  </a:rPr>
                  <a:t>2.1 Формирование чёткой, понятной всем и контролируемой общей цели развития организации</a:t>
                </a:r>
              </a:p>
            </p:txBody>
          </p:sp>
          <p:sp>
            <p:nvSpPr>
              <p:cNvPr id="31756" name="Text Box 10"/>
              <p:cNvSpPr txBox="1">
                <a:spLocks noChangeArrowheads="1"/>
              </p:cNvSpPr>
              <p:nvPr/>
            </p:nvSpPr>
            <p:spPr bwMode="auto">
              <a:xfrm>
                <a:off x="3650" y="3487"/>
                <a:ext cx="5586" cy="40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2000">
                    <a:cs typeface="Times New Roman" pitchFamily="18" charset="0"/>
                  </a:rPr>
                  <a:t>2.2 Определение целей каждого планируемого изменения</a:t>
                </a:r>
              </a:p>
            </p:txBody>
          </p:sp>
          <p:sp>
            <p:nvSpPr>
              <p:cNvPr id="31757" name="Text Box 9"/>
              <p:cNvSpPr txBox="1">
                <a:spLocks noChangeArrowheads="1"/>
              </p:cNvSpPr>
              <p:nvPr/>
            </p:nvSpPr>
            <p:spPr bwMode="auto">
              <a:xfrm>
                <a:off x="3651" y="4069"/>
                <a:ext cx="5586" cy="34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2000">
                    <a:cs typeface="Times New Roman" pitchFamily="18" charset="0"/>
                  </a:rPr>
                  <a:t>2.3 Согласование частных целей между собой</a:t>
                </a:r>
              </a:p>
            </p:txBody>
          </p:sp>
          <p:cxnSp>
            <p:nvCxnSpPr>
              <p:cNvPr id="31758" name="AutoShape 8"/>
              <p:cNvCxnSpPr>
                <a:cxnSpLocks noChangeShapeType="1"/>
              </p:cNvCxnSpPr>
              <p:nvPr/>
            </p:nvCxnSpPr>
            <p:spPr bwMode="auto">
              <a:xfrm>
                <a:off x="3316" y="2566"/>
                <a:ext cx="1" cy="219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31759" name="AutoShape 7"/>
              <p:cNvCxnSpPr>
                <a:cxnSpLocks noChangeShapeType="1"/>
              </p:cNvCxnSpPr>
              <p:nvPr/>
            </p:nvCxnSpPr>
            <p:spPr bwMode="auto">
              <a:xfrm flipV="1">
                <a:off x="3317" y="3062"/>
                <a:ext cx="333" cy="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31760" name="AutoShape 6"/>
              <p:cNvCxnSpPr>
                <a:cxnSpLocks noChangeShapeType="1"/>
              </p:cNvCxnSpPr>
              <p:nvPr/>
            </p:nvCxnSpPr>
            <p:spPr bwMode="auto">
              <a:xfrm flipV="1">
                <a:off x="3318" y="3672"/>
                <a:ext cx="334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31761" name="AutoShape 5"/>
              <p:cNvCxnSpPr>
                <a:cxnSpLocks noChangeShapeType="1"/>
              </p:cNvCxnSpPr>
              <p:nvPr/>
            </p:nvCxnSpPr>
            <p:spPr bwMode="auto">
              <a:xfrm flipV="1">
                <a:off x="3321" y="4226"/>
                <a:ext cx="331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sp>
            <p:nvSpPr>
              <p:cNvPr id="31762" name="Text Box 4"/>
              <p:cNvSpPr txBox="1">
                <a:spLocks noChangeArrowheads="1"/>
              </p:cNvSpPr>
              <p:nvPr/>
            </p:nvSpPr>
            <p:spPr bwMode="auto">
              <a:xfrm>
                <a:off x="3650" y="4589"/>
                <a:ext cx="5587" cy="35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2000">
                    <a:cs typeface="Times New Roman" pitchFamily="18" charset="0"/>
                  </a:rPr>
                  <a:t>2.4 Взаимосвязь частных и общих целей развития организации</a:t>
                </a:r>
              </a:p>
            </p:txBody>
          </p:sp>
        </p:grpSp>
        <p:cxnSp>
          <p:nvCxnSpPr>
            <p:cNvPr id="31753" name="AutoShape 2"/>
            <p:cNvCxnSpPr>
              <a:cxnSpLocks noChangeShapeType="1"/>
            </p:cNvCxnSpPr>
            <p:nvPr/>
          </p:nvCxnSpPr>
          <p:spPr bwMode="auto">
            <a:xfrm flipV="1">
              <a:off x="3321" y="4757"/>
              <a:ext cx="331" cy="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31748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174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5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grpSp>
        <p:nvGrpSpPr>
          <p:cNvPr id="32771" name="Group 1"/>
          <p:cNvGrpSpPr>
            <a:grpSpLocks noChangeAspect="1"/>
          </p:cNvGrpSpPr>
          <p:nvPr/>
        </p:nvGrpSpPr>
        <p:grpSpPr bwMode="auto">
          <a:xfrm>
            <a:off x="323850" y="1125538"/>
            <a:ext cx="8424863" cy="5327650"/>
            <a:chOff x="2701" y="1989"/>
            <a:chExt cx="6536" cy="3148"/>
          </a:xfrm>
        </p:grpSpPr>
        <p:sp>
          <p:nvSpPr>
            <p:cNvPr id="32775" name="AutoShape 13"/>
            <p:cNvSpPr>
              <a:spLocks noChangeAspect="1" noChangeArrowheads="1" noTextEdit="1"/>
            </p:cNvSpPr>
            <p:nvPr/>
          </p:nvSpPr>
          <p:spPr bwMode="auto">
            <a:xfrm>
              <a:off x="2701" y="1989"/>
              <a:ext cx="6536" cy="3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32776" name="AutoShape 12"/>
            <p:cNvCxnSpPr>
              <a:cxnSpLocks noChangeShapeType="1"/>
            </p:cNvCxnSpPr>
            <p:nvPr/>
          </p:nvCxnSpPr>
          <p:spPr bwMode="auto">
            <a:xfrm flipV="1">
              <a:off x="3321" y="4918"/>
              <a:ext cx="331" cy="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grpSp>
          <p:nvGrpSpPr>
            <p:cNvPr id="32777" name="Group 2"/>
            <p:cNvGrpSpPr>
              <a:grpSpLocks/>
            </p:cNvGrpSpPr>
            <p:nvPr/>
          </p:nvGrpSpPr>
          <p:grpSpPr bwMode="auto">
            <a:xfrm>
              <a:off x="2923" y="2074"/>
              <a:ext cx="6314" cy="3041"/>
              <a:chOff x="2923" y="2074"/>
              <a:chExt cx="6314" cy="3041"/>
            </a:xfrm>
          </p:grpSpPr>
          <p:sp>
            <p:nvSpPr>
              <p:cNvPr id="32778" name="Text Box 11"/>
              <p:cNvSpPr txBox="1">
                <a:spLocks noChangeArrowheads="1"/>
              </p:cNvSpPr>
              <p:nvPr/>
            </p:nvSpPr>
            <p:spPr bwMode="auto">
              <a:xfrm>
                <a:off x="3650" y="2774"/>
                <a:ext cx="5587" cy="44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2000">
                    <a:cs typeface="Times New Roman" pitchFamily="18" charset="0"/>
                  </a:rPr>
                  <a:t>3.1 Разработка прогноза изменений условий деятельности организации</a:t>
                </a:r>
              </a:p>
            </p:txBody>
          </p:sp>
          <p:sp>
            <p:nvSpPr>
              <p:cNvPr id="32779" name="Text Box 10"/>
              <p:cNvSpPr txBox="1">
                <a:spLocks noChangeArrowheads="1"/>
              </p:cNvSpPr>
              <p:nvPr/>
            </p:nvSpPr>
            <p:spPr bwMode="auto">
              <a:xfrm>
                <a:off x="3651" y="3393"/>
                <a:ext cx="5586" cy="58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2000">
                    <a:cs typeface="Times New Roman" pitchFamily="18" charset="0"/>
                  </a:rPr>
                  <a:t>3.2 Определение требований к организации в долгосрочной перспективе</a:t>
                </a:r>
              </a:p>
            </p:txBody>
          </p:sp>
          <p:sp>
            <p:nvSpPr>
              <p:cNvPr id="32780" name="Text Box 9"/>
              <p:cNvSpPr txBox="1">
                <a:spLocks noChangeArrowheads="1"/>
              </p:cNvSpPr>
              <p:nvPr/>
            </p:nvSpPr>
            <p:spPr bwMode="auto">
              <a:xfrm>
                <a:off x="3651" y="4116"/>
                <a:ext cx="5586" cy="45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2000">
                    <a:cs typeface="Times New Roman" pitchFamily="18" charset="0"/>
                  </a:rPr>
                  <a:t>3.3 Учёт комплекса факторов при планировании изменений</a:t>
                </a:r>
              </a:p>
            </p:txBody>
          </p:sp>
          <p:cxnSp>
            <p:nvCxnSpPr>
              <p:cNvPr id="32781" name="AutoShape 8"/>
              <p:cNvCxnSpPr>
                <a:cxnSpLocks noChangeShapeType="1"/>
              </p:cNvCxnSpPr>
              <p:nvPr/>
            </p:nvCxnSpPr>
            <p:spPr bwMode="auto">
              <a:xfrm>
                <a:off x="3316" y="2566"/>
                <a:ext cx="1" cy="235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32782" name="AutoShape 7"/>
              <p:cNvCxnSpPr>
                <a:cxnSpLocks noChangeShapeType="1"/>
              </p:cNvCxnSpPr>
              <p:nvPr/>
            </p:nvCxnSpPr>
            <p:spPr bwMode="auto">
              <a:xfrm>
                <a:off x="3316" y="3060"/>
                <a:ext cx="334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32783" name="AutoShape 6"/>
              <p:cNvCxnSpPr>
                <a:cxnSpLocks noChangeShapeType="1"/>
              </p:cNvCxnSpPr>
              <p:nvPr/>
            </p:nvCxnSpPr>
            <p:spPr bwMode="auto">
              <a:xfrm flipV="1">
                <a:off x="3318" y="3775"/>
                <a:ext cx="334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32784" name="AutoShape 5"/>
              <p:cNvCxnSpPr>
                <a:cxnSpLocks noChangeShapeType="1"/>
              </p:cNvCxnSpPr>
              <p:nvPr/>
            </p:nvCxnSpPr>
            <p:spPr bwMode="auto">
              <a:xfrm flipV="1">
                <a:off x="3321" y="4410"/>
                <a:ext cx="331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sp>
            <p:nvSpPr>
              <p:cNvPr id="32785" name="Text Box 4"/>
              <p:cNvSpPr txBox="1">
                <a:spLocks noChangeArrowheads="1"/>
              </p:cNvSpPr>
              <p:nvPr/>
            </p:nvSpPr>
            <p:spPr bwMode="auto">
              <a:xfrm>
                <a:off x="3650" y="4757"/>
                <a:ext cx="5587" cy="35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2000">
                    <a:cs typeface="Times New Roman" pitchFamily="18" charset="0"/>
                  </a:rPr>
                  <a:t>3.4 Регулярность и рациональность внедрения изменений</a:t>
                </a:r>
              </a:p>
            </p:txBody>
          </p:sp>
          <p:sp>
            <p:nvSpPr>
              <p:cNvPr id="32786" name="Text Box 3"/>
              <p:cNvSpPr txBox="1">
                <a:spLocks noChangeArrowheads="1"/>
              </p:cNvSpPr>
              <p:nvPr/>
            </p:nvSpPr>
            <p:spPr bwMode="auto">
              <a:xfrm>
                <a:off x="2923" y="2074"/>
                <a:ext cx="6313" cy="49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2000" b="1">
                    <a:solidFill>
                      <a:srgbClr val="0033CC"/>
                    </a:solidFill>
                    <a:latin typeface="Verdana" pitchFamily="34" charset="0"/>
                  </a:rPr>
                  <a:t>СИСТЕМНЫЙ - НЕСИСТЕМНЫЙ ПОДХОД</a:t>
                </a:r>
                <a:endParaRPr lang="ru-RU" sz="2000">
                  <a:solidFill>
                    <a:srgbClr val="0033CC"/>
                  </a:solidFill>
                  <a:latin typeface="Verdana" pitchFamily="34" charset="0"/>
                </a:endParaRPr>
              </a:p>
              <a:p>
                <a:pPr algn="ctr" eaLnBrk="0" hangingPunct="0"/>
                <a:r>
                  <a:rPr lang="ru-RU" sz="2000" b="1">
                    <a:solidFill>
                      <a:srgbClr val="0033CC"/>
                    </a:solidFill>
                    <a:latin typeface="Verdana" pitchFamily="34" charset="0"/>
                  </a:rPr>
                  <a:t>К УПРАВЛЕНИЮ РАЗВИТИЕМ ОРГАНИЗАЦИИ</a:t>
                </a:r>
                <a:endParaRPr lang="ru-RU" sz="2000">
                  <a:solidFill>
                    <a:srgbClr val="0033CC"/>
                  </a:solidFill>
                  <a:latin typeface="Verdana" pitchFamily="34" charset="0"/>
                </a:endParaRPr>
              </a:p>
            </p:txBody>
          </p:sp>
        </p:grpSp>
      </p:grpSp>
      <p:grpSp>
        <p:nvGrpSpPr>
          <p:cNvPr id="3277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277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7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grpSp>
        <p:nvGrpSpPr>
          <p:cNvPr id="33795" name="Group 1"/>
          <p:cNvGrpSpPr>
            <a:grpSpLocks noChangeAspect="1"/>
          </p:cNvGrpSpPr>
          <p:nvPr/>
        </p:nvGrpSpPr>
        <p:grpSpPr bwMode="auto">
          <a:xfrm>
            <a:off x="323850" y="765175"/>
            <a:ext cx="8407400" cy="5832475"/>
            <a:chOff x="2851" y="1989"/>
            <a:chExt cx="6386" cy="4648"/>
          </a:xfrm>
        </p:grpSpPr>
        <p:sp>
          <p:nvSpPr>
            <p:cNvPr id="33799" name="AutoShape 15"/>
            <p:cNvSpPr>
              <a:spLocks noChangeAspect="1" noChangeArrowheads="1" noTextEdit="1"/>
            </p:cNvSpPr>
            <p:nvPr/>
          </p:nvSpPr>
          <p:spPr bwMode="auto">
            <a:xfrm>
              <a:off x="2851" y="1989"/>
              <a:ext cx="6386" cy="4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3800" name="Group 3"/>
            <p:cNvGrpSpPr>
              <a:grpSpLocks/>
            </p:cNvGrpSpPr>
            <p:nvPr/>
          </p:nvGrpSpPr>
          <p:grpSpPr bwMode="auto">
            <a:xfrm>
              <a:off x="2929" y="1989"/>
              <a:ext cx="6308" cy="4648"/>
              <a:chOff x="2929" y="1989"/>
              <a:chExt cx="6308" cy="4648"/>
            </a:xfrm>
          </p:grpSpPr>
          <p:sp>
            <p:nvSpPr>
              <p:cNvPr id="33802" name="Text Box 14"/>
              <p:cNvSpPr txBox="1">
                <a:spLocks noChangeArrowheads="1"/>
              </p:cNvSpPr>
              <p:nvPr/>
            </p:nvSpPr>
            <p:spPr bwMode="auto">
              <a:xfrm>
                <a:off x="3650" y="2774"/>
                <a:ext cx="5587" cy="57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2000">
                    <a:cs typeface="Times New Roman" pitchFamily="18" charset="0"/>
                  </a:rPr>
                  <a:t>4.1 Проработка детальных планов реализации каждого изменения, их координация между собой по срокам и месту</a:t>
                </a:r>
              </a:p>
            </p:txBody>
          </p:sp>
          <p:sp>
            <p:nvSpPr>
              <p:cNvPr id="33803" name="Text Box 13"/>
              <p:cNvSpPr txBox="1">
                <a:spLocks noChangeArrowheads="1"/>
              </p:cNvSpPr>
              <p:nvPr/>
            </p:nvSpPr>
            <p:spPr bwMode="auto">
              <a:xfrm>
                <a:off x="3650" y="3487"/>
                <a:ext cx="5586" cy="35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2000">
                    <a:cs typeface="Times New Roman" pitchFamily="18" charset="0"/>
                  </a:rPr>
                  <a:t>4.2 Организация порядка реализации планов развития</a:t>
                </a:r>
              </a:p>
            </p:txBody>
          </p:sp>
          <p:sp>
            <p:nvSpPr>
              <p:cNvPr id="33804" name="Text Box 12"/>
              <p:cNvSpPr txBox="1">
                <a:spLocks noChangeArrowheads="1"/>
              </p:cNvSpPr>
              <p:nvPr/>
            </p:nvSpPr>
            <p:spPr bwMode="auto">
              <a:xfrm>
                <a:off x="3651" y="4005"/>
                <a:ext cx="5586" cy="77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2000">
                    <a:cs typeface="Times New Roman" pitchFamily="18" charset="0"/>
                  </a:rPr>
                  <a:t>4.3 Определение в планах контролируемых промежуточных результатов, позволяющих выявлять отклонения от желаемого хода работ</a:t>
                </a:r>
              </a:p>
            </p:txBody>
          </p:sp>
          <p:cxnSp>
            <p:nvCxnSpPr>
              <p:cNvPr id="33805" name="AutoShape 11"/>
              <p:cNvCxnSpPr>
                <a:cxnSpLocks noChangeShapeType="1"/>
              </p:cNvCxnSpPr>
              <p:nvPr/>
            </p:nvCxnSpPr>
            <p:spPr bwMode="auto">
              <a:xfrm>
                <a:off x="3316" y="2566"/>
                <a:ext cx="1" cy="3724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33806" name="AutoShape 10"/>
              <p:cNvCxnSpPr>
                <a:cxnSpLocks noChangeShapeType="1"/>
              </p:cNvCxnSpPr>
              <p:nvPr/>
            </p:nvCxnSpPr>
            <p:spPr bwMode="auto">
              <a:xfrm>
                <a:off x="3311" y="3058"/>
                <a:ext cx="334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33807" name="AutoShape 9"/>
              <p:cNvCxnSpPr>
                <a:cxnSpLocks noChangeShapeType="1"/>
              </p:cNvCxnSpPr>
              <p:nvPr/>
            </p:nvCxnSpPr>
            <p:spPr bwMode="auto">
              <a:xfrm flipV="1">
                <a:off x="3311" y="3682"/>
                <a:ext cx="334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33808" name="AutoShape 8"/>
              <p:cNvCxnSpPr>
                <a:cxnSpLocks noChangeShapeType="1"/>
              </p:cNvCxnSpPr>
              <p:nvPr/>
            </p:nvCxnSpPr>
            <p:spPr bwMode="auto">
              <a:xfrm flipV="1">
                <a:off x="3321" y="4409"/>
                <a:ext cx="331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33809" name="AutoShape 7"/>
              <p:cNvCxnSpPr>
                <a:cxnSpLocks noChangeShapeType="1"/>
              </p:cNvCxnSpPr>
              <p:nvPr/>
            </p:nvCxnSpPr>
            <p:spPr bwMode="auto">
              <a:xfrm flipV="1">
                <a:off x="3323" y="5344"/>
                <a:ext cx="329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sp>
            <p:nvSpPr>
              <p:cNvPr id="33810" name="Text Box 6"/>
              <p:cNvSpPr txBox="1">
                <a:spLocks noChangeArrowheads="1"/>
              </p:cNvSpPr>
              <p:nvPr/>
            </p:nvSpPr>
            <p:spPr bwMode="auto">
              <a:xfrm>
                <a:off x="3650" y="4918"/>
                <a:ext cx="5587" cy="7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2000">
                    <a:cs typeface="Times New Roman" pitchFamily="18" charset="0"/>
                  </a:rPr>
                  <a:t>4.4 Осуществление периодического сбора и обобщения информации о реальной реализации изменений (Получают ли её руководители?)</a:t>
                </a:r>
              </a:p>
            </p:txBody>
          </p:sp>
          <p:sp>
            <p:nvSpPr>
              <p:cNvPr id="33811" name="Text Box 5"/>
              <p:cNvSpPr txBox="1">
                <a:spLocks noChangeArrowheads="1"/>
              </p:cNvSpPr>
              <p:nvPr/>
            </p:nvSpPr>
            <p:spPr bwMode="auto">
              <a:xfrm>
                <a:off x="2929" y="1989"/>
                <a:ext cx="6307" cy="57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2000" b="1">
                    <a:solidFill>
                      <a:srgbClr val="0033CC"/>
                    </a:solidFill>
                    <a:latin typeface="Verdana" pitchFamily="34" charset="0"/>
                  </a:rPr>
                  <a:t>РЕАКТИВНЫЙ – ПРЕВЕНТИВНЫЙ ПОДХОД</a:t>
                </a:r>
                <a:endParaRPr lang="ru-RU" sz="2000">
                  <a:solidFill>
                    <a:srgbClr val="0033CC"/>
                  </a:solidFill>
                  <a:latin typeface="Verdana" pitchFamily="34" charset="0"/>
                </a:endParaRPr>
              </a:p>
              <a:p>
                <a:pPr algn="ctr" eaLnBrk="0" hangingPunct="0"/>
                <a:r>
                  <a:rPr lang="ru-RU" sz="2000" b="1">
                    <a:solidFill>
                      <a:srgbClr val="0033CC"/>
                    </a:solidFill>
                    <a:latin typeface="Verdana" pitchFamily="34" charset="0"/>
                  </a:rPr>
                  <a:t>К УПРАВЛЕНИЮ РАЗВИТИЕМ ОРГАНИЗАЦИИ</a:t>
                </a:r>
                <a:endParaRPr lang="ru-RU" sz="2000">
                  <a:solidFill>
                    <a:srgbClr val="0033CC"/>
                  </a:solidFill>
                  <a:latin typeface="Verdana" pitchFamily="34" charset="0"/>
                </a:endParaRPr>
              </a:p>
            </p:txBody>
          </p:sp>
          <p:sp>
            <p:nvSpPr>
              <p:cNvPr id="33812" name="Text Box 4"/>
              <p:cNvSpPr txBox="1">
                <a:spLocks noChangeArrowheads="1"/>
              </p:cNvSpPr>
              <p:nvPr/>
            </p:nvSpPr>
            <p:spPr bwMode="auto">
              <a:xfrm>
                <a:off x="3650" y="5840"/>
                <a:ext cx="5587" cy="79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2000">
                    <a:cs typeface="Times New Roman" pitchFamily="18" charset="0"/>
                  </a:rPr>
                  <a:t>4.5 Формирование системы контроля, позволяющей своевременно обнаруживать возможные отклонения при реализации планов и достижении целей изменений</a:t>
                </a:r>
              </a:p>
            </p:txBody>
          </p:sp>
        </p:grpSp>
        <p:cxnSp>
          <p:nvCxnSpPr>
            <p:cNvPr id="33801" name="AutoShape 2"/>
            <p:cNvCxnSpPr>
              <a:cxnSpLocks noChangeShapeType="1"/>
            </p:cNvCxnSpPr>
            <p:nvPr/>
          </p:nvCxnSpPr>
          <p:spPr bwMode="auto">
            <a:xfrm flipV="1">
              <a:off x="3316" y="6290"/>
              <a:ext cx="329" cy="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3379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379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79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463"/>
          </a:xfrm>
        </p:spPr>
        <p:txBody>
          <a:bodyPr/>
          <a:lstStyle/>
          <a:p>
            <a:pPr algn="ctr" eaLnBrk="1" hangingPunct="1"/>
            <a:r>
              <a:rPr lang="ru-RU" sz="28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Объективные предпосылки </a:t>
            </a:r>
            <a:br>
              <a:rPr lang="ru-RU" sz="28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организационных изменений:</a:t>
            </a:r>
            <a:endParaRPr lang="en-US" sz="2800" b="1" smtClean="0">
              <a:solidFill>
                <a:srgbClr val="0033CC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819" name="Содержимое 2"/>
          <p:cNvSpPr>
            <a:spLocks noGrp="1"/>
          </p:cNvSpPr>
          <p:nvPr>
            <p:ph idx="1"/>
          </p:nvPr>
        </p:nvSpPr>
        <p:spPr>
          <a:xfrm>
            <a:off x="250825" y="1628775"/>
            <a:ext cx="8713788" cy="5040313"/>
          </a:xfrm>
        </p:spPr>
        <p:txBody>
          <a:bodyPr/>
          <a:lstStyle/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ухудшение финансово-экономических показателей, снижение конкурентоспособности;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недостаточная инвестиционная привлекательность компании;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разногласия в высшем уровне управления по тактическим и стратегическим вопросам;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территориальная рассредоточенность и разобщенность, появление проблемы координации и взаимосвязи;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многообразие взаимосвязанных организационных, технологических, экономических, социальных, финансовых процессов, требующее координации и согласованности;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нарушение экономической сбалансированности между текущей и стратегической деятельностью;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одновременное воздействие внешних и внутренних факторов;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инновационные процессы и новации.</a:t>
            </a:r>
          </a:p>
        </p:txBody>
      </p:sp>
      <p:grpSp>
        <p:nvGrpSpPr>
          <p:cNvPr id="34820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482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2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571625"/>
          </a:xfrm>
        </p:spPr>
        <p:txBody>
          <a:bodyPr/>
          <a:lstStyle/>
          <a:p>
            <a:pPr algn="ctr" eaLnBrk="1" hangingPunct="1"/>
            <a:r>
              <a:rPr lang="ru-RU" sz="2800" b="1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 условиях рыночных отношений возможности развития организаций расширяются за счёт:</a:t>
            </a:r>
            <a:endParaRPr lang="en-US" sz="2800" b="1" smtClean="0">
              <a:solidFill>
                <a:srgbClr val="0033CC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5843" name="Содержимое 2"/>
          <p:cNvSpPr>
            <a:spLocks noGrp="1"/>
          </p:cNvSpPr>
          <p:nvPr>
            <p:ph idx="1"/>
          </p:nvPr>
        </p:nvSpPr>
        <p:spPr>
          <a:xfrm>
            <a:off x="457200" y="2492375"/>
            <a:ext cx="8229600" cy="2449513"/>
          </a:xfrm>
        </p:spPr>
        <p:txBody>
          <a:bodyPr/>
          <a:lstStyle/>
          <a:p>
            <a:pPr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интеграции с инновационными процессами, </a:t>
            </a:r>
          </a:p>
          <a:p>
            <a:pPr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применения Интернет-технологий, </a:t>
            </a:r>
          </a:p>
          <a:p>
            <a:pPr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использования мировых достижений управления и возможностей международных институтов бизнеса.</a:t>
            </a:r>
          </a:p>
          <a:p>
            <a:pPr eaLnBrk="1" hangingPunct="1"/>
            <a:endParaRPr lang="en-US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3584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584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84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395288" y="620713"/>
            <a:ext cx="8569325" cy="647700"/>
          </a:xfrm>
        </p:spPr>
        <p:txBody>
          <a:bodyPr/>
          <a:lstStyle/>
          <a:p>
            <a:pPr algn="ctr" eaLnBrk="1" hangingPunct="1"/>
            <a:r>
              <a:rPr lang="ru-RU" sz="20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 уроков зарубежного и отечественного опыта реализации организационных изменений:</a:t>
            </a:r>
            <a:endParaRPr lang="en-US" sz="2000" b="1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6867" name="Содержимое 2"/>
          <p:cNvSpPr>
            <a:spLocks noGrp="1"/>
          </p:cNvSpPr>
          <p:nvPr>
            <p:ph idx="1"/>
          </p:nvPr>
        </p:nvSpPr>
        <p:spPr>
          <a:xfrm>
            <a:off x="250825" y="1341438"/>
            <a:ext cx="8893175" cy="5327650"/>
          </a:xfrm>
        </p:spPr>
        <p:txBody>
          <a:bodyPr/>
          <a:lstStyle/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 организаций, имеющих и не имеющих четкой и целостной стратегии, </a:t>
            </a:r>
            <a:r>
              <a:rPr lang="ru-RU" sz="20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шансы выжить практически равны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стратегическое управления не гарантирует успешного организационного развития, но привносит в управление организацией определенную </a:t>
            </a:r>
            <a:r>
              <a:rPr lang="ru-RU" sz="20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целесообразность и рациональность;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организациях, не имеющих четко сформулированной стратегии функционирования, развитие происходит </a:t>
            </a:r>
            <a:r>
              <a:rPr lang="ru-RU" sz="20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эволюционно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а в компаниях, управляемых в соответствии со стратегическим планом, развитие происходит </a:t>
            </a:r>
            <a:r>
              <a:rPr lang="ru-RU" sz="20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революционно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успех сопутствует тем организациям, чьи стратегии нацелены на </a:t>
            </a:r>
            <a:r>
              <a:rPr lang="ru-RU" sz="20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активное использование их внутреннего потенциала 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для изменения внешнего окружения, а не приспособления к нему;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если у организации нет функционирующего </a:t>
            </a:r>
            <a:r>
              <a:rPr lang="ru-RU" sz="20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механизма обучения и управления организационными знаниями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разработка и осуществление эффективной стратегии, а также успешные организационные изменения невозможны. 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arenR"/>
            </a:pPr>
            <a:endParaRPr lang="en-US" sz="20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36868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686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7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Содержимое 2"/>
          <p:cNvSpPr>
            <a:spLocks noGrp="1"/>
          </p:cNvSpPr>
          <p:nvPr>
            <p:ph idx="1"/>
          </p:nvPr>
        </p:nvSpPr>
        <p:spPr>
          <a:xfrm>
            <a:off x="457200" y="692150"/>
            <a:ext cx="8435975" cy="5976938"/>
          </a:xfrm>
        </p:spPr>
        <p:txBody>
          <a:bodyPr/>
          <a:lstStyle/>
          <a:p>
            <a:pPr eaLnBrk="1" hangingPunct="1"/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Каждая организация преодолевает </a:t>
            </a:r>
            <a:r>
              <a:rPr lang="ru-RU" sz="2000" b="1" i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несколько стадий развития. </a:t>
            </a:r>
          </a:p>
          <a:p>
            <a:pPr eaLnBrk="1" hangingPunct="1"/>
            <a:r>
              <a:rPr lang="ru-RU" sz="2000" b="1" i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Задача менеджеров 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знать эти стадии и особенности управления на разных стадия жизненного цикла организации.</a:t>
            </a:r>
          </a:p>
          <a:p>
            <a:pPr eaLnBrk="1" hangingPunct="1"/>
            <a:r>
              <a:rPr lang="ru-RU" sz="2000" b="1" smtClean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Жизненный цикл организации - это:</a:t>
            </a:r>
          </a:p>
          <a:p>
            <a:pPr lvl="2" eaLnBrk="1" hangingPunct="1"/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определенные этапы, через которые проходят организации;</a:t>
            </a:r>
          </a:p>
          <a:p>
            <a:pPr lvl="2" eaLnBrk="1" hangingPunct="1"/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переходы от одного этапа к другому являются предсказуемыми, а не случайными.</a:t>
            </a:r>
          </a:p>
          <a:p>
            <a:pPr lvl="1" eaLnBrk="1" hangingPunct="1"/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Жизненный цикл организации «чувствителен» к фазам экономического цикла: </a:t>
            </a:r>
          </a:p>
          <a:p>
            <a:pPr lvl="2" eaLnBrk="1" hangingPunct="1"/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1) кризис; 2) оживление; 3) подъем; 4) спад. </a:t>
            </a:r>
          </a:p>
          <a:p>
            <a:pPr lvl="1" eaLnBrk="1" hangingPunct="1"/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Несовпадение фаз жизненного цикла организации и экономического цикла может внести существенные </a:t>
            </a:r>
            <a:r>
              <a:rPr lang="ru-RU" sz="2000" b="1" i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коррективы (негативные или позитивные) в деятельность организации.</a:t>
            </a:r>
          </a:p>
        </p:txBody>
      </p:sp>
      <p:grpSp>
        <p:nvGrpSpPr>
          <p:cNvPr id="37891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7892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9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576064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Циклическое развитие экономики</a:t>
            </a:r>
            <a:endParaRPr lang="en-US" sz="3600" b="1" dirty="0">
              <a:solidFill>
                <a:srgbClr val="0033CC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915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grpSp>
        <p:nvGrpSpPr>
          <p:cNvPr id="38916" name="Group 1"/>
          <p:cNvGrpSpPr>
            <a:grpSpLocks noChangeAspect="1"/>
          </p:cNvGrpSpPr>
          <p:nvPr/>
        </p:nvGrpSpPr>
        <p:grpSpPr bwMode="auto">
          <a:xfrm>
            <a:off x="250825" y="1484313"/>
            <a:ext cx="8642350" cy="5040312"/>
            <a:chOff x="2362" y="2882"/>
            <a:chExt cx="7200" cy="5045"/>
          </a:xfrm>
        </p:grpSpPr>
        <p:sp>
          <p:nvSpPr>
            <p:cNvPr id="38920" name="AutoShape 23"/>
            <p:cNvSpPr>
              <a:spLocks noChangeAspect="1" noChangeArrowheads="1" noTextEdit="1"/>
            </p:cNvSpPr>
            <p:nvPr/>
          </p:nvSpPr>
          <p:spPr bwMode="auto">
            <a:xfrm>
              <a:off x="2362" y="2882"/>
              <a:ext cx="7200" cy="50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38921" name="AutoShape 22"/>
            <p:cNvCxnSpPr>
              <a:cxnSpLocks noChangeShapeType="1"/>
            </p:cNvCxnSpPr>
            <p:nvPr/>
          </p:nvCxnSpPr>
          <p:spPr bwMode="auto">
            <a:xfrm>
              <a:off x="3801" y="7655"/>
              <a:ext cx="422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</p:spPr>
        </p:cxnSp>
        <p:cxnSp>
          <p:nvCxnSpPr>
            <p:cNvPr id="38922" name="AutoShape 21"/>
            <p:cNvCxnSpPr>
              <a:cxnSpLocks noChangeShapeType="1"/>
            </p:cNvCxnSpPr>
            <p:nvPr/>
          </p:nvCxnSpPr>
          <p:spPr bwMode="auto">
            <a:xfrm flipH="1">
              <a:off x="5947" y="7657"/>
              <a:ext cx="529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</p:spPr>
        </p:cxnSp>
        <p:grpSp>
          <p:nvGrpSpPr>
            <p:cNvPr id="38923" name="Group 2"/>
            <p:cNvGrpSpPr>
              <a:grpSpLocks/>
            </p:cNvGrpSpPr>
            <p:nvPr/>
          </p:nvGrpSpPr>
          <p:grpSpPr bwMode="auto">
            <a:xfrm>
              <a:off x="2420" y="2939"/>
              <a:ext cx="7142" cy="4919"/>
              <a:chOff x="2420" y="2939"/>
              <a:chExt cx="7142" cy="4919"/>
            </a:xfrm>
          </p:grpSpPr>
          <p:cxnSp>
            <p:nvCxnSpPr>
              <p:cNvPr id="38924" name="AutoShape 20"/>
              <p:cNvCxnSpPr>
                <a:cxnSpLocks noChangeShapeType="1"/>
              </p:cNvCxnSpPr>
              <p:nvPr/>
            </p:nvCxnSpPr>
            <p:spPr bwMode="auto">
              <a:xfrm flipV="1">
                <a:off x="2888" y="3505"/>
                <a:ext cx="11" cy="3834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med" len="med"/>
              </a:ln>
            </p:spPr>
          </p:cxnSp>
          <p:cxnSp>
            <p:nvCxnSpPr>
              <p:cNvPr id="38925" name="AutoShape 19"/>
              <p:cNvCxnSpPr>
                <a:cxnSpLocks noChangeShapeType="1"/>
              </p:cNvCxnSpPr>
              <p:nvPr/>
            </p:nvCxnSpPr>
            <p:spPr bwMode="auto">
              <a:xfrm>
                <a:off x="2888" y="7338"/>
                <a:ext cx="5576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med" len="med"/>
              </a:ln>
            </p:spPr>
          </p:cxnSp>
          <p:cxnSp>
            <p:nvCxnSpPr>
              <p:cNvPr id="38926" name="AutoShape 18"/>
              <p:cNvCxnSpPr>
                <a:cxnSpLocks noChangeShapeType="1"/>
              </p:cNvCxnSpPr>
              <p:nvPr/>
            </p:nvCxnSpPr>
            <p:spPr bwMode="auto">
              <a:xfrm flipV="1">
                <a:off x="3072" y="3955"/>
                <a:ext cx="5207" cy="2806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38927" name="AutoShape 17"/>
              <p:cNvCxnSpPr>
                <a:cxnSpLocks noChangeShapeType="1"/>
              </p:cNvCxnSpPr>
              <p:nvPr/>
            </p:nvCxnSpPr>
            <p:spPr bwMode="auto">
              <a:xfrm>
                <a:off x="3800" y="5733"/>
                <a:ext cx="1" cy="192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38928" name="AutoShape 16"/>
              <p:cNvCxnSpPr>
                <a:cxnSpLocks noChangeShapeType="1"/>
              </p:cNvCxnSpPr>
              <p:nvPr/>
            </p:nvCxnSpPr>
            <p:spPr bwMode="auto">
              <a:xfrm>
                <a:off x="6475" y="4314"/>
                <a:ext cx="1" cy="334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sp>
            <p:nvSpPr>
              <p:cNvPr id="38929" name="Freeform 15"/>
              <p:cNvSpPr>
                <a:spLocks/>
              </p:cNvSpPr>
              <p:nvPr/>
            </p:nvSpPr>
            <p:spPr bwMode="auto">
              <a:xfrm>
                <a:off x="3072" y="3436"/>
                <a:ext cx="5207" cy="3129"/>
              </a:xfrm>
              <a:custGeom>
                <a:avLst/>
                <a:gdLst>
                  <a:gd name="T0" fmla="*/ 0 w 6300"/>
                  <a:gd name="T1" fmla="*/ 1622 h 3538"/>
                  <a:gd name="T2" fmla="*/ 252 w 6300"/>
                  <a:gd name="T3" fmla="*/ 1248 h 3538"/>
                  <a:gd name="T4" fmla="*/ 497 w 6300"/>
                  <a:gd name="T5" fmla="*/ 1371 h 3538"/>
                  <a:gd name="T6" fmla="*/ 750 w 6300"/>
                  <a:gd name="T7" fmla="*/ 1622 h 3538"/>
                  <a:gd name="T8" fmla="*/ 985 w 6300"/>
                  <a:gd name="T9" fmla="*/ 948 h 3538"/>
                  <a:gd name="T10" fmla="*/ 1261 w 6300"/>
                  <a:gd name="T11" fmla="*/ 474 h 3538"/>
                  <a:gd name="T12" fmla="*/ 1497 w 6300"/>
                  <a:gd name="T13" fmla="*/ 567 h 3538"/>
                  <a:gd name="T14" fmla="*/ 1687 w 6300"/>
                  <a:gd name="T15" fmla="*/ 733 h 3538"/>
                  <a:gd name="T16" fmla="*/ 1844 w 6300"/>
                  <a:gd name="T17" fmla="*/ 266 h 3538"/>
                  <a:gd name="T18" fmla="*/ 2008 w 6300"/>
                  <a:gd name="T19" fmla="*/ 0 h 353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300"/>
                  <a:gd name="T31" fmla="*/ 0 h 3538"/>
                  <a:gd name="T32" fmla="*/ 6300 w 6300"/>
                  <a:gd name="T33" fmla="*/ 3538 h 353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300" h="3538">
                    <a:moveTo>
                      <a:pt x="0" y="3390"/>
                    </a:moveTo>
                    <a:cubicBezTo>
                      <a:pt x="265" y="3043"/>
                      <a:pt x="530" y="2696"/>
                      <a:pt x="790" y="2609"/>
                    </a:cubicBezTo>
                    <a:cubicBezTo>
                      <a:pt x="1050" y="2522"/>
                      <a:pt x="1299" y="2735"/>
                      <a:pt x="1560" y="2865"/>
                    </a:cubicBezTo>
                    <a:cubicBezTo>
                      <a:pt x="1821" y="2995"/>
                      <a:pt x="2100" y="3538"/>
                      <a:pt x="2355" y="3390"/>
                    </a:cubicBezTo>
                    <a:cubicBezTo>
                      <a:pt x="2610" y="3242"/>
                      <a:pt x="2823" y="2380"/>
                      <a:pt x="3090" y="1980"/>
                    </a:cubicBezTo>
                    <a:cubicBezTo>
                      <a:pt x="3357" y="1580"/>
                      <a:pt x="3690" y="1122"/>
                      <a:pt x="3957" y="990"/>
                    </a:cubicBezTo>
                    <a:cubicBezTo>
                      <a:pt x="4224" y="858"/>
                      <a:pt x="4473" y="1095"/>
                      <a:pt x="4695" y="1185"/>
                    </a:cubicBezTo>
                    <a:cubicBezTo>
                      <a:pt x="4917" y="1275"/>
                      <a:pt x="5109" y="1635"/>
                      <a:pt x="5291" y="1530"/>
                    </a:cubicBezTo>
                    <a:cubicBezTo>
                      <a:pt x="5473" y="1425"/>
                      <a:pt x="5618" y="810"/>
                      <a:pt x="5786" y="555"/>
                    </a:cubicBezTo>
                    <a:cubicBezTo>
                      <a:pt x="5954" y="300"/>
                      <a:pt x="6127" y="150"/>
                      <a:pt x="6300" y="0"/>
                    </a:cubicBezTo>
                  </a:path>
                </a:pathLst>
              </a:custGeom>
              <a:noFill/>
              <a:ln w="2857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0" name="Text Box 14"/>
              <p:cNvSpPr txBox="1">
                <a:spLocks noChangeArrowheads="1"/>
              </p:cNvSpPr>
              <p:nvPr/>
            </p:nvSpPr>
            <p:spPr bwMode="auto">
              <a:xfrm>
                <a:off x="2992" y="6033"/>
                <a:ext cx="900" cy="3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>
                    <a:cs typeface="Times New Roman" pitchFamily="18" charset="0"/>
                  </a:rPr>
                  <a:t>Подъём</a:t>
                </a:r>
              </a:p>
            </p:txBody>
          </p:sp>
          <p:sp>
            <p:nvSpPr>
              <p:cNvPr id="38931" name="Text Box 13"/>
              <p:cNvSpPr txBox="1">
                <a:spLocks noChangeArrowheads="1"/>
              </p:cNvSpPr>
              <p:nvPr/>
            </p:nvSpPr>
            <p:spPr bwMode="auto">
              <a:xfrm>
                <a:off x="3315" y="5340"/>
                <a:ext cx="723" cy="3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>
                    <a:cs typeface="Times New Roman" pitchFamily="18" charset="0"/>
                  </a:rPr>
                  <a:t>Пик</a:t>
                </a:r>
              </a:p>
            </p:txBody>
          </p:sp>
          <p:sp>
            <p:nvSpPr>
              <p:cNvPr id="38932" name="Text Box 12"/>
              <p:cNvSpPr txBox="1">
                <a:spLocks noChangeArrowheads="1"/>
              </p:cNvSpPr>
              <p:nvPr/>
            </p:nvSpPr>
            <p:spPr bwMode="auto">
              <a:xfrm>
                <a:off x="4154" y="5432"/>
                <a:ext cx="696" cy="3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>
                    <a:cs typeface="Times New Roman" pitchFamily="18" charset="0"/>
                  </a:rPr>
                  <a:t>Спад</a:t>
                </a:r>
              </a:p>
            </p:txBody>
          </p:sp>
          <p:sp>
            <p:nvSpPr>
              <p:cNvPr id="38933" name="Text Box 11"/>
              <p:cNvSpPr txBox="1">
                <a:spLocks noChangeArrowheads="1"/>
              </p:cNvSpPr>
              <p:nvPr/>
            </p:nvSpPr>
            <p:spPr bwMode="auto">
              <a:xfrm>
                <a:off x="4712" y="4798"/>
                <a:ext cx="900" cy="3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>
                    <a:cs typeface="Times New Roman" pitchFamily="18" charset="0"/>
                  </a:rPr>
                  <a:t>Подъём</a:t>
                </a:r>
              </a:p>
            </p:txBody>
          </p:sp>
          <p:sp>
            <p:nvSpPr>
              <p:cNvPr id="38934" name="Text Box 10"/>
              <p:cNvSpPr txBox="1">
                <a:spLocks noChangeArrowheads="1"/>
              </p:cNvSpPr>
              <p:nvPr/>
            </p:nvSpPr>
            <p:spPr bwMode="auto">
              <a:xfrm>
                <a:off x="6072" y="3875"/>
                <a:ext cx="722" cy="3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>
                    <a:cs typeface="Times New Roman" pitchFamily="18" charset="0"/>
                  </a:rPr>
                  <a:t>Пик</a:t>
                </a:r>
              </a:p>
            </p:txBody>
          </p:sp>
          <p:sp>
            <p:nvSpPr>
              <p:cNvPr id="38935" name="Text Box 9"/>
              <p:cNvSpPr txBox="1">
                <a:spLocks noChangeArrowheads="1"/>
              </p:cNvSpPr>
              <p:nvPr/>
            </p:nvSpPr>
            <p:spPr bwMode="auto">
              <a:xfrm>
                <a:off x="6891" y="4013"/>
                <a:ext cx="697" cy="3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>
                    <a:cs typeface="Times New Roman" pitchFamily="18" charset="0"/>
                  </a:rPr>
                  <a:t>Спад</a:t>
                </a:r>
              </a:p>
            </p:txBody>
          </p:sp>
          <p:sp>
            <p:nvSpPr>
              <p:cNvPr id="38936" name="Text Box 8"/>
              <p:cNvSpPr txBox="1">
                <a:spLocks noChangeArrowheads="1"/>
              </p:cNvSpPr>
              <p:nvPr/>
            </p:nvSpPr>
            <p:spPr bwMode="auto">
              <a:xfrm>
                <a:off x="7756" y="4394"/>
                <a:ext cx="1806" cy="56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>
                    <a:cs typeface="Times New Roman" pitchFamily="18" charset="0"/>
                  </a:rPr>
                  <a:t>Тенденция роста (долговременная)</a:t>
                </a:r>
              </a:p>
            </p:txBody>
          </p:sp>
          <p:sp>
            <p:nvSpPr>
              <p:cNvPr id="38937" name="Text Box 7"/>
              <p:cNvSpPr txBox="1">
                <a:spLocks noChangeArrowheads="1"/>
              </p:cNvSpPr>
              <p:nvPr/>
            </p:nvSpPr>
            <p:spPr bwMode="auto">
              <a:xfrm>
                <a:off x="4038" y="6703"/>
                <a:ext cx="1724" cy="5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>
                    <a:cs typeface="Times New Roman" pitchFamily="18" charset="0"/>
                  </a:rPr>
                  <a:t>Низшая точка спада (кризис)</a:t>
                </a:r>
              </a:p>
            </p:txBody>
          </p:sp>
          <p:cxnSp>
            <p:nvCxnSpPr>
              <p:cNvPr id="38938" name="AutoShape 6"/>
              <p:cNvCxnSpPr>
                <a:cxnSpLocks noChangeShapeType="1"/>
              </p:cNvCxnSpPr>
              <p:nvPr/>
            </p:nvCxnSpPr>
            <p:spPr bwMode="auto">
              <a:xfrm>
                <a:off x="4931" y="6496"/>
                <a:ext cx="1" cy="20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sp>
            <p:nvSpPr>
              <p:cNvPr id="38939" name="Text Box 5"/>
              <p:cNvSpPr txBox="1">
                <a:spLocks noChangeArrowheads="1"/>
              </p:cNvSpPr>
              <p:nvPr/>
            </p:nvSpPr>
            <p:spPr bwMode="auto">
              <a:xfrm>
                <a:off x="4223" y="7455"/>
                <a:ext cx="1724" cy="40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>
                    <a:cs typeface="Times New Roman" pitchFamily="18" charset="0"/>
                  </a:rPr>
                  <a:t>Цикл (период)</a:t>
                </a:r>
              </a:p>
            </p:txBody>
          </p:sp>
          <p:sp>
            <p:nvSpPr>
              <p:cNvPr id="38940" name="Text Box 4"/>
              <p:cNvSpPr txBox="1">
                <a:spLocks noChangeArrowheads="1"/>
              </p:cNvSpPr>
              <p:nvPr/>
            </p:nvSpPr>
            <p:spPr bwMode="auto">
              <a:xfrm>
                <a:off x="7883" y="7455"/>
                <a:ext cx="902" cy="3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>
                    <a:cs typeface="Times New Roman" pitchFamily="18" charset="0"/>
                  </a:rPr>
                  <a:t>Время</a:t>
                </a:r>
              </a:p>
            </p:txBody>
          </p:sp>
          <p:sp>
            <p:nvSpPr>
              <p:cNvPr id="38941" name="Text Box 3"/>
              <p:cNvSpPr txBox="1">
                <a:spLocks noChangeArrowheads="1"/>
              </p:cNvSpPr>
              <p:nvPr/>
            </p:nvSpPr>
            <p:spPr bwMode="auto">
              <a:xfrm>
                <a:off x="2420" y="2939"/>
                <a:ext cx="2356" cy="56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>
                    <a:cs typeface="Times New Roman" pitchFamily="18" charset="0"/>
                  </a:rPr>
                  <a:t>Уровень экономической активности</a:t>
                </a:r>
              </a:p>
            </p:txBody>
          </p:sp>
        </p:grpSp>
      </p:grpSp>
      <p:grpSp>
        <p:nvGrpSpPr>
          <p:cNvPr id="38917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891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1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Содержимое 2"/>
          <p:cNvSpPr>
            <a:spLocks noGrp="1"/>
          </p:cNvSpPr>
          <p:nvPr>
            <p:ph idx="1"/>
          </p:nvPr>
        </p:nvSpPr>
        <p:spPr>
          <a:xfrm>
            <a:off x="250825" y="333375"/>
            <a:ext cx="8642350" cy="6335713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20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КОНТРОЛЬНЫЕ ВОПРОСЫ</a:t>
            </a:r>
          </a:p>
          <a:p>
            <a:pPr marL="431800" lvl="3" indent="-342900">
              <a:spcBef>
                <a:spcPct val="0"/>
              </a:spcBef>
              <a:buClr>
                <a:srgbClr val="0033CC"/>
              </a:buClr>
              <a:buSzPct val="100000"/>
              <a:buFont typeface="Calibri" pitchFamily="34" charset="0"/>
              <a:buAutoNum type="arabicPeriod"/>
            </a:pPr>
            <a:r>
              <a:rPr lang="ru-RU" sz="17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чем заключается социальная значимость управления организационными изменениями?</a:t>
            </a:r>
          </a:p>
          <a:p>
            <a:pPr marL="431800" lvl="3" indent="-342900">
              <a:spcBef>
                <a:spcPct val="0"/>
              </a:spcBef>
              <a:buClr>
                <a:srgbClr val="0033CC"/>
              </a:buClr>
              <a:buSzPct val="100000"/>
              <a:buFont typeface="Calibri" pitchFamily="34" charset="0"/>
              <a:buAutoNum type="arabicPeriod"/>
            </a:pPr>
            <a:r>
              <a:rPr lang="ru-RU" sz="17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Почему изменения являются существенным фактором развития организаций?</a:t>
            </a:r>
          </a:p>
          <a:p>
            <a:pPr marL="431800" lvl="3" indent="-342900">
              <a:spcBef>
                <a:spcPct val="0"/>
              </a:spcBef>
              <a:buClr>
                <a:srgbClr val="0033CC"/>
              </a:buClr>
              <a:buSzPct val="100000"/>
              <a:buFont typeface="Calibri" pitchFamily="34" charset="0"/>
              <a:buAutoNum type="arabicPeriod"/>
            </a:pPr>
            <a:r>
              <a:rPr lang="ru-RU" sz="17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Каковы основные проблемы управления организационными изменениями?</a:t>
            </a:r>
          </a:p>
          <a:p>
            <a:pPr marL="431800" lvl="3" indent="-342900">
              <a:spcBef>
                <a:spcPct val="0"/>
              </a:spcBef>
              <a:buClr>
                <a:srgbClr val="0033CC"/>
              </a:buClr>
              <a:buSzPct val="100000"/>
              <a:buFont typeface="Calibri" pitchFamily="34" charset="0"/>
              <a:buAutoNum type="arabicPeriod"/>
            </a:pPr>
            <a:r>
              <a:rPr lang="ru-RU" sz="17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Какова техника решения проблемы обратной связи в организации?</a:t>
            </a:r>
          </a:p>
          <a:p>
            <a:pPr marL="431800" lvl="3" indent="-342900">
              <a:spcBef>
                <a:spcPct val="0"/>
              </a:spcBef>
              <a:buClr>
                <a:srgbClr val="0033CC"/>
              </a:buClr>
              <a:buSzPct val="100000"/>
              <a:buFont typeface="Calibri" pitchFamily="34" charset="0"/>
              <a:buAutoNum type="arabicPeriod"/>
            </a:pPr>
            <a:r>
              <a:rPr lang="ru-RU" sz="17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 чему сводится философия организационного развития?</a:t>
            </a:r>
          </a:p>
          <a:p>
            <a:pPr marL="431800" lvl="3" indent="-342900">
              <a:spcBef>
                <a:spcPct val="0"/>
              </a:spcBef>
              <a:buClr>
                <a:srgbClr val="0033CC"/>
              </a:buClr>
              <a:buSzPct val="100000"/>
              <a:buFont typeface="Calibri" pitchFamily="34" charset="0"/>
              <a:buAutoNum type="arabicPeriod"/>
            </a:pPr>
            <a:r>
              <a:rPr lang="ru-RU" sz="17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Какие элементы составляют структуру концепции управления развитием и изменениями в организации?</a:t>
            </a:r>
          </a:p>
          <a:p>
            <a:pPr marL="431800" lvl="3" indent="-342900">
              <a:spcBef>
                <a:spcPct val="0"/>
              </a:spcBef>
              <a:buClr>
                <a:srgbClr val="0033CC"/>
              </a:buClr>
              <a:buSzPct val="100000"/>
              <a:buFont typeface="Calibri" pitchFamily="34" charset="0"/>
              <a:buAutoNum type="arabicPeriod"/>
            </a:pPr>
            <a:r>
              <a:rPr lang="ru-RU" sz="17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чем различие понятий «устойчивое развитие», «сбалансированное развитие», «организационное развитие» и «организационные изменения»?</a:t>
            </a:r>
          </a:p>
          <a:p>
            <a:pPr marL="431800" lvl="3" indent="-342900">
              <a:spcBef>
                <a:spcPct val="0"/>
              </a:spcBef>
              <a:buClr>
                <a:srgbClr val="0033CC"/>
              </a:buClr>
              <a:buSzPct val="100000"/>
              <a:buFont typeface="Calibri" pitchFamily="34" charset="0"/>
              <a:buAutoNum type="arabicPeriod"/>
            </a:pPr>
            <a:r>
              <a:rPr lang="ru-RU" sz="17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Чем отличаются процессы организационного развития от других изменений?</a:t>
            </a:r>
          </a:p>
          <a:p>
            <a:pPr marL="431800" lvl="3" indent="-342900">
              <a:spcBef>
                <a:spcPct val="0"/>
              </a:spcBef>
              <a:buClr>
                <a:srgbClr val="0033CC"/>
              </a:buClr>
              <a:buSzPct val="100000"/>
              <a:buFont typeface="Calibri" pitchFamily="34" charset="0"/>
              <a:buAutoNum type="arabicPeriod"/>
            </a:pPr>
            <a:r>
              <a:rPr lang="ru-RU" sz="17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Объясните предпосылки необходимости реализации организационных изменений.</a:t>
            </a:r>
          </a:p>
          <a:p>
            <a:pPr marL="431800" lvl="3" indent="-342900">
              <a:spcBef>
                <a:spcPct val="0"/>
              </a:spcBef>
              <a:buClr>
                <a:srgbClr val="0033CC"/>
              </a:buClr>
              <a:buSzPct val="100000"/>
              <a:buFont typeface="Calibri" pitchFamily="34" charset="0"/>
              <a:buAutoNum type="arabicPeriod"/>
            </a:pPr>
            <a:r>
              <a:rPr lang="ru-RU" sz="17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 условия рынка влияют на характер организационного развития и эффективность организационных изменений?</a:t>
            </a:r>
          </a:p>
          <a:p>
            <a:pPr marL="431800" lvl="3" indent="-342900">
              <a:spcBef>
                <a:spcPct val="0"/>
              </a:spcBef>
              <a:buClr>
                <a:srgbClr val="0033CC"/>
              </a:buClr>
              <a:buSzPct val="100000"/>
              <a:buFont typeface="Calibri" pitchFamily="34" charset="0"/>
              <a:buAutoNum type="arabicPeriod"/>
            </a:pPr>
            <a:r>
              <a:rPr lang="ru-RU" sz="17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 вы понимаете термин «систематический» применительно к организационным изменениям?</a:t>
            </a:r>
          </a:p>
          <a:p>
            <a:pPr marL="431800" lvl="3" indent="-342900">
              <a:spcBef>
                <a:spcPct val="0"/>
              </a:spcBef>
              <a:buClr>
                <a:srgbClr val="0033CC"/>
              </a:buClr>
              <a:buSzPct val="100000"/>
              <a:buFont typeface="Calibri" pitchFamily="34" charset="0"/>
              <a:buAutoNum type="arabicPeriod"/>
            </a:pPr>
            <a:r>
              <a:rPr lang="ru-RU" sz="17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Каким образом конкурентоспособность влияет на эффективное развитие организации?</a:t>
            </a:r>
          </a:p>
        </p:txBody>
      </p:sp>
      <p:grpSp>
        <p:nvGrpSpPr>
          <p:cNvPr id="39939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9940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1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Содержимое 2"/>
          <p:cNvSpPr>
            <a:spLocks noGrp="1"/>
          </p:cNvSpPr>
          <p:nvPr>
            <p:ph idx="1"/>
          </p:nvPr>
        </p:nvSpPr>
        <p:spPr>
          <a:xfrm>
            <a:off x="250825" y="692150"/>
            <a:ext cx="8642350" cy="5545138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28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Список рекомендуемой литературы</a:t>
            </a:r>
          </a:p>
          <a:p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Кожевина О.В. Управление изменениями. Учебное пособие. – М.: ИНФРА-М, 2012 (и др.). – 286 с. </a:t>
            </a:r>
          </a:p>
          <a:p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Распопов В.М. Управление изменениями: учебное пособие [для студентов, обуч. по программам магистратуры, и слушателей программ MBA]. – М.: Магистр, 2013. – 336 с.</a:t>
            </a:r>
          </a:p>
          <a:p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Шермет М.А. Управление изменениями: учеб. пособие. – М.: Изд-во «Дело» АНХ, 2010. – 128 с.</a:t>
            </a:r>
          </a:p>
          <a:p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Широкова Г.В. Управление изменениями в российских компаниях: учебник. 3-е издание./ Г.В. Широкова; Высшая школа менеджмента СПбГУ. – СПб.: Изд-во «Высшая школа менеджмента», 2009. – 480 с. </a:t>
            </a:r>
          </a:p>
        </p:txBody>
      </p:sp>
      <p:grpSp>
        <p:nvGrpSpPr>
          <p:cNvPr id="40963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4096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65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468</TotalTime>
  <Words>2026</Words>
  <Application>Microsoft Office PowerPoint</Application>
  <PresentationFormat>Экран (4:3)</PresentationFormat>
  <Paragraphs>264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2" baseType="lpstr">
      <vt:lpstr>Arial</vt:lpstr>
      <vt:lpstr>Calibri</vt:lpstr>
      <vt:lpstr>Constantia</vt:lpstr>
      <vt:lpstr>Wingdings 2</vt:lpstr>
      <vt:lpstr>Wingdings</vt:lpstr>
      <vt:lpstr>Verdana</vt:lpstr>
      <vt:lpstr>Times New Roman</vt:lpstr>
      <vt:lpstr>Поток</vt:lpstr>
      <vt:lpstr>ФГБОУ ВПО «Владивостокский государственный университет экономики и сервиса»  Кафедра экономики и менеджмента</vt:lpstr>
      <vt:lpstr>Цели изучения дисциплины:</vt:lpstr>
      <vt:lpstr>Задачи изучения дисциплины:</vt:lpstr>
      <vt:lpstr>ОБЩИЕ компетенции, которые должен приобрести студент  в результате изучения дисциплины (смотреть Рабочую программу учебной дисциплины)</vt:lpstr>
      <vt:lpstr>Основная рекомендуемая литература:</vt:lpstr>
      <vt:lpstr>Тема 1.  Роль изменений в развитии организации:  значение, проблемы, предпосылки.  </vt:lpstr>
      <vt:lpstr>Тема №1. Роль изменений в развитии организации: значение, проблемы, предпосылки </vt:lpstr>
      <vt:lpstr>Организация – это открытая система</vt:lpstr>
      <vt:lpstr>Слайд 9</vt:lpstr>
      <vt:lpstr>Мотивы для изменений:</vt:lpstr>
      <vt:lpstr>Цели перемен: </vt:lpstr>
      <vt:lpstr>Концепция управления развитием организации охватывает все сферы управленческой деятельности: </vt:lpstr>
      <vt:lpstr>Слайд 13</vt:lpstr>
      <vt:lpstr>Направления и формы развития объекта управления</vt:lpstr>
      <vt:lpstr>Организационное развитие - это</vt:lpstr>
      <vt:lpstr>Компоненты организационных изменений</vt:lpstr>
      <vt:lpstr>Управление организационными изменениями  как вид профессиональной деятельности - это</vt:lpstr>
      <vt:lpstr>Слайд 18</vt:lpstr>
      <vt:lpstr>Слайд 19</vt:lpstr>
      <vt:lpstr>Слайд 20</vt:lpstr>
      <vt:lpstr>Предпосылки управленческой деятельности для организационных изменений:</vt:lpstr>
      <vt:lpstr>Цели управленческого воздействия:</vt:lpstr>
      <vt:lpstr>Слайд 23</vt:lpstr>
      <vt:lpstr>Слайд 24</vt:lpstr>
      <vt:lpstr>Слайд 25</vt:lpstr>
      <vt:lpstr>Слайд 26</vt:lpstr>
      <vt:lpstr>Слайд 27</vt:lpstr>
      <vt:lpstr>Объективные предпосылки  организационных изменений:</vt:lpstr>
      <vt:lpstr>В условиях рыночных отношений возможности развития организаций расширяются за счёт:</vt:lpstr>
      <vt:lpstr>5 уроков зарубежного и отечественного опыта реализации организационных изменений:</vt:lpstr>
      <vt:lpstr>Слайд 31</vt:lpstr>
      <vt:lpstr>Циклическое развитие экономики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Владивостокский государственный университет экономики и сервиса  Институт управления  Кафедра менеджмента</dc:title>
  <dc:creator>Пользователь</dc:creator>
  <cp:lastModifiedBy>Пользователь</cp:lastModifiedBy>
  <cp:revision>51</cp:revision>
  <dcterms:created xsi:type="dcterms:W3CDTF">2014-01-12T11:09:30Z</dcterms:created>
  <dcterms:modified xsi:type="dcterms:W3CDTF">2015-03-15T17:02:53Z</dcterms:modified>
</cp:coreProperties>
</file>