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56" r:id="rId2"/>
    <p:sldId id="322" r:id="rId3"/>
    <p:sldId id="275" r:id="rId4"/>
    <p:sldId id="326" r:id="rId5"/>
    <p:sldId id="405" r:id="rId6"/>
    <p:sldId id="377" r:id="rId7"/>
    <p:sldId id="378" r:id="rId8"/>
    <p:sldId id="380" r:id="rId9"/>
    <p:sldId id="379" r:id="rId10"/>
    <p:sldId id="381" r:id="rId11"/>
    <p:sldId id="382" r:id="rId12"/>
    <p:sldId id="327" r:id="rId13"/>
    <p:sldId id="278" r:id="rId14"/>
    <p:sldId id="409" r:id="rId15"/>
    <p:sldId id="328" r:id="rId16"/>
    <p:sldId id="406" r:id="rId17"/>
    <p:sldId id="383" r:id="rId18"/>
    <p:sldId id="384" r:id="rId19"/>
    <p:sldId id="394" r:id="rId20"/>
    <p:sldId id="395" r:id="rId21"/>
    <p:sldId id="277" r:id="rId22"/>
    <p:sldId id="396" r:id="rId23"/>
    <p:sldId id="397" r:id="rId24"/>
    <p:sldId id="279" r:id="rId25"/>
    <p:sldId id="280" r:id="rId26"/>
    <p:sldId id="324" r:id="rId27"/>
    <p:sldId id="281" r:id="rId28"/>
    <p:sldId id="329" r:id="rId29"/>
    <p:sldId id="330" r:id="rId30"/>
    <p:sldId id="282" r:id="rId31"/>
    <p:sldId id="331" r:id="rId32"/>
    <p:sldId id="262" r:id="rId33"/>
    <p:sldId id="332" r:id="rId34"/>
    <p:sldId id="404" r:id="rId35"/>
    <p:sldId id="360" r:id="rId36"/>
  </p:sldIdLst>
  <p:sldSz cx="9144000" cy="6858000" type="screen4x3"/>
  <p:notesSz cx="9947275" cy="6858000"/>
  <p:custDataLst>
    <p:tags r:id="rId3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33" autoAdjust="0"/>
    <p:restoredTop sz="94660"/>
  </p:normalViewPr>
  <p:slideViewPr>
    <p:cSldViewPr>
      <p:cViewPr varScale="1">
        <p:scale>
          <a:sx n="62" d="100"/>
          <a:sy n="62" d="100"/>
        </p:scale>
        <p:origin x="84" y="1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A4384-09B3-40DB-B035-21BC4E079CFE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46A5-5A99-411A-903F-06BFDF30C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386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063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F8EF6-B0F9-49CC-A347-B763C3F82B25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063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23EF-7D8C-4D32-BA05-A66C90FCB5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9941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48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DCA-1467-4960-B2E7-8CEC81B30F88}" type="datetime1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93C3-9207-4784-951B-FF435383CA7D}" type="datetime1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723B-9353-441C-803A-377846A9E6E8}" type="datetime1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4EBF-F25E-4C82-A619-4CB07621C100}" type="datetime1">
              <a:rPr lang="ru-RU" smtClean="0"/>
              <a:t>02.10.2023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4BD-EE78-4CA2-97EB-43BD22489900}" type="datetime1">
              <a:rPr lang="ru-RU" smtClean="0"/>
              <a:t>02.10.2023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92F5-D697-4DDF-97A1-3E463E01B9EF}" type="datetime1">
              <a:rPr lang="ru-RU" smtClean="0"/>
              <a:t>02.10.2023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0C7-F06A-4295-9568-542E9C0647C5}" type="datetime1">
              <a:rPr lang="ru-RU" smtClean="0"/>
              <a:t>02.10.2023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3132-3171-4A08-B5D9-5E0BF9EB62D4}" type="datetime1">
              <a:rPr lang="ru-RU" smtClean="0"/>
              <a:t>02.10.2023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DEAE6-86EA-4157-B4BA-362D219454E9}" type="datetime1">
              <a:rPr lang="ru-RU" smtClean="0"/>
              <a:t>02.10.2023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DC-65AB-433E-A4C9-9BDD4167795B}" type="datetime1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80E5-BA1C-4A8C-9AFB-3B62FF9CCA03}" type="datetime1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C3444F-8779-4E71-B15D-A0BE9DBD9799}" type="datetime1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6336704" cy="324036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Разумова Юлия Викторовна, д.э.н., профессор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аспиранты и магистранты всех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курсов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обучения, научные руководители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33614"/>
            <a:ext cx="8528769" cy="2772308"/>
          </a:xfrm>
        </p:spPr>
        <p:txBody>
          <a:bodyPr/>
          <a:lstStyle/>
          <a:p>
            <a:pPr marL="182880" indent="0">
              <a:buNone/>
            </a:pPr>
            <a:r>
              <a:rPr lang="ru-RU" sz="3600" dirty="0" smtClean="0"/>
              <a:t>Часть </a:t>
            </a:r>
            <a:r>
              <a:rPr lang="en-US" sz="3600" dirty="0" smtClean="0"/>
              <a:t>2</a:t>
            </a:r>
            <a:r>
              <a:rPr lang="ru-RU" sz="3600" dirty="0" smtClean="0"/>
              <a:t>. Методология научных исследований</a:t>
            </a:r>
            <a:r>
              <a:rPr lang="en-US" sz="3600" dirty="0" smtClean="0"/>
              <a:t> </a:t>
            </a:r>
            <a:r>
              <a:rPr lang="ru-RU" sz="3600" dirty="0" smtClean="0"/>
              <a:t>и академическое письмо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486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1520" y="213768"/>
            <a:ext cx="5328592" cy="2927200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>
              <a:buNone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Объект и предмет исследования?</a:t>
            </a:r>
          </a:p>
          <a:p>
            <a:pPr marL="45720" indent="0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Что это?</a:t>
            </a:r>
          </a:p>
          <a:p>
            <a:pPr marL="45720" indent="0">
              <a:buNone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https://ahaslides.com/AXUZP</a:t>
            </a: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>
              <a:buNone/>
            </a:pPr>
            <a:endParaRPr lang="ru-RU" sz="32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AutoShape 2" descr="https://stomatologspb.ru/img/whatsap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44741" y="5802868"/>
            <a:ext cx="2933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cs typeface="Aharoni" pitchFamily="2" charset="-79"/>
              </a:rPr>
              <a:t>Ваш пример НЕ научный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-27384"/>
            <a:ext cx="4608430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30" y="3287234"/>
            <a:ext cx="1800200" cy="18002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631358" y="5725924"/>
            <a:ext cx="21461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</a:rPr>
              <a:t>Вход для меня -https://</a:t>
            </a:r>
            <a:r>
              <a:rPr lang="ru-RU" sz="1400" dirty="0" smtClean="0">
                <a:solidFill>
                  <a:srgbClr val="002060"/>
                </a:solidFill>
              </a:rPr>
              <a:t>clck.ru/328DXt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27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476672"/>
            <a:ext cx="53823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Объект исследования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это достаточно широкое явление или область.(Предприятия, отрасли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страны, процессы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производственные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торговые  и т.д.)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Понятие "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 конкретнее объекта.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предмет включаются только те элементы, связи, отношения внутри объекта, которые непосредственно будут изучаться в  работе. Один и тот же объект может изучаться с разных позиций, что и определяет предмет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исследования.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48880"/>
            <a:ext cx="3059587" cy="4048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59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608576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 dirty="0"/>
          </a:p>
        </p:txBody>
      </p:sp>
      <p:sp>
        <p:nvSpPr>
          <p:cNvPr id="7" name="AutoShape 2" descr="https://stomatologspb.ru/img/whatsap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50708" y="476672"/>
            <a:ext cx="4635355" cy="1200329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3. Сформулируйте объект и предмет исследования в Ваших кейсах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7975" y="5229200"/>
            <a:ext cx="3754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5 мин. – выполняем задание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5 мин. Обсуждаем итоги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79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608576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 dirty="0"/>
          </a:p>
        </p:txBody>
      </p:sp>
      <p:sp>
        <p:nvSpPr>
          <p:cNvPr id="7" name="AutoShape 2" descr="https://stomatologspb.ru/img/whatsap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09618" y="386445"/>
            <a:ext cx="4635355" cy="2308324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b="1" i="1" dirty="0" smtClean="0">
                <a:solidFill>
                  <a:schemeClr val="accent6"/>
                </a:solidFill>
              </a:rPr>
              <a:t>Задание 4. Сформулируйте объект и предмет исследования в Ваших кейсах</a:t>
            </a:r>
          </a:p>
          <a:p>
            <a:pPr marL="4572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Выполненное задание разместить в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Google Forms: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/>
            <a:r>
              <a:rPr lang="en-US" i="1" dirty="0" smtClean="0">
                <a:solidFill>
                  <a:srgbClr val="B4DCFA">
                    <a:lumMod val="50000"/>
                  </a:srgbClr>
                </a:solidFill>
              </a:rPr>
              <a:t>https</a:t>
            </a:r>
            <a:r>
              <a:rPr lang="en-US" i="1" dirty="0">
                <a:solidFill>
                  <a:srgbClr val="B4DCFA">
                    <a:lumMod val="50000"/>
                  </a:srgbClr>
                </a:solidFill>
              </a:rPr>
              <a:t>://clck.ru/35kvY5</a:t>
            </a:r>
          </a:p>
          <a:p>
            <a:pPr marL="45720" indent="0">
              <a:buNone/>
            </a:pP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7975" y="5229200"/>
            <a:ext cx="3754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5 мин. – выполняем задание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5 мин. Обсуждаем итоги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11" y="2547332"/>
            <a:ext cx="2030144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000"/>
              </a:schemeClr>
            </a:gs>
            <a:gs pos="3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608576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 dirty="0"/>
          </a:p>
        </p:txBody>
      </p:sp>
      <p:sp>
        <p:nvSpPr>
          <p:cNvPr id="7" name="AutoShape 2" descr="https://stomatologspb.ru/img/whatsap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50709" y="476672"/>
            <a:ext cx="2753140" cy="1200329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7200" dirty="0" smtClean="0">
                <a:solidFill>
                  <a:schemeClr val="bg2">
                    <a:lumMod val="25000"/>
                  </a:schemeClr>
                </a:solidFill>
              </a:rPr>
              <a:t>Цель</a:t>
            </a:r>
            <a:endParaRPr lang="ru-RU" sz="7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276872"/>
            <a:ext cx="2592288" cy="1384995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Личная цель в работе над диссертацией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933056"/>
            <a:ext cx="2448272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Постановка цели в исследовании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755576" y="1916832"/>
            <a:ext cx="2592288" cy="6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827279" y="14847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55576" y="1916832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347864" y="1923627"/>
            <a:ext cx="0" cy="2009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3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19" y="-1"/>
            <a:ext cx="9252520" cy="701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3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b="11849"/>
          <a:stretch/>
        </p:blipFill>
        <p:spPr>
          <a:xfrm>
            <a:off x="17038" y="1939739"/>
            <a:ext cx="9144000" cy="4617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584" y="332656"/>
            <a:ext cx="5373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Цель - это понимание конечного результата Ваших действий. И чем подробнее Вы представляете этот результат, тем лучше и легче сможете достичь цель. Как раз в этом и помогает SMART технология.</a:t>
            </a:r>
          </a:p>
        </p:txBody>
      </p:sp>
    </p:spTree>
    <p:extLst>
      <p:ext uri="{BB962C8B-B14F-4D97-AF65-F5344CB8AC3E}">
        <p14:creationId xmlns:p14="http://schemas.microsoft.com/office/powerpoint/2010/main" val="284250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08576" cy="6858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860032" y="332656"/>
            <a:ext cx="36004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Примеры целей по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SMART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22061" y="851649"/>
            <a:ext cx="3816424" cy="1477328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1. Создать рабочую группу из пяти человек, подготовить и провести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акселератор с университетом – партнёром до декабря 2023 г.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22061" y="2433627"/>
            <a:ext cx="3816424" cy="92333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2. В декабре 2023 г. выйти на защиту в диссертационный совет по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регионалке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с аспиранткой.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0032" y="3461607"/>
            <a:ext cx="3816424" cy="1200329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3. До конца текущего года каждую вторую и четвёртую пятницу месяца ездить на массаж.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3866" y="4766822"/>
            <a:ext cx="3816424" cy="1600438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4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. Повысить уровень компетенций в области функционирования рыбопромышленной отрасли на Дальнем Востоке для карьерного роста в </a:t>
            </a:r>
            <a:r>
              <a:rPr lang="ru-RU" sz="1600" smtClean="0">
                <a:solidFill>
                  <a:schemeClr val="bg2">
                    <a:lumMod val="25000"/>
                  </a:schemeClr>
                </a:solidFill>
              </a:rPr>
              <a:t>диапазоне 4+ 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лет в органах администрации Приморского края.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84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08576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88024" y="118914"/>
            <a:ext cx="2592288" cy="1384995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Личная цель в работе над диссертацией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15461" y="1720271"/>
            <a:ext cx="2592288" cy="1384995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Личная цель в работе над первой главой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15461" y="3334568"/>
            <a:ext cx="2592288" cy="954107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Задание 2 – ставим цель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15461" y="4563815"/>
            <a:ext cx="2592288" cy="523220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Озвучиваем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012160" y="1517125"/>
            <a:ext cx="0" cy="235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019056" y="3105266"/>
            <a:ext cx="0" cy="229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012160" y="4288675"/>
            <a:ext cx="0" cy="275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788024" y="5362175"/>
            <a:ext cx="2592288" cy="1323439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</a:rPr>
              <a:t>5 домашнее задание</a:t>
            </a:r>
          </a:p>
          <a:p>
            <a:r>
              <a:rPr lang="ru-RU" sz="1600" b="1" i="1" dirty="0" smtClean="0">
                <a:solidFill>
                  <a:srgbClr val="FF0000"/>
                </a:solidFill>
              </a:rPr>
              <a:t>Заносим на </a:t>
            </a:r>
            <a:r>
              <a:rPr lang="en-US" sz="1600" b="1" i="1" dirty="0" smtClean="0">
                <a:solidFill>
                  <a:srgbClr val="FF0000"/>
                </a:solidFill>
              </a:rPr>
              <a:t>Google forms:</a:t>
            </a:r>
            <a:endParaRPr lang="ru-RU" sz="1600" b="1" i="1" dirty="0" smtClean="0">
              <a:solidFill>
                <a:srgbClr val="FF0000"/>
              </a:solidFill>
            </a:endParaRPr>
          </a:p>
          <a:p>
            <a:r>
              <a:rPr lang="en-US" sz="1600" b="1" i="1" dirty="0">
                <a:solidFill>
                  <a:srgbClr val="FF0000"/>
                </a:solidFill>
              </a:rPr>
              <a:t>https://clck.ru/35kvY5</a:t>
            </a:r>
          </a:p>
          <a:p>
            <a:endParaRPr lang="en-US" sz="1600" b="1" i="1" dirty="0">
              <a:solidFill>
                <a:srgbClr val="FF0000"/>
              </a:solidFill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6012160" y="5077947"/>
            <a:ext cx="0" cy="284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096" y="4327540"/>
            <a:ext cx="2030144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9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63960" y="476672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Сочетание категорий диссертационного исследования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251520" y="1308914"/>
            <a:ext cx="5104184" cy="5016758"/>
            <a:chOff x="763960" y="1340768"/>
            <a:chExt cx="5104184" cy="5016758"/>
          </a:xfrm>
          <a:solidFill>
            <a:schemeClr val="bg1">
              <a:lumMod val="95000"/>
              <a:alpha val="60000"/>
            </a:schemeClr>
          </a:solidFill>
        </p:grpSpPr>
        <p:sp>
          <p:nvSpPr>
            <p:cNvPr id="8" name="TextBox 7"/>
            <p:cNvSpPr txBox="1"/>
            <p:nvPr/>
          </p:nvSpPr>
          <p:spPr>
            <a:xfrm>
              <a:off x="763960" y="1340768"/>
              <a:ext cx="5104184" cy="5016758"/>
            </a:xfrm>
            <a:prstGeom prst="rect">
              <a:avLst/>
            </a:prstGeom>
            <a:grpFill/>
            <a:ln w="41275" cmpd="dbl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Объект исследования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1.Социально-экономические системы: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Предприятия, отрасли, регион, государство.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Научные категории: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Явления, механизмы, методы, инструменты.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Процессы и функции.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И т.д.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63688" y="3054884"/>
              <a:ext cx="3672408" cy="3046988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Предмет исследования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Часть объекта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Свойства объекта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Признаки объекта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Отношения объекта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33599" y="4708104"/>
              <a:ext cx="3230489" cy="132343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Цель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Планируемый результат исследования</a:t>
              </a:r>
            </a:p>
            <a:p>
              <a:r>
                <a:rPr lang="ru-RU" sz="16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Способ использования результата</a:t>
              </a:r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307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988840"/>
            <a:ext cx="6246440" cy="258532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Цель - это общая формулировка конечного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результата. Существенная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особенность цели как элемента методологического аппарата состоит в том, что она объединяет и концентрированно выражает основной смысл проблемы и предмета исследования в их взаимосвязи. </a:t>
            </a:r>
            <a:endParaRPr lang="ru-RU" dirty="0" smtClean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Иначе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говоря, цель выражает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конечные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результаты, которые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должны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быть получены при выполнении 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работы и решении проблемы.</a:t>
            </a:r>
            <a:endParaRPr lang="ru-RU" dirty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548680"/>
            <a:ext cx="2448272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Постановка цели в исследовании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1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76672"/>
            <a:ext cx="74888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Пример: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Тема работы: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Механизмы и инструменты обеспечения экономической безопасности приграничных регионов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Объект исследования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процессы обеспечения экономической безопасности приграничных районов Российской Федерации.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Предмет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исследования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комплекс теоретических, методических и практических аспектов обеспечения экономической безопасности приграничных регионов Южного федерального округа Российской Федерации в условиях обострения угроз безопасности со стороны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недружественнных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государств 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9432" y="5059774"/>
            <a:ext cx="610491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 исследования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оценка и разработка рекомендаций по повышению качества подготовки студентов в вузах РФ, с точки зрения развития их предпринимательских способностей. 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8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76672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Пример: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Тема работы: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Механизмы и инструменты обеспечения экономической безопасности приграничных регионов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7734" y="3155158"/>
            <a:ext cx="7266634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 исследования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обосновать теоретико-методические положения и разработать конструктивные рекомендации, направленные на обеспечение экономической безопасности  приграничных регионов Южного федерального округа Российской Федерации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8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461" y="0"/>
            <a:ext cx="5974598" cy="5310076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1520" y="213768"/>
            <a:ext cx="5328592" cy="3115840"/>
          </a:xfrm>
          <a:solidFill>
            <a:schemeClr val="bg1">
              <a:lumMod val="95000"/>
              <a:alpha val="65000"/>
            </a:schemeClr>
          </a:solidFill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Задание 3.</a:t>
            </a:r>
          </a:p>
          <a:p>
            <a:pPr marL="45720" indent="0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Сформулируйте цель по Вашему кейсу </a:t>
            </a:r>
          </a:p>
          <a:p>
            <a:pPr marL="502920" indent="-457200">
              <a:buClr>
                <a:schemeClr val="bg2">
                  <a:lumMod val="25000"/>
                </a:schemeClr>
              </a:buClr>
              <a:buAutoNum type="arabicPeriod"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Думаем</a:t>
            </a:r>
          </a:p>
          <a:p>
            <a:pPr marL="502920" indent="-457200">
              <a:buClr>
                <a:schemeClr val="tx2">
                  <a:lumMod val="75000"/>
                </a:schemeClr>
              </a:buClr>
              <a:buAutoNum type="arabicPeriod"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Обсуждаем</a:t>
            </a:r>
          </a:p>
        </p:txBody>
      </p:sp>
      <p:sp>
        <p:nvSpPr>
          <p:cNvPr id="7" name="AutoShape 2" descr="https://stomatologspb.ru/img/whatsap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39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461" y="0"/>
            <a:ext cx="5974598" cy="5310076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1520" y="213768"/>
            <a:ext cx="5328592" cy="3115840"/>
          </a:xfrm>
          <a:solidFill>
            <a:schemeClr val="bg1">
              <a:lumMod val="95000"/>
              <a:alpha val="65000"/>
            </a:schemeClr>
          </a:solidFill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Задание 3.</a:t>
            </a:r>
          </a:p>
          <a:p>
            <a:pPr marL="45720" indent="0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Сформулируйте цель по Вашему кейсу </a:t>
            </a:r>
          </a:p>
          <a:p>
            <a:pPr marL="502920" indent="-457200">
              <a:buClr>
                <a:schemeClr val="bg2">
                  <a:lumMod val="25000"/>
                </a:schemeClr>
              </a:buClr>
              <a:buAutoNum type="arabicPeriod"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Думаем</a:t>
            </a:r>
          </a:p>
          <a:p>
            <a:pPr marL="502920" indent="-457200">
              <a:buClr>
                <a:schemeClr val="tx2">
                  <a:lumMod val="75000"/>
                </a:schemeClr>
              </a:buClr>
              <a:buAutoNum type="arabicPeriod"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Обсуждаем</a:t>
            </a:r>
          </a:p>
        </p:txBody>
      </p:sp>
      <p:sp>
        <p:nvSpPr>
          <p:cNvPr id="7" name="AutoShape 2" descr="https://stomatologspb.ru/img/whatsap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38456" y="3861048"/>
            <a:ext cx="4635355" cy="2062103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b="1" i="1" dirty="0" smtClean="0">
                <a:solidFill>
                  <a:schemeClr val="accent6"/>
                </a:solidFill>
              </a:rPr>
              <a:t>Задание 6. Сформулируйте цель исследования в Ваших кейсах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Выполненное задание разместить в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Google Forms: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/>
            <a:r>
              <a:rPr lang="en-US" b="1" i="1" dirty="0">
                <a:solidFill>
                  <a:srgbClr val="0070C0"/>
                </a:solidFill>
              </a:rPr>
              <a:t>https://clck.ru/35kvY5</a:t>
            </a:r>
          </a:p>
          <a:p>
            <a:pPr marL="45720" indent="0">
              <a:buNone/>
            </a:pP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366" y="4560724"/>
            <a:ext cx="2030144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4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834201"/>
              </p:ext>
            </p:extLst>
          </p:nvPr>
        </p:nvGraphicFramePr>
        <p:xfrm>
          <a:off x="827584" y="1628800"/>
          <a:ext cx="7848871" cy="403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0"/>
                <a:gridCol w="2666604"/>
                <a:gridCol w="2565977"/>
              </a:tblGrid>
              <a:tr h="15885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Изменение условий развития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Старение имеющихся научных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разработок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Ощущаемая важность назревшей проблемы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885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Недостаточная степень разработанности проблемы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АКТУАЛЬНОСТЬ</a:t>
                      </a:r>
                      <a:endParaRPr lang="ru-RU" sz="24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Направленность на решение ключевых проблем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5536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Появление новых перспектив развития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Потребность в обобщении опыта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Изменение условий функционирования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71600" y="836712"/>
            <a:ext cx="7056784" cy="523220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Факторы, определяющие актуальность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3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74598" cy="5310076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96136" y="764704"/>
            <a:ext cx="3248744" cy="1384995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Факторы, определяющие </a:t>
            </a:r>
          </a:p>
          <a:p>
            <a:pPr algn="r"/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актуальность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564904"/>
            <a:ext cx="3248744" cy="1631216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 каждый фактор приведите пример. По командам разбиваемся.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Думаем 5 мин.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Обсуждаем 5 мин.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81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48" y="0"/>
            <a:ext cx="6503058" cy="57797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87824" y="2492896"/>
            <a:ext cx="5664426" cy="3170099"/>
          </a:xfrm>
          <a:prstGeom prst="rect">
            <a:avLst/>
          </a:prstGeom>
          <a:solidFill>
            <a:schemeClr val="bg1">
              <a:lumMod val="95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Какие элементы методологического аппарата диссертации Вам уже знакомы?</a:t>
            </a:r>
            <a:endParaRPr lang="ru-RU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58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48" y="0"/>
            <a:ext cx="6503058" cy="57797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40481" y="4077072"/>
            <a:ext cx="5664426" cy="1323439"/>
          </a:xfrm>
          <a:prstGeom prst="rect">
            <a:avLst/>
          </a:prstGeom>
          <a:solidFill>
            <a:schemeClr val="bg1">
              <a:lumMod val="95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Гипотеза</a:t>
            </a:r>
          </a:p>
          <a:p>
            <a:pPr algn="r"/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Что это?</a:t>
            </a:r>
            <a:endParaRPr lang="ru-RU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52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8214" y="-243408"/>
            <a:ext cx="11060428" cy="73448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5536" y="609906"/>
            <a:ext cx="4572000" cy="1569660"/>
          </a:xfrm>
          <a:prstGeom prst="rect">
            <a:avLst/>
          </a:prstGeom>
          <a:solidFill>
            <a:schemeClr val="bg1">
              <a:lumMod val="95000"/>
              <a:alpha val="66000"/>
            </a:schemeClr>
          </a:solidFill>
        </p:spPr>
        <p:txBody>
          <a:bodyPr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Гипотеза исследования-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совокупность предположений, которые должны быть проверены в ходе исследования. 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602540"/>
            <a:ext cx="4572000" cy="1200329"/>
          </a:xfrm>
          <a:prstGeom prst="rect">
            <a:avLst/>
          </a:prstGeom>
          <a:solidFill>
            <a:schemeClr val="bg1">
              <a:lumMod val="95000"/>
              <a:alpha val="66000"/>
            </a:schemeClr>
          </a:solidFill>
        </p:spPr>
        <p:txBody>
          <a:bodyPr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Гипотеза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–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олжна быть простой и проверяемой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39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8214" y="-243408"/>
            <a:ext cx="11060428" cy="73448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400" y="2730423"/>
            <a:ext cx="4572000" cy="3785652"/>
          </a:xfrm>
          <a:prstGeom prst="rect">
            <a:avLst/>
          </a:prstGeom>
          <a:solidFill>
            <a:schemeClr val="bg1">
              <a:lumMod val="95000"/>
              <a:alpha val="76000"/>
            </a:schemeClr>
          </a:solidFill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Истинность предположений, которые составляют гипотезу, подлежит проверке, поскольку они могут быть как истинными, так и ложными, ошибочными. Поэтому дальнейшее исследование выстраивается так, чтобы проверить и подтвердить истинность каждого положения гипотезы. 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27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0608" y="-243408"/>
            <a:ext cx="11060428" cy="73448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9592" y="4725144"/>
            <a:ext cx="4572000" cy="1200329"/>
          </a:xfrm>
          <a:prstGeom prst="rect">
            <a:avLst/>
          </a:prstGeom>
          <a:solidFill>
            <a:schemeClr val="bg1">
              <a:lumMod val="95000"/>
              <a:alpha val="76000"/>
            </a:schemeClr>
          </a:solidFill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могут быть гипотезы?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Ищем ответы – 5 мин.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Даём классификацию – 5 мин.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75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625965"/>
              </p:ext>
            </p:extLst>
          </p:nvPr>
        </p:nvGraphicFramePr>
        <p:xfrm>
          <a:off x="457198" y="692696"/>
          <a:ext cx="8147249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2767976"/>
                <a:gridCol w="266352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Линейная</a:t>
                      </a:r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– </a:t>
                      </a:r>
                      <a:r>
                        <a:rPr lang="ru-RU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выдвигается и проверяется одно предположение</a:t>
                      </a:r>
                      <a:endParaRPr lang="ru-RU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Разветвлённая</a:t>
                      </a:r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– состоит из нескольких предположений</a:t>
                      </a:r>
                    </a:p>
                    <a:p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Теоретическая </a:t>
                      </a:r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– объясняет причины и внутренние закономерности эмпирически исследуемых явлений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endParaRPr lang="ru-RU" sz="2400" b="1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ГИПОТЕЗА</a:t>
                      </a:r>
                      <a:endParaRPr lang="ru-RU" sz="24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Эмпирическая</a:t>
                      </a:r>
                      <a:r>
                        <a:rPr lang="ru-RU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– носит описательный характер, т.е. содержит</a:t>
                      </a:r>
                      <a:r>
                        <a:rPr lang="ru-RU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предположения о том, как ведёт себя объект, но не объясняет, почему.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2060848"/>
            <a:ext cx="2819965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720840"/>
            <a:ext cx="62464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Основные требования к гипотезе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не должна содержать понятий, еще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неизвестных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науке;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не должна противоречить ранее доказанным фактам;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не должна объяснять уже известные факты;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не должна сопровождаться исключениями;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должна быть верифицируемой (проверяемой) на данном уровне теоретического и практического знания.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83193"/>
          <a:stretch/>
        </p:blipFill>
        <p:spPr>
          <a:xfrm>
            <a:off x="0" y="384542"/>
            <a:ext cx="9144000" cy="102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2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90000"/>
              <a:alpha val="96000"/>
            </a:schemeClr>
          </a:solidFill>
          <a:effectLst>
            <a:outerShdw blurRad="50800" dist="50800" dir="5400000" algn="ctr" rotWithShape="0">
              <a:srgbClr val="000000">
                <a:alpha val="68000"/>
              </a:srgbClr>
            </a:outerShdw>
            <a:reflection stA="95000" endPos="65000" dist="508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220072" y="3933056"/>
            <a:ext cx="3756248" cy="1938992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Формулируем гипотезу!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может быть предположение личного плана, из ежедневной жизни.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26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45778"/>
            <a:ext cx="74705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Развиваем критическое мышление.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Пример:</a:t>
            </a:r>
          </a:p>
          <a:p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Гипотеза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исследования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акцент в  структуре учебных планов подготовки экономистов  на получение теоретического базиса и практических навыков предпринимательской деятельности повысит их мотивацию  к ней и эффективность будущего бизнеса.</a:t>
            </a:r>
          </a:p>
          <a:p>
            <a:pPr algn="just"/>
            <a:endParaRPr lang="ru-RU" sz="240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16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 dirty="0"/>
          </a:p>
        </p:txBody>
      </p:sp>
      <p:sp>
        <p:nvSpPr>
          <p:cNvPr id="7" name="AutoShape 2" descr="https://stomatologspb.ru/img/whatsap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390" y="7937"/>
            <a:ext cx="4920610" cy="3269756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1520" y="213768"/>
            <a:ext cx="5328592" cy="3115840"/>
          </a:xfrm>
          <a:solidFill>
            <a:schemeClr val="bg1">
              <a:lumMod val="95000"/>
              <a:alpha val="61000"/>
            </a:schemeClr>
          </a:solidFill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>
              <a:buNone/>
            </a:pPr>
            <a:r>
              <a:rPr lang="ru-RU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Задание 7.</a:t>
            </a:r>
          </a:p>
          <a:p>
            <a:pPr marL="45720" indent="0">
              <a:buNone/>
            </a:pPr>
            <a:r>
              <a:rPr lang="ru-RU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Сформулируйте три гипотезы относительно Ваших кейсов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4073" y="40770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Выполненное задание разместить в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Google Forms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/>
            <a:r>
              <a:rPr lang="en-US" b="1" i="1" dirty="0">
                <a:solidFill>
                  <a:srgbClr val="0070C0"/>
                </a:solidFill>
              </a:rPr>
              <a:t>https://clck.ru/35kvY5</a:t>
            </a:r>
          </a:p>
          <a:p>
            <a:pPr marL="45720" indent="0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060" y="4499391"/>
            <a:ext cx="2030413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980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45778"/>
            <a:ext cx="7470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в исследовании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это последовательные шаги, которые обеспечивают достижение поставленной цели и конкретизируют ее. Задачи должны быть взаимосвязаны и должны отражать общий путь достижения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цели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проверки выдвинутой гипотезы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93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28179"/>
            <a:ext cx="65527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Одна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из задач может быть связана с характеристикой предмета исследования, с выявлением сущности проблемы, теоретическим обоснованием путей 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решения: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провести анализ теоретических подходов по проблеме  качества подготовки студентов к предпринимательской деятельности. 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08" y="3844498"/>
            <a:ext cx="2420500" cy="255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3568" y="3475167"/>
            <a:ext cx="792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988368" y="3573016"/>
            <a:ext cx="792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7308304" y="547518"/>
            <a:ext cx="0" cy="5855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7380312" y="916849"/>
            <a:ext cx="0" cy="5855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64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19386" y="2938442"/>
            <a:ext cx="5589740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Вторая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задача нацелена на раскрытие общих способов решения проблемы, на анализ условий 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решения: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провести диагностику.  готовности способностей студентов к предпринимательской деятельности, состояния структуры дисциплин и их объема в учебном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плане.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08" y="3844498"/>
            <a:ext cx="2420500" cy="255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3568" y="2564904"/>
            <a:ext cx="792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57199" y="2420888"/>
            <a:ext cx="792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3128514" y="1820145"/>
            <a:ext cx="3327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987824" y="1052736"/>
            <a:ext cx="0" cy="53512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45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69269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Третья задача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имеет прикладной характер, направлена на подтверждение гипотезы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исследования: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выявить взаимосвязь уровня теоретической   подготовки и практических навыков  и реальной активности и успешности выпускников в предпринимательской деятельности.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035" y="4221088"/>
            <a:ext cx="3707565" cy="247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6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4020" r="8405"/>
          <a:stretch/>
        </p:blipFill>
        <p:spPr>
          <a:xfrm>
            <a:off x="107504" y="260648"/>
            <a:ext cx="5976664" cy="51362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65917" y="1844824"/>
            <a:ext cx="6318448" cy="4893647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Четвертая задача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имеет прикладной и рекомендательный характер, указывает конкретные способы реализации теоретической модели исследования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практике: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разработать рекомендации по изменению структуры дисциплин, объема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часов, организации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производственной практики. 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разработать коррекционную программу, направленную  на повышение уровня предпринимательской активности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выпускников Вуза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36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 dirty="0"/>
          </a:p>
        </p:txBody>
      </p:sp>
      <p:sp>
        <p:nvSpPr>
          <p:cNvPr id="7" name="AutoShape 2" descr="https://stomatologspb.ru/img/whatsap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390" y="7937"/>
            <a:ext cx="4920610" cy="3269756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51520" y="213768"/>
            <a:ext cx="5328592" cy="3115840"/>
          </a:xfrm>
          <a:solidFill>
            <a:schemeClr val="bg1">
              <a:lumMod val="95000"/>
              <a:alpha val="61000"/>
            </a:schemeClr>
          </a:solidFill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>
              <a:buNone/>
            </a:pPr>
            <a:r>
              <a:rPr lang="ru-RU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Задание 8.</a:t>
            </a:r>
          </a:p>
          <a:p>
            <a:pPr marL="45720" indent="0">
              <a:buNone/>
            </a:pPr>
            <a:r>
              <a:rPr lang="ru-RU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Сформулируйте задачи по кейсам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4073" y="407707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Выполненное задание разместить в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Google Forms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https://clck.ru/35kvY5</a:t>
            </a:r>
          </a:p>
          <a:p>
            <a:pPr marL="45720" indent="0">
              <a:buNone/>
            </a:pP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318" y="4507181"/>
            <a:ext cx="2030144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2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4437112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Желаю успешных научных и прикладных результатов!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0"/>
            <a:ext cx="3563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14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b6d11c0218c21dc233bd31c44831195e77d7119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6141</TotalTime>
  <Words>1177</Words>
  <Application>Microsoft Office PowerPoint</Application>
  <PresentationFormat>Экран (4:3)</PresentationFormat>
  <Paragraphs>204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Aharoni</vt:lpstr>
      <vt:lpstr>Calibri</vt:lpstr>
      <vt:lpstr>Georgia</vt:lpstr>
      <vt:lpstr>Times New Roman</vt:lpstr>
      <vt:lpstr>Trebuchet MS</vt:lpstr>
      <vt:lpstr>Воздушный поток</vt:lpstr>
      <vt:lpstr>Часть 2. Методология научных исследований и академическое письмо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научной новизны  и практических результатов магистерских исследований</dc:title>
  <dc:creator>User</dc:creator>
  <cp:lastModifiedBy>Разумова Юлия</cp:lastModifiedBy>
  <cp:revision>232</cp:revision>
  <cp:lastPrinted>2017-02-20T05:52:11Z</cp:lastPrinted>
  <dcterms:created xsi:type="dcterms:W3CDTF">2016-10-09T02:40:13Z</dcterms:created>
  <dcterms:modified xsi:type="dcterms:W3CDTF">2023-10-02T05:34:40Z</dcterms:modified>
</cp:coreProperties>
</file>