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4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275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06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557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4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034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159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15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851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01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25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030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01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75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256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405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339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52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A43BDC-0356-49A2-B07B-814E5CF5B33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99CF5B-8F4B-4939-8C12-513CEE83E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3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7141" y="2248502"/>
            <a:ext cx="7776631" cy="151553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b="1" i="1" dirty="0">
                <a:ln w="12700">
                  <a:solidFill>
                    <a:sysClr val="windowText" lastClr="00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Преимущества </a:t>
            </a:r>
            <a:r>
              <a:rPr lang="ru-RU" b="1" i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/>
            </a:r>
            <a:br>
              <a:rPr lang="ru-RU" b="1" i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</a:br>
            <a:r>
              <a:rPr lang="ru-RU" b="1" i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и </a:t>
            </a:r>
            <a:r>
              <a:rPr lang="ru-RU" b="1" i="1" dirty="0">
                <a:ln w="12700">
                  <a:solidFill>
                    <a:sysClr val="windowText" lastClr="00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недостатки малых предприятий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57621" y="3764035"/>
            <a:ext cx="6815669" cy="1969108"/>
          </a:xfrm>
        </p:spPr>
        <p:txBody>
          <a:bodyPr>
            <a:normAutofit/>
          </a:bodyPr>
          <a:lstStyle/>
          <a:p>
            <a:pPr algn="l"/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0343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880533"/>
            <a:ext cx="11248570" cy="1303867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b="1" i="1" spc="50" dirty="0" smtClean="0">
                <a:ln w="0"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Что такое малые предприятия (малый бизнес)?</a:t>
            </a:r>
            <a:endParaRPr lang="ru-RU" b="1" i="1" spc="50" dirty="0">
              <a:ln w="0"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542" y="2556931"/>
            <a:ext cx="6894287" cy="37858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i="1" u="sng" dirty="0"/>
              <a:t>Малый бизнес </a:t>
            </a:r>
            <a:r>
              <a:rPr lang="ru-RU" sz="3200" dirty="0"/>
              <a:t>— это чаще всего принадлежащая частному лицу фирма с небольшим оборотом и количество сотрудников. Законодательство каждой страны устанавливает определенные критерии, классифицирующие бизнес как малый.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629" y="2452915"/>
            <a:ext cx="3889827" cy="3889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66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90" y="566057"/>
            <a:ext cx="10189028" cy="1872341"/>
          </a:xfrm>
        </p:spPr>
        <p:txBody>
          <a:bodyPr>
            <a:prstTxWarp prst="textDeflateTop">
              <a:avLst/>
            </a:prstTxWarp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ru-RU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Преимущества малого </a:t>
            </a:r>
            <a:r>
              <a:rPr lang="ru-RU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бизнеса.</a:t>
            </a:r>
            <a:endParaRPr lang="ru-RU" b="1" i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2683933"/>
            <a:ext cx="4718304" cy="576262"/>
          </a:xfrm>
        </p:spPr>
        <p:txBody>
          <a:bodyPr/>
          <a:lstStyle/>
          <a:p>
            <a:pPr algn="ctr"/>
            <a:r>
              <a:rPr lang="ru-RU" b="1" i="1" dirty="0"/>
              <a:t>Относительно низкий размер стартового капитала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Личные сбережения, гранты от государства, займы от друзей и родственников — этого бывает достаточно, чтобы открыть свой малый бизнес.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1" i="1" dirty="0"/>
              <a:t>Простота в </a:t>
            </a:r>
            <a:r>
              <a:rPr lang="ru-RU" b="1" i="1" dirty="0" smtClean="0"/>
              <a:t>управлении.</a:t>
            </a:r>
            <a:endParaRPr lang="ru-RU" b="1" i="1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013704" y="3243262"/>
            <a:ext cx="5597725" cy="30849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/>
              <a:t>Из-за небольших размеров малым бизнесом проще управлять, чем большим. Учет товарно-материальных ценностей, движение финансовых потоков, отчетность перед государством — за этим не так сложно следить и контролировать владельцу малого бизнеса в сравнении с хозяевами крупных корпораций.</a:t>
            </a:r>
          </a:p>
        </p:txBody>
      </p:sp>
    </p:spTree>
    <p:extLst>
      <p:ext uri="{BB962C8B-B14F-4D97-AF65-F5344CB8AC3E}">
        <p14:creationId xmlns:p14="http://schemas.microsoft.com/office/powerpoint/2010/main" val="188504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00161"/>
            <a:ext cx="4718304" cy="576262"/>
          </a:xfrm>
        </p:spPr>
        <p:txBody>
          <a:bodyPr/>
          <a:lstStyle/>
          <a:p>
            <a:pPr algn="ctr"/>
            <a:r>
              <a:rPr lang="ru-RU" b="1" dirty="0"/>
              <a:t>Быстрый процесс принятия решения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76423"/>
            <a:ext cx="4718304" cy="2632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/>
              <a:t>В малом бизнесе решения принимаются быстро, поскольку отсутствует бюрократизм, присущий корпорациям.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0671" y="1900161"/>
            <a:ext cx="4718304" cy="576262"/>
          </a:xfrm>
        </p:spPr>
        <p:txBody>
          <a:bodyPr/>
          <a:lstStyle/>
          <a:p>
            <a:pPr algn="ctr"/>
            <a:r>
              <a:rPr lang="ru-RU" b="1" dirty="0"/>
              <a:t>Качество сервиса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0671" y="2476423"/>
            <a:ext cx="5343672" cy="38953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Малые фирмы могут (и должны) предоставлять более качественный уровень сервиса, чем крупные компании. В малом бизнесе предприниматель гораздо ближе к конечному потребителю, чем белые воротнички корпораций, годами сидящие в офисах и находящиеся в отрыве от рынка.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28343" y="41170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u="sng" dirty="0" smtClean="0"/>
              <a:t>Белые воротнички </a:t>
            </a:r>
            <a:r>
              <a:rPr lang="ru-RU" dirty="0" smtClean="0"/>
              <a:t>(</a:t>
            </a:r>
            <a:r>
              <a:rPr lang="ru-RU" dirty="0" err="1" smtClean="0"/>
              <a:t>white</a:t>
            </a:r>
            <a:r>
              <a:rPr lang="ru-RU" dirty="0" smtClean="0"/>
              <a:t> </a:t>
            </a:r>
            <a:r>
              <a:rPr lang="ru-RU" dirty="0" err="1" smtClean="0"/>
              <a:t>collars</a:t>
            </a:r>
            <a:r>
              <a:rPr lang="ru-RU" dirty="0" smtClean="0"/>
              <a:t>) — это должностные лица, которые выполняют управленческую или профессиональную работу и получают денежное вознаграждение в виде фиксированной суммы оклада в конце месяца.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70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20515571">
            <a:off x="6754284" y="4748526"/>
            <a:ext cx="6273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</a:t>
            </a:r>
            <a:r>
              <a:rPr lang="ru-RU" sz="2400" b="1" dirty="0" smtClean="0">
                <a:solidFill>
                  <a:schemeClr val="bg1"/>
                </a:solidFill>
              </a:rPr>
              <a:t> бизнесе говорят, что время — деньги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5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76361"/>
            <a:ext cx="4718304" cy="576262"/>
          </a:xfrm>
        </p:spPr>
        <p:txBody>
          <a:bodyPr/>
          <a:lstStyle/>
          <a:p>
            <a:pPr algn="ctr"/>
            <a:r>
              <a:rPr lang="ru-RU" sz="4400" b="1" i="1" dirty="0"/>
              <a:t>Отношение общественности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80315"/>
            <a:ext cx="4718304" cy="26326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В целом, на Западе общественность более благосклонна к малым местным фирмам, чем к крупным корпорациям.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0671" y="1976361"/>
            <a:ext cx="4718304" cy="576262"/>
          </a:xfrm>
        </p:spPr>
        <p:txBody>
          <a:bodyPr/>
          <a:lstStyle/>
          <a:p>
            <a:pPr algn="ctr"/>
            <a:r>
              <a:rPr lang="ru-RU" sz="4400" b="1" i="1" dirty="0"/>
              <a:t>Контроль над компанией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0671" y="2552623"/>
            <a:ext cx="5372700" cy="37610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В малом бизнесе контроль над компанией в большинстве случаев принадлежит его владельцу на 100%. То есть хозяин фирмы волен сам принимать все стратегически важные решения ни с кем не советуясь и не перед кем не отчитываясь.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34" y="4727724"/>
            <a:ext cx="1585990" cy="1585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645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18304"/>
            <a:ext cx="4718304" cy="576262"/>
          </a:xfrm>
        </p:spPr>
        <p:txBody>
          <a:bodyPr/>
          <a:lstStyle/>
          <a:p>
            <a:pPr algn="ctr"/>
            <a:r>
              <a:rPr lang="ru-RU" b="1" i="1" dirty="0"/>
              <a:t>Гибкость структуры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94566"/>
            <a:ext cx="4718304" cy="381914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Малые фирмы более быстро могут реагировать на изменение рыночной ситуации, переориентировать свое производство, изменить его объем, внести корректировки, чем крупные корпорации, в которых решение касательно производства могут приниматься месяцами. Малый бизнес более гибок, чем крупные компании с их бюрократическими процедурами.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0671" y="1918304"/>
            <a:ext cx="4718304" cy="576262"/>
          </a:xfrm>
        </p:spPr>
        <p:txBody>
          <a:bodyPr/>
          <a:lstStyle/>
          <a:p>
            <a:pPr algn="ctr"/>
            <a:r>
              <a:rPr lang="ru-RU" b="1" i="1" dirty="0"/>
              <a:t>Поддержка со стороны государства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0671" y="2494566"/>
            <a:ext cx="4718304" cy="38191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В развитых капиталистических странах государство всячески заботится и поощряет малый бизнес, поскольку он составляет костяк, фундамент экономики. Малый бизнес сокращает безработицу, пополняет бюджет налоговыми отчислениями, вносит вклад в общественное развитие.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93974" y="483281"/>
            <a:ext cx="2181454" cy="1592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623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23" y="1918304"/>
            <a:ext cx="4718304" cy="576262"/>
          </a:xfrm>
        </p:spPr>
        <p:txBody>
          <a:bodyPr/>
          <a:lstStyle/>
          <a:p>
            <a:pPr algn="ctr"/>
            <a:r>
              <a:rPr lang="ru-RU" sz="4000" b="1" i="1" dirty="0"/>
              <a:t>Микроклимат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515657"/>
            <a:ext cx="4718304" cy="38125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В малых фирмах микроклимат в коллективе может быть (но не обязательно) более благоприятным и дружным, чем в больших корпорациях, где процветают интриги и борьба в процессе продвижения по карьерной лестнице.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948" y="1918304"/>
            <a:ext cx="4718304" cy="576262"/>
          </a:xfrm>
        </p:spPr>
        <p:txBody>
          <a:bodyPr/>
          <a:lstStyle/>
          <a:p>
            <a:pPr algn="ctr"/>
            <a:r>
              <a:rPr lang="ru-RU" sz="4000" b="1" i="1" dirty="0"/>
              <a:t>Мобильность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0671" y="2494566"/>
            <a:ext cx="4718304" cy="383366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800" dirty="0"/>
              <a:t>Малый бизнес более мобильный в случае необходимости сменить месторасположение. Действительно, быстрее и легче переместить салон красоты или мини-производство, чем целый завод. Особенно это становится актуально во время форс-мажорных обстоятельств.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183" y="902718"/>
            <a:ext cx="2118009" cy="1454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25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96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399" y="754743"/>
            <a:ext cx="10334171" cy="1625599"/>
          </a:xfrm>
        </p:spPr>
        <p:txBody>
          <a:bodyPr>
            <a:prstTxWarp prst="textDeflateTop">
              <a:avLst/>
            </a:prstTxWarp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ru-RU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Недостатки малого </a:t>
            </a:r>
            <a:r>
              <a:rPr lang="ru-RU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бизнеса.</a:t>
            </a:r>
            <a:endParaRPr lang="ru-RU" b="1" i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3234795"/>
            <a:ext cx="4718304" cy="576262"/>
          </a:xfrm>
        </p:spPr>
        <p:txBody>
          <a:bodyPr/>
          <a:lstStyle/>
          <a:p>
            <a:pPr algn="ctr"/>
            <a:r>
              <a:rPr lang="ru-RU" b="1" i="1" dirty="0"/>
              <a:t>Ограниченность финансовых средств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31575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u="sng" dirty="0"/>
              <a:t>Самый очевидный недостаток малого бизнеса </a:t>
            </a:r>
            <a:r>
              <a:rPr lang="ru-RU" dirty="0"/>
              <a:t>— это низкий размер капитала. Ограниченность финансов сдерживает развитие малых фирм. Это сказывается на объемах производства, маркетинговом бюджете, инвестиция в инновации.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1" i="1" dirty="0"/>
              <a:t>Угроза со стороны крупных фирм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31575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Обратная сторона медали малого бизнеса заключается в том, что крупные, солидные клиенты вероятно предпочтут иметь дело с крупным поставщиком товаров или услуг, чем с малым. </a:t>
            </a:r>
          </a:p>
        </p:txBody>
      </p:sp>
    </p:spTree>
    <p:extLst>
      <p:ext uri="{BB962C8B-B14F-4D97-AF65-F5344CB8AC3E}">
        <p14:creationId xmlns:p14="http://schemas.microsoft.com/office/powerpoint/2010/main" val="3251224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18304"/>
            <a:ext cx="4718304" cy="576262"/>
          </a:xfrm>
        </p:spPr>
        <p:txBody>
          <a:bodyPr/>
          <a:lstStyle/>
          <a:p>
            <a:pPr algn="ctr"/>
            <a:r>
              <a:rPr lang="ru-RU" sz="4400" b="1" i="1" dirty="0"/>
              <a:t>Лицензии и разрешения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8445" y="2484737"/>
            <a:ext cx="4718304" cy="38270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Малому бизнесу под час сложнее получить от государства лицензии, патенты и разрешения на определенные виды деятельности, чем крупным фирмам.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0671" y="1918304"/>
            <a:ext cx="4718304" cy="576262"/>
          </a:xfrm>
        </p:spPr>
        <p:txBody>
          <a:bodyPr/>
          <a:lstStyle/>
          <a:p>
            <a:pPr algn="ctr"/>
            <a:r>
              <a:rPr lang="ru-RU" sz="4400" b="1" i="1" dirty="0"/>
              <a:t>Операционные издержки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27626" y="2532810"/>
            <a:ext cx="4718304" cy="2632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Если малый бизнес производит товары, то его операционные издержки выше, чем у крупных компаний, использующих эффект от масштаба производства.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798" y="2695304"/>
            <a:ext cx="2794779" cy="2307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2299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9943" y="1889275"/>
            <a:ext cx="6342743" cy="576262"/>
          </a:xfrm>
        </p:spPr>
        <p:txBody>
          <a:bodyPr/>
          <a:lstStyle/>
          <a:p>
            <a:pPr algn="ctr"/>
            <a:r>
              <a:rPr lang="ru-RU" sz="4400" b="1" i="1" dirty="0"/>
              <a:t>Угроза во время кризиса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72090" y="2465537"/>
            <a:ext cx="4718304" cy="34103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Когда наступает экономический спад или даже кризис, малому бизнесу значительно сложнее выжить, чем крупным корпорациям.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63993" y="1889275"/>
            <a:ext cx="5191325" cy="576262"/>
          </a:xfrm>
        </p:spPr>
        <p:txBody>
          <a:bodyPr/>
          <a:lstStyle/>
          <a:p>
            <a:pPr algn="ctr"/>
            <a:r>
              <a:rPr lang="ru-RU" sz="4400" b="1" i="1" dirty="0"/>
              <a:t>Недоверие банков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37014" y="2465537"/>
            <a:ext cx="4718304" cy="21064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Малому бизнесу часто сложнее получить кредит в банке, чем крупным корпорациям.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461" y="4571999"/>
            <a:ext cx="5867547" cy="1596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0946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Угроза </a:t>
            </a:r>
            <a:r>
              <a:rPr lang="ru-RU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поглощения.</a:t>
            </a:r>
            <a:endParaRPr lang="ru-RU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469846"/>
            <a:ext cx="5685970" cy="33189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Малые фирмы могут стать жертвой поглощения и захвата со стороны крупной компании, решившей таким образом избавиться от конкурента, который способен в будущем доставить немало хлопот.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57" y="2434863"/>
            <a:ext cx="4122057" cy="394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84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ascadeUp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l"/>
            <a:r>
              <a:rPr lang="ru-RU" b="1" i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Вывод</a:t>
            </a:r>
            <a:r>
              <a:rPr lang="ru-RU" b="1" i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</a:t>
            </a:r>
            <a:endParaRPr lang="ru-RU" b="1" i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57" y="2556931"/>
            <a:ext cx="6096000" cy="4192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Таким образом, малый бизнес имеет как преимущества, так и недостатки. Малый бизнес идеально подходит для начинающих предпринимателей с небольшим стартовым капиталом, для семейного типа компаний. Показатель развитости рыночной экономики — большая доля малых и средних компаний, которые составляют фундамент хозяйственного комплекса государства.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86" y="2457108"/>
            <a:ext cx="4220014" cy="391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146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780a2b43bbd8ea78fc75d692bd3ed9f9a7de5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185</TotalTime>
  <Words>680</Words>
  <Application>Microsoft Office PowerPoint</Application>
  <PresentationFormat>Широкоэкранный</PresentationFormat>
  <Paragraphs>43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Garamond</vt:lpstr>
      <vt:lpstr>Натуральные материалы</vt:lpstr>
      <vt:lpstr>Преимущества  и недостатки малых предприятий</vt:lpstr>
      <vt:lpstr>Презентация PowerPoint</vt:lpstr>
      <vt:lpstr>Что такое малые предприятия (малый бизнес)?</vt:lpstr>
      <vt:lpstr>Преимущества малого бизнеса.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Недостатки малого бизнеса.</vt:lpstr>
      <vt:lpstr>Презентация PowerPoint</vt:lpstr>
      <vt:lpstr>Презентация PowerPoint</vt:lpstr>
      <vt:lpstr>Угроза поглощения.</vt:lpstr>
      <vt:lpstr>Вывод: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Преимущества  и недостатки малых предприятий</dc:title>
  <dc:creator>RePack by Diakov</dc:creator>
  <cp:lastModifiedBy>Романова Галина</cp:lastModifiedBy>
  <cp:revision>13</cp:revision>
  <dcterms:created xsi:type="dcterms:W3CDTF">2018-04-06T04:33:18Z</dcterms:created>
  <dcterms:modified xsi:type="dcterms:W3CDTF">2018-05-26T07:08:39Z</dcterms:modified>
</cp:coreProperties>
</file>