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81" r:id="rId6"/>
    <p:sldId id="260" r:id="rId7"/>
    <p:sldId id="282" r:id="rId8"/>
    <p:sldId id="262" r:id="rId9"/>
    <p:sldId id="283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04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Kshum\Desktop\&#1051;&#1080;&#1089;&#1090;%20Microsoft%20Excel%20(5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Лист1!$B$7</c:f>
              <c:strCache>
                <c:ptCount val="1"/>
                <c:pt idx="0">
                  <c:v>А1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Лист1!$A$8:$A$13</c:f>
              <c:numCache>
                <c:formatCode>General</c:formatCode>
                <c:ptCount val="6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</c:numCache>
            </c:numRef>
          </c:cat>
          <c:val>
            <c:numRef>
              <c:f>Лист1!$B$8:$B$13</c:f>
              <c:numCache>
                <c:formatCode>General</c:formatCode>
                <c:ptCount val="6"/>
                <c:pt idx="0">
                  <c:v>4</c:v>
                </c:pt>
                <c:pt idx="1">
                  <c:v>5.6000000000000005</c:v>
                </c:pt>
                <c:pt idx="2">
                  <c:v>7.2000000000000011</c:v>
                </c:pt>
                <c:pt idx="3">
                  <c:v>8.7999999999999989</c:v>
                </c:pt>
                <c:pt idx="4">
                  <c:v>10.400000000000002</c:v>
                </c:pt>
                <c:pt idx="5">
                  <c:v>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556-4590-881D-E0D6E8995888}"/>
            </c:ext>
          </c:extLst>
        </c:ser>
        <c:ser>
          <c:idx val="1"/>
          <c:order val="1"/>
          <c:tx>
            <c:strRef>
              <c:f>Лист1!$C$7</c:f>
              <c:strCache>
                <c:ptCount val="1"/>
                <c:pt idx="0">
                  <c:v>А2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Лист1!$A$8:$A$13</c:f>
              <c:numCache>
                <c:formatCode>General</c:formatCode>
                <c:ptCount val="6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</c:numCache>
            </c:numRef>
          </c:cat>
          <c:val>
            <c:numRef>
              <c:f>Лист1!$C$8:$C$13</c:f>
              <c:numCache>
                <c:formatCode>General</c:formatCode>
                <c:ptCount val="6"/>
                <c:pt idx="0">
                  <c:v>16</c:v>
                </c:pt>
                <c:pt idx="1">
                  <c:v>13.200000000000001</c:v>
                </c:pt>
                <c:pt idx="2">
                  <c:v>10.4</c:v>
                </c:pt>
                <c:pt idx="3">
                  <c:v>7.6000000000000005</c:v>
                </c:pt>
                <c:pt idx="4">
                  <c:v>4.7999999999999989</c:v>
                </c:pt>
                <c:pt idx="5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556-4590-881D-E0D6E8995888}"/>
            </c:ext>
          </c:extLst>
        </c:ser>
        <c:ser>
          <c:idx val="2"/>
          <c:order val="2"/>
          <c:tx>
            <c:strRef>
              <c:f>Лист1!$D$7</c:f>
              <c:strCache>
                <c:ptCount val="1"/>
                <c:pt idx="0">
                  <c:v>А3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Лист1!$A$8:$A$13</c:f>
              <c:numCache>
                <c:formatCode>General</c:formatCode>
                <c:ptCount val="6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</c:numCache>
            </c:numRef>
          </c:cat>
          <c:val>
            <c:numRef>
              <c:f>Лист1!$D$8:$D$13</c:f>
              <c:numCache>
                <c:formatCode>General</c:formatCode>
                <c:ptCount val="6"/>
                <c:pt idx="0">
                  <c:v>12</c:v>
                </c:pt>
                <c:pt idx="1">
                  <c:v>11.200000000000001</c:v>
                </c:pt>
                <c:pt idx="2">
                  <c:v>10.399999999999999</c:v>
                </c:pt>
                <c:pt idx="3">
                  <c:v>9.6000000000000014</c:v>
                </c:pt>
                <c:pt idx="4">
                  <c:v>8.8000000000000007</c:v>
                </c:pt>
                <c:pt idx="5">
                  <c:v>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556-4590-881D-E0D6E8995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325632"/>
        <c:axId val="32327168"/>
      </c:lineChart>
      <c:catAx>
        <c:axId val="323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327168"/>
        <c:crosses val="autoZero"/>
        <c:auto val="1"/>
        <c:lblAlgn val="ctr"/>
        <c:lblOffset val="100"/>
        <c:noMultiLvlLbl val="0"/>
      </c:catAx>
      <c:valAx>
        <c:axId val="3232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32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63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83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45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41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98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33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91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99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03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00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455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89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8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020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696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601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54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D03F4E-B52D-45AC-B69A-31DA2150A593}" type="datetimeFigureOut">
              <a:rPr lang="ru-RU" smtClean="0"/>
              <a:t>30.10.2018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70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14153C-E735-4896-B071-EB397F9E81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Анализ чувствительности решения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3A44B4C-E2D1-4BFC-99E9-29E03BD24C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129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936C0A-00BB-467A-924F-1447157C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Чувствительность решения к состоянию среды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50D77DE3-BB2F-4832-A345-EFBF60CE7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711973"/>
              </p:ext>
            </p:extLst>
          </p:nvPr>
        </p:nvGraphicFramePr>
        <p:xfrm>
          <a:off x="838200" y="1966823"/>
          <a:ext cx="10324380" cy="36971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41460">
                  <a:extLst>
                    <a:ext uri="{9D8B030D-6E8A-4147-A177-3AD203B41FA5}">
                      <a16:colId xmlns:a16="http://schemas.microsoft.com/office/drawing/2014/main" xmlns="" val="1833850219"/>
                    </a:ext>
                  </a:extLst>
                </a:gridCol>
                <a:gridCol w="3441460">
                  <a:extLst>
                    <a:ext uri="{9D8B030D-6E8A-4147-A177-3AD203B41FA5}">
                      <a16:colId xmlns:a16="http://schemas.microsoft.com/office/drawing/2014/main" xmlns="" val="3914201550"/>
                    </a:ext>
                  </a:extLst>
                </a:gridCol>
                <a:gridCol w="3441460">
                  <a:extLst>
                    <a:ext uri="{9D8B030D-6E8A-4147-A177-3AD203B41FA5}">
                      <a16:colId xmlns:a16="http://schemas.microsoft.com/office/drawing/2014/main" xmlns="" val="88372555"/>
                    </a:ext>
                  </a:extLst>
                </a:gridCol>
              </a:tblGrid>
              <a:tr h="735131">
                <a:tc>
                  <a:txBody>
                    <a:bodyPr/>
                    <a:lstStyle/>
                    <a:p>
                      <a:pPr algn="ctr" fontAlgn="b"/>
                      <a:endParaRPr lang="ru-RU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>
                          <a:effectLst/>
                        </a:rPr>
                        <a:t>Состояния среды 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4087367"/>
                  </a:ext>
                </a:extLst>
              </a:tr>
              <a:tr h="10748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>
                          <a:effectLst/>
                        </a:rPr>
                        <a:t>Альтернативы 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>
                          <a:effectLst/>
                        </a:rPr>
                        <a:t>Р1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>
                          <a:effectLst/>
                        </a:rPr>
                        <a:t>Р2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08355717"/>
                  </a:ext>
                </a:extLst>
              </a:tr>
              <a:tr h="6290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А1 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4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12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77316384"/>
                  </a:ext>
                </a:extLst>
              </a:tr>
              <a:tr h="6290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А2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16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2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79115036"/>
                  </a:ext>
                </a:extLst>
              </a:tr>
              <a:tr h="6290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А3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12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8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3879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699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2132C7-9593-4C83-86B4-2021EBED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Графическое представление результата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91ACD459-0C1D-495B-A1D6-A900FF1064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5400" y="2557463"/>
          <a:ext cx="9601200" cy="331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6234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D9A6A-3CEB-42BB-A684-03B8C6A204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Прогнозирование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38ED13A-4100-4D6D-B7A6-6426E6C406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67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772DD0-B884-41A6-8CE1-570B68A24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Источники неопределенности при прогнозировании относят: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A96D87-AC90-4039-87C9-1DDD1BB20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Невозможность учета всех взаимодействий, определяющих эволюцию объекта</a:t>
            </a:r>
          </a:p>
          <a:p>
            <a:r>
              <a:rPr lang="ru-RU" dirty="0"/>
              <a:t>2. Неполнота и неточность наших знаний о законах природы и общества. </a:t>
            </a:r>
          </a:p>
          <a:p>
            <a:r>
              <a:rPr lang="ru-RU" dirty="0"/>
              <a:t>3. Неоднозначность причинно-следственных связей. </a:t>
            </a:r>
          </a:p>
          <a:p>
            <a:r>
              <a:rPr lang="ru-RU" dirty="0"/>
              <a:t>4. Мера границ прогноза. </a:t>
            </a:r>
          </a:p>
        </p:txBody>
      </p:sp>
    </p:spTree>
    <p:extLst>
      <p:ext uri="{BB962C8B-B14F-4D97-AF65-F5344CB8AC3E}">
        <p14:creationId xmlns:p14="http://schemas.microsoft.com/office/powerpoint/2010/main" val="3104575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5D3F5C-7189-4E8D-83FD-AFF4E48A7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Элементы прогноза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64B30F7-6D42-49E3-AEC9-2ED6AC64C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качественный (объект исследования), </a:t>
            </a:r>
          </a:p>
          <a:p>
            <a:r>
              <a:rPr lang="ru-RU" dirty="0"/>
              <a:t>количественный (выражение в числах уровня развития), </a:t>
            </a:r>
          </a:p>
          <a:p>
            <a:r>
              <a:rPr lang="ru-RU" dirty="0"/>
              <a:t>время (когда это произойдет),</a:t>
            </a:r>
          </a:p>
          <a:p>
            <a:r>
              <a:rPr lang="ru-RU" dirty="0"/>
              <a:t>вероятность (представление неопределенности)</a:t>
            </a:r>
          </a:p>
        </p:txBody>
      </p:sp>
    </p:spTree>
    <p:extLst>
      <p:ext uri="{BB962C8B-B14F-4D97-AF65-F5344CB8AC3E}">
        <p14:creationId xmlns:p14="http://schemas.microsoft.com/office/powerpoint/2010/main" val="917100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6D6357-4A60-467F-AE0E-9BD17058D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Источники исходной информации при прогнозировании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97342F-D38F-44C7-8225-A27451CAB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статистическая, финансово-бухгалтерская и оперативная отчетность предприятий; </a:t>
            </a:r>
          </a:p>
          <a:p>
            <a:r>
              <a:rPr lang="ru-RU" dirty="0"/>
              <a:t>научно-техническая документация по результатам выполнения             НИОКР, включая обзоры, проспекты и другую информацию по развитию науки и техники в стране и за рубежом; </a:t>
            </a:r>
          </a:p>
          <a:p>
            <a:r>
              <a:rPr lang="ru-RU" dirty="0"/>
              <a:t>патентно-лицензионная документация. </a:t>
            </a:r>
          </a:p>
        </p:txBody>
      </p:sp>
    </p:spTree>
    <p:extLst>
      <p:ext uri="{BB962C8B-B14F-4D97-AF65-F5344CB8AC3E}">
        <p14:creationId xmlns:p14="http://schemas.microsoft.com/office/powerpoint/2010/main" val="4261958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B7C6F7-3FD9-421D-AFA9-7B3EC5720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Процесс прогнозирования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C93F7C2-6604-40C5-BB03-A7A18E0CD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9768" y="961812"/>
            <a:ext cx="6165862" cy="493098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0526A4D-4F46-4E15-9688-5F23B1818B57}"/>
              </a:ext>
            </a:extLst>
          </p:cNvPr>
          <p:cNvSpPr/>
          <p:nvPr/>
        </p:nvSpPr>
        <p:spPr>
          <a:xfrm>
            <a:off x="2983131" y="5892799"/>
            <a:ext cx="81669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– высокое, С – среднее, Н – низкое, «+»–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положительное, «– » - отрицательное воздействие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87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1DF6C8-B6D5-4FB3-8A5A-8BC583599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прогнозирования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794564FA-F5BB-4132-BC9B-762DA1436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3" y="2650531"/>
            <a:ext cx="9332340" cy="322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83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D904F0-F979-4640-A459-8644E51A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тенденций и событий: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3EB538-6C12-429E-8AD0-AE782FFD8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3300" dirty="0"/>
              <a:t>1. Тенденции с четко определенными данными (например, демографическая информация). </a:t>
            </a:r>
          </a:p>
          <a:p>
            <a:pPr marL="0" indent="0">
              <a:buNone/>
            </a:pPr>
            <a:r>
              <a:rPr lang="ru-RU" sz="3300" dirty="0"/>
              <a:t>2. Четко определенные тенденции, по которым есть опубликованные прогнозы. Эту информацию целесообразно использовать, т.к. нет смысла «изобретать велосипед». </a:t>
            </a:r>
          </a:p>
          <a:p>
            <a:pPr marL="0" indent="0">
              <a:buNone/>
            </a:pPr>
            <a:r>
              <a:rPr lang="ru-RU" sz="3300" dirty="0"/>
              <a:t>3. Тенденции, по которым не существует опубликованных прогнозов, однако по которым можно получить информацию и составить собственный прогноз. </a:t>
            </a:r>
          </a:p>
          <a:p>
            <a:pPr marL="0" indent="0">
              <a:buNone/>
            </a:pPr>
            <a:r>
              <a:rPr lang="ru-RU" sz="3300" dirty="0"/>
              <a:t>4. Слабые сигналы, которые могут стать (а могут и не стать) значимыми тенденциями. </a:t>
            </a:r>
          </a:p>
          <a:p>
            <a:pPr marL="0" indent="0">
              <a:buNone/>
            </a:pPr>
            <a:r>
              <a:rPr lang="ru-RU" sz="3300" dirty="0"/>
              <a:t>5. События, которые могут произойти, а могут и не произойти. </a:t>
            </a:r>
          </a:p>
          <a:p>
            <a:pPr marL="0" indent="0">
              <a:buNone/>
            </a:pPr>
            <a:r>
              <a:rPr lang="ru-RU" sz="3300" dirty="0"/>
              <a:t>6. Соотношения, по которым есть информация, например соотношения ВНП на душу населения и потребления энергии.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1397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245E23-A446-421A-8C42-19AF9308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прогнозов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C1A26B-10BB-4688-A536-5A1A9D12F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514350" indent="-514350">
              <a:buAutoNum type="arabicParenR"/>
            </a:pPr>
            <a:r>
              <a:rPr lang="ru-RU" i="1" dirty="0"/>
              <a:t>детерминистский прогноз</a:t>
            </a:r>
            <a:r>
              <a:rPr lang="ru-RU" dirty="0"/>
              <a:t>, который составляется исходя из того, что все наиболее вероятные события произойдут.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i="1" dirty="0"/>
              <a:t>сценарий</a:t>
            </a:r>
            <a:r>
              <a:rPr lang="ru-RU" dirty="0"/>
              <a:t>. Многие организации используют три сценария: оптимистический, пессимистический и срединный.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9060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F22B4A-4222-4B10-9AA8-47295A436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Техники количественного прогнозирования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65A071-6B17-438C-BEDC-144F9A123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dirty="0"/>
              <a:t>► </a:t>
            </a:r>
            <a:r>
              <a:rPr lang="ru-RU" b="1" i="1" dirty="0"/>
              <a:t>модель временных серий;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► </a:t>
            </a:r>
            <a:r>
              <a:rPr lang="ru-RU" b="1" i="1" dirty="0"/>
              <a:t>причинные модели (</a:t>
            </a:r>
            <a:r>
              <a:rPr lang="ru-RU" dirty="0"/>
              <a:t>линейной регрессии).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507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AD65AA-B325-4106-B83F-8897D17D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модели временных серий (будущее есть функция прошлого)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A13BD75-988C-45A1-9B19-8A5243F9E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 меняющегося среднего; </a:t>
            </a:r>
          </a:p>
          <a:p>
            <a:r>
              <a:rPr lang="ru-RU" dirty="0"/>
              <a:t>экспоненциальное сглаживание; </a:t>
            </a:r>
          </a:p>
          <a:p>
            <a:r>
              <a:rPr lang="ru-RU" dirty="0"/>
              <a:t>трендовое регулирование </a:t>
            </a:r>
          </a:p>
        </p:txBody>
      </p:sp>
    </p:spTree>
    <p:extLst>
      <p:ext uri="{BB962C8B-B14F-4D97-AF65-F5344CB8AC3E}">
        <p14:creationId xmlns:p14="http://schemas.microsoft.com/office/powerpoint/2010/main" val="930515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53BF15-730F-4FC1-BF26-B95884170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33790"/>
            <a:ext cx="9601196" cy="3851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Метод меняющегося среднего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0BFC1D14-0B91-4D2C-83FC-160B5C2686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813860"/>
              </p:ext>
            </p:extLst>
          </p:nvPr>
        </p:nvGraphicFramePr>
        <p:xfrm>
          <a:off x="838200" y="1177569"/>
          <a:ext cx="105156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955">
                  <a:extLst>
                    <a:ext uri="{9D8B030D-6E8A-4147-A177-3AD203B41FA5}">
                      <a16:colId xmlns:a16="http://schemas.microsoft.com/office/drawing/2014/main" xmlns="" val="2192436019"/>
                    </a:ext>
                  </a:extLst>
                </a:gridCol>
                <a:gridCol w="3071003">
                  <a:extLst>
                    <a:ext uri="{9D8B030D-6E8A-4147-A177-3AD203B41FA5}">
                      <a16:colId xmlns:a16="http://schemas.microsoft.com/office/drawing/2014/main" xmlns="" val="911782897"/>
                    </a:ext>
                  </a:extLst>
                </a:gridCol>
                <a:gridCol w="5815642">
                  <a:extLst>
                    <a:ext uri="{9D8B030D-6E8A-4147-A177-3AD203B41FA5}">
                      <a16:colId xmlns:a16="http://schemas.microsoft.com/office/drawing/2014/main" xmlns="" val="2301459844"/>
                    </a:ext>
                  </a:extLst>
                </a:gridCol>
              </a:tblGrid>
              <a:tr h="30226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Текущие продажи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Меняющаяся средняя за три месяца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4967368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Январь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6315787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8310315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7925639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(18 + 22 + 16)/3 = 18,67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9229365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6956903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5977338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Июль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17,67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73014549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Август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16,33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9390766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Сентябрь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15,67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7372862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8052292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23,33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0155421"/>
                  </a:ext>
                </a:extLst>
              </a:tr>
              <a:tr h="302267">
                <a:tc>
                  <a:txBody>
                    <a:bodyPr/>
                    <a:lstStyle/>
                    <a:p>
                      <a:r>
                        <a:rPr lang="ru-RU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0483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0161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3BD068-4507-4477-B9D9-D64AAD63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598955"/>
            <a:ext cx="9601196" cy="411239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600" b="1" dirty="0"/>
              <a:t>Метод взвешенного меняющегося среднего </a:t>
            </a:r>
            <a:r>
              <a:rPr lang="ru-RU" sz="3600" dirty="0"/>
              <a:t>	</a:t>
            </a:r>
            <a:br>
              <a:rPr lang="ru-RU" sz="3600" dirty="0"/>
            </a:br>
            <a:endParaRPr lang="ru-RU" sz="36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D99A06B1-5ABD-417A-9769-B79288C43D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606605"/>
              </p:ext>
            </p:extLst>
          </p:nvPr>
        </p:nvGraphicFramePr>
        <p:xfrm>
          <a:off x="838200" y="1107899"/>
          <a:ext cx="105156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955">
                  <a:extLst>
                    <a:ext uri="{9D8B030D-6E8A-4147-A177-3AD203B41FA5}">
                      <a16:colId xmlns:a16="http://schemas.microsoft.com/office/drawing/2014/main" xmlns="" val="2192436019"/>
                    </a:ext>
                  </a:extLst>
                </a:gridCol>
                <a:gridCol w="3071003">
                  <a:extLst>
                    <a:ext uri="{9D8B030D-6E8A-4147-A177-3AD203B41FA5}">
                      <a16:colId xmlns:a16="http://schemas.microsoft.com/office/drawing/2014/main" xmlns="" val="911782897"/>
                    </a:ext>
                  </a:extLst>
                </a:gridCol>
                <a:gridCol w="5815642">
                  <a:extLst>
                    <a:ext uri="{9D8B030D-6E8A-4147-A177-3AD203B41FA5}">
                      <a16:colId xmlns:a16="http://schemas.microsoft.com/office/drawing/2014/main" xmlns="" val="2301459844"/>
                    </a:ext>
                  </a:extLst>
                </a:gridCol>
              </a:tblGrid>
              <a:tr h="33883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Текущие продажи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Меняющаяся средняя за три месяца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4967368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Январь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6315787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8310315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7925639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(18 + 22*2 + 16*3)6= 18,33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9229365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6956903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5977338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Июль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17,17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73014549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Август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15,33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9390766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Сентябрь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16,17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7372862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20,33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8052292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0155421"/>
                  </a:ext>
                </a:extLst>
              </a:tr>
              <a:tr h="367074">
                <a:tc>
                  <a:txBody>
                    <a:bodyPr/>
                    <a:lstStyle/>
                    <a:p>
                      <a:r>
                        <a:rPr lang="ru-RU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26,33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0483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227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B330A7-1693-417F-97FF-DAB044E2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Пример 1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586261-87CB-4665-B79F-32B07C398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Энергосистема эксплуатирует линию электропередачи 110 </a:t>
            </a:r>
            <a:r>
              <a:rPr lang="ru-RU" dirty="0" err="1"/>
              <a:t>кВ</a:t>
            </a:r>
            <a:r>
              <a:rPr lang="ru-RU" dirty="0"/>
              <a:t> длиной 100 км со средней высотой подвеса проводов 20 м. Для планирования работы службы линий желательно знать ожидаемое число ударов молнии в линию в наступающем грозовом сезоне. В районе прохождения линии в течение ряда лет фиксируется повышение интенсивности грозовой деятельности. Имеются данные о числе ударов молнии в линию за (</a:t>
            </a:r>
            <a:r>
              <a:rPr lang="ru-RU" i="1" dirty="0"/>
              <a:t>n</a:t>
            </a:r>
            <a:r>
              <a:rPr lang="ru-RU" dirty="0"/>
              <a:t>) семь предшествующих лет </a:t>
            </a:r>
          </a:p>
        </p:txBody>
      </p:sp>
    </p:spTree>
    <p:extLst>
      <p:ext uri="{BB962C8B-B14F-4D97-AF65-F5344CB8AC3E}">
        <p14:creationId xmlns:p14="http://schemas.microsoft.com/office/powerpoint/2010/main" val="633059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EA4DDD-8415-4CB2-BB76-814B6DBE7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288" y="179876"/>
            <a:ext cx="9601196" cy="1303867"/>
          </a:xfrm>
        </p:spPr>
        <p:txBody>
          <a:bodyPr/>
          <a:lstStyle/>
          <a:p>
            <a:r>
              <a:rPr lang="ru-RU" dirty="0"/>
              <a:t>Результаты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xmlns="" id="{412D4DDD-2176-4EF5-996C-A37D911B3D28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41006668"/>
                  </p:ext>
                </p:extLst>
              </p:nvPr>
            </p:nvGraphicFramePr>
            <p:xfrm>
              <a:off x="994955" y="1065731"/>
              <a:ext cx="10255372" cy="477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63843">
                      <a:extLst>
                        <a:ext uri="{9D8B030D-6E8A-4147-A177-3AD203B41FA5}">
                          <a16:colId xmlns:a16="http://schemas.microsoft.com/office/drawing/2014/main" xmlns="" val="3214770644"/>
                        </a:ext>
                      </a:extLst>
                    </a:gridCol>
                    <a:gridCol w="2563843">
                      <a:extLst>
                        <a:ext uri="{9D8B030D-6E8A-4147-A177-3AD203B41FA5}">
                          <a16:colId xmlns:a16="http://schemas.microsoft.com/office/drawing/2014/main" xmlns="" val="3539650178"/>
                        </a:ext>
                      </a:extLst>
                    </a:gridCol>
                    <a:gridCol w="2563843">
                      <a:extLst>
                        <a:ext uri="{9D8B030D-6E8A-4147-A177-3AD203B41FA5}">
                          <a16:colId xmlns:a16="http://schemas.microsoft.com/office/drawing/2014/main" xmlns="" val="920399052"/>
                        </a:ext>
                      </a:extLst>
                    </a:gridCol>
                    <a:gridCol w="2563843">
                      <a:extLst>
                        <a:ext uri="{9D8B030D-6E8A-4147-A177-3AD203B41FA5}">
                          <a16:colId xmlns:a16="http://schemas.microsoft.com/office/drawing/2014/main" xmlns="" val="2118104425"/>
                        </a:ext>
                      </a:extLst>
                    </a:gridCol>
                  </a:tblGrid>
                  <a:tr h="690999">
                    <a:tc>
                      <a:txBody>
                        <a:bodyPr/>
                        <a:lstStyle/>
                        <a:p>
                          <a:r>
                            <a:rPr lang="ru-RU" sz="2400" dirty="0"/>
                            <a:t>Годы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2400" b="0" i="0" u="none" strike="noStrike" kern="1200" baseline="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Число ударов молнии в линию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ru-RU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ru-RU" sz="2400" b="1" i="1" smtClean="0">
                                        <a:latin typeface="Cambria Math" panose="02040503050406030204" pitchFamily="18" charset="0"/>
                                      </a:rPr>
                                      <m:t>Х</m:t>
                                    </m:r>
                                  </m:e>
                                  <m:sup>
                                    <m:r>
                                      <a:rPr lang="ru-RU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2400" dirty="0"/>
                            <a:t>Х</a:t>
                          </a:r>
                          <a:r>
                            <a:rPr lang="en-US" sz="2400" dirty="0"/>
                            <a:t>*N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34509010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4154439833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32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64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788618201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9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90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719420667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41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164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423363853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32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160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146253478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48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288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810285184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49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252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655391260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Итого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244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140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1043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1103141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Объект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12D4DDD-2176-4EF5-996C-A37D911B3D28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41006668"/>
                  </p:ext>
                </p:extLst>
              </p:nvPr>
            </p:nvGraphicFramePr>
            <p:xfrm>
              <a:off x="994955" y="1065731"/>
              <a:ext cx="10255372" cy="477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6384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214770644"/>
                        </a:ext>
                      </a:extLst>
                    </a:gridCol>
                    <a:gridCol w="256384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539650178"/>
                        </a:ext>
                      </a:extLst>
                    </a:gridCol>
                    <a:gridCol w="256384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920399052"/>
                        </a:ext>
                      </a:extLst>
                    </a:gridCol>
                    <a:gridCol w="256384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118104425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r>
                            <a:rPr lang="ru-RU" sz="2400" dirty="0"/>
                            <a:t>Годы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2400" b="0" i="0" u="none" strike="noStrike" kern="1200" baseline="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Число ударов молнии в линию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0714" t="-5185" r="-101190" b="-4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ru-RU" sz="2400" dirty="0"/>
                            <a:t>Х</a:t>
                          </a:r>
                          <a:r>
                            <a:rPr lang="en-US" sz="2400" dirty="0"/>
                            <a:t>*N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34509010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4154439833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32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64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788618201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9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90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719420667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41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164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423363853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32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160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146253478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48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288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810285184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49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252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655391260"/>
                      </a:ext>
                    </a:extLst>
                  </a:tr>
                  <a:tr h="4935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/>
                            <a:t>Итого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244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140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1043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11031412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82482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65A54F-EC0E-4BF0-A59A-7F634C318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Необходимые формулы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0961E2BB-F565-4FA2-892A-D58450D131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𝑏𝑋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ru-RU" dirty="0"/>
                  <a:t>где </a:t>
                </a:r>
                <a:r>
                  <a:rPr lang="ru-RU" b="1" i="1" dirty="0"/>
                  <a:t>N </a:t>
                </a:r>
                <a:r>
                  <a:rPr lang="ru-RU" dirty="0"/>
                  <a:t>– число ударов молнии в линию за год;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i="1" dirty="0"/>
                  <a:t>       </a:t>
                </a:r>
                <a:r>
                  <a:rPr lang="ru-RU" i="1" dirty="0"/>
                  <a:t>a </a:t>
                </a:r>
                <a:r>
                  <a:rPr lang="ru-RU" dirty="0"/>
                  <a:t>– отрезок, отсекаемый на прямой на оси </a:t>
                </a:r>
                <a:r>
                  <a:rPr lang="ru-RU" b="1" i="1" dirty="0"/>
                  <a:t>N</a:t>
                </a:r>
                <a:r>
                  <a:rPr lang="ru-RU" dirty="0"/>
                  <a:t>; 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i="1" dirty="0"/>
                  <a:t>       </a:t>
                </a:r>
                <a:r>
                  <a:rPr lang="ru-RU" i="1" dirty="0"/>
                  <a:t>b </a:t>
                </a:r>
                <a:r>
                  <a:rPr lang="ru-RU" dirty="0"/>
                  <a:t>– наклон линии регрессии;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i="1" dirty="0"/>
                  <a:t>       </a:t>
                </a:r>
                <a:r>
                  <a:rPr lang="ru-RU" i="1" dirty="0"/>
                  <a:t>x </a:t>
                </a:r>
                <a:r>
                  <a:rPr lang="ru-RU" dirty="0"/>
                  <a:t>– независимая переменная (в данном случае время). 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0961E2BB-F565-4FA2-892A-D58450D131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4519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8E3178-3FC1-4B61-A7E6-5DC3BABBB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F6A7D710-9E30-4E24-ACCA-213E878E17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285999"/>
                <a:ext cx="9601196" cy="3589869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sSup>
                            <m:sSupPr>
                              <m:ctrlPr>
                                <a:rPr lang="el-GR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ru-RU" dirty="0"/>
                  <a:t>Отсюда </a:t>
                </a:r>
                <a:r>
                  <a:rPr lang="en-US" dirty="0"/>
                  <a:t>N= 25,3 + 2,39 * X</a:t>
                </a:r>
              </a:p>
              <a:p>
                <a:pPr marL="0" indent="0">
                  <a:buNone/>
                </a:pPr>
                <a:r>
                  <a:rPr lang="en-US" dirty="0"/>
                  <a:t>           </a:t>
                </a:r>
                <a:r>
                  <a:rPr lang="ru-RU" dirty="0"/>
                  <a:t>При Х=8    </a:t>
                </a:r>
                <a:r>
                  <a:rPr lang="en-US" dirty="0"/>
                  <a:t>N= 44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6A7D710-9E30-4E24-ACCA-213E878E17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285999"/>
                <a:ext cx="9601196" cy="3589869"/>
              </a:xfrm>
              <a:blipFill rotWithShape="0">
                <a:blip r:embed="rId2"/>
                <a:stretch>
                  <a:fillRect l="-699" b="-22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3F80B349-861F-466B-A03A-BE3E6A25AE8B}"/>
                  </a:ext>
                </a:extLst>
              </p:cNvPr>
              <p:cNvSpPr txBox="1"/>
              <p:nvPr/>
            </p:nvSpPr>
            <p:spPr>
              <a:xfrm>
                <a:off x="1500996" y="2441275"/>
                <a:ext cx="217104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F80B349-861F-466B-A03A-BE3E6A25A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996" y="2441275"/>
                <a:ext cx="2171044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9954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EFC299-68C8-4569-8A51-55BB2E336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Экспертные оценки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3EBB2C9-B1F6-4707-81AA-4A6587478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Экспертный метод в значительной мере может обеспечить объективность, многосторонность, комплексность и компетентность принимаемых практических решений.</a:t>
            </a:r>
            <a:endParaRPr lang="en-US" dirty="0"/>
          </a:p>
          <a:p>
            <a:endParaRPr lang="en-US" dirty="0"/>
          </a:p>
          <a:p>
            <a:r>
              <a:rPr lang="ru-RU" b="1" dirty="0"/>
              <a:t>Он не должен быть единственным </a:t>
            </a:r>
            <a:r>
              <a:rPr lang="ru-RU" b="1" i="1" dirty="0"/>
              <a:t>основанием для принятия решений и должен сопровождаться сопоставлением с объективной информацией, полученной другими методами.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003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09C51E-D0F8-4E17-A823-523B3C159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Разновидности экспертных оценок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39975D-F738-4790-AB44-7704FA646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очные и заочные (как правило, анонимные) опросы</a:t>
            </a:r>
          </a:p>
          <a:p>
            <a:r>
              <a:rPr lang="ru-RU" dirty="0"/>
              <a:t>одноразовые и многоразовые (в несколько туров) опросы</a:t>
            </a:r>
          </a:p>
        </p:txBody>
      </p:sp>
    </p:spTree>
    <p:extLst>
      <p:ext uri="{BB962C8B-B14F-4D97-AF65-F5344CB8AC3E}">
        <p14:creationId xmlns:p14="http://schemas.microsoft.com/office/powerpoint/2010/main" val="3227458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A19366-F598-40C9-BAC1-038D54383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</a:t>
            </a:r>
            <a:r>
              <a:rPr lang="ru-RU" dirty="0" err="1"/>
              <a:t>Дельфи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380B0B-5E7F-43A1-8D4A-7F1867A44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поставленные вопросы должны допускать возможность выражения ответа в виде числа;</a:t>
            </a:r>
          </a:p>
          <a:p>
            <a:endParaRPr lang="ru-RU" dirty="0"/>
          </a:p>
          <a:p>
            <a:r>
              <a:rPr lang="ru-RU" dirty="0"/>
              <a:t>эксперты должны располагать достаточной информацией для того, чтобы дать оценку; </a:t>
            </a:r>
          </a:p>
          <a:p>
            <a:endParaRPr lang="ru-RU" dirty="0"/>
          </a:p>
          <a:p>
            <a:r>
              <a:rPr lang="ru-RU" dirty="0"/>
              <a:t>ответ на каждый из вопросов (оценка) должен быть обоснован экспертом.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644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AA90CBA7-69BC-4B1D-AF29-B7A74DCF8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7863" y="961812"/>
            <a:ext cx="5526541" cy="493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1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84F9E0-365A-4663-9092-DE952081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Технические недостатки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C5B40B-6838-4402-8429-197AF6B0F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время проведения зависит от средств коммуникации экспертов.</a:t>
            </a:r>
          </a:p>
          <a:p>
            <a:r>
              <a:rPr lang="ru-RU" dirty="0"/>
              <a:t>опрашиваемые должны уметь хорошо излагать свои мысли, так как данный метод основан на получении информации в письменной форме, в противном случае обработка затрудняется</a:t>
            </a:r>
          </a:p>
          <a:p>
            <a:r>
              <a:rPr lang="ru-RU" dirty="0"/>
              <a:t>анкетируемые должны обладать высоким уровнем мотивации, так как отсутствует поощрение за заполнение </a:t>
            </a:r>
          </a:p>
        </p:txBody>
      </p:sp>
    </p:spTree>
    <p:extLst>
      <p:ext uri="{BB962C8B-B14F-4D97-AF65-F5344CB8AC3E}">
        <p14:creationId xmlns:p14="http://schemas.microsoft.com/office/powerpoint/2010/main" val="2507295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D13695-E5EF-44BA-8229-A9BC18C4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Проблемы и ограничения при использовании экспертов в качестве источников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B9ED7D-C710-4BC4-B6E0-EF3ACDBA8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50565"/>
            <a:ext cx="10515600" cy="2726397"/>
          </a:xfrm>
        </p:spPr>
        <p:txBody>
          <a:bodyPr/>
          <a:lstStyle/>
          <a:p>
            <a:r>
              <a:rPr lang="ru-RU" dirty="0"/>
              <a:t>Если брать консультации у достаточного количества экспертов, можно подтвердить любую точку зрения.</a:t>
            </a:r>
          </a:p>
          <a:p>
            <a:pPr marL="0" indent="0" algn="r">
              <a:buNone/>
            </a:pPr>
            <a:r>
              <a:rPr lang="ru-RU" dirty="0"/>
              <a:t>Закон </a:t>
            </a:r>
            <a:r>
              <a:rPr lang="ru-RU" dirty="0" err="1"/>
              <a:t>Хирама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290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E0F4BB-C96D-4235-BCA7-263128A5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Факторы, влияющие на способность индивидуума выдавать полезную информацию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6CFAFB-75E0-4E33-A677-22F63BD24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внутренние (индивидуальные) </a:t>
            </a:r>
          </a:p>
          <a:p>
            <a:r>
              <a:rPr lang="ru-RU" dirty="0"/>
              <a:t>внешние (социальные)</a:t>
            </a:r>
          </a:p>
        </p:txBody>
      </p:sp>
    </p:spTree>
    <p:extLst>
      <p:ext uri="{BB962C8B-B14F-4D97-AF65-F5344CB8AC3E}">
        <p14:creationId xmlns:p14="http://schemas.microsoft.com/office/powerpoint/2010/main" val="1838637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B02547-C69E-40DC-AEA3-62C7FC6A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ограничения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035450-14B7-4896-82C7-38F69090C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уровень доступной информации;</a:t>
            </a:r>
          </a:p>
          <a:p>
            <a:r>
              <a:rPr lang="ru-RU" dirty="0"/>
              <a:t>несовершенство информации;</a:t>
            </a:r>
          </a:p>
          <a:p>
            <a:r>
              <a:rPr lang="ru-RU" dirty="0"/>
              <a:t>двусмысленность вопросов;</a:t>
            </a:r>
          </a:p>
          <a:p>
            <a:r>
              <a:rPr lang="ru-RU"/>
              <a:t>несовершенство </a:t>
            </a:r>
            <a:r>
              <a:rPr lang="ru-RU" dirty="0"/>
              <a:t>модели;</a:t>
            </a:r>
          </a:p>
          <a:p>
            <a:r>
              <a:rPr lang="ru-RU"/>
              <a:t>прочие </a:t>
            </a:r>
            <a:r>
              <a:rPr lang="ru-RU" dirty="0"/>
              <a:t>погрешности.</a:t>
            </a:r>
          </a:p>
        </p:txBody>
      </p:sp>
    </p:spTree>
    <p:extLst>
      <p:ext uri="{BB962C8B-B14F-4D97-AF65-F5344CB8AC3E}">
        <p14:creationId xmlns:p14="http://schemas.microsoft.com/office/powerpoint/2010/main" val="21216152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82222c75899b776aa9c160d49b111718755e8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103</TotalTime>
  <Words>862</Words>
  <Application>Microsoft Office PowerPoint</Application>
  <PresentationFormat>Произвольный</PresentationFormat>
  <Paragraphs>215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Натуральные материалы</vt:lpstr>
      <vt:lpstr>Анализ чувствительности решения </vt:lpstr>
      <vt:lpstr>Чувствительность решения к состоянию среды </vt:lpstr>
      <vt:lpstr>Графическое представление результата</vt:lpstr>
      <vt:lpstr> Прогнозирование </vt:lpstr>
      <vt:lpstr>Источники неопределенности при прогнозировании относят: </vt:lpstr>
      <vt:lpstr>Элементы прогноза</vt:lpstr>
      <vt:lpstr>Источники исходной информации при прогнозировании</vt:lpstr>
      <vt:lpstr>Процесс прогнозирования</vt:lpstr>
      <vt:lpstr>Этапы прогнозирования </vt:lpstr>
      <vt:lpstr>Типы тенденций и событий:</vt:lpstr>
      <vt:lpstr>Формы прогнозов </vt:lpstr>
      <vt:lpstr>Техники количественного прогнозирования </vt:lpstr>
      <vt:lpstr>модели временных серий (будущее есть функция прошлого)</vt:lpstr>
      <vt:lpstr>Метод меняющегося среднего</vt:lpstr>
      <vt:lpstr> Метод взвешенного меняющегося среднего   </vt:lpstr>
      <vt:lpstr>Пример 1 </vt:lpstr>
      <vt:lpstr>Результаты</vt:lpstr>
      <vt:lpstr>Необходимые формулы</vt:lpstr>
      <vt:lpstr>Презентация PowerPoint</vt:lpstr>
      <vt:lpstr>Экспертные оценки</vt:lpstr>
      <vt:lpstr>Разновидности экспертных оценок</vt:lpstr>
      <vt:lpstr>Метод Дельфи</vt:lpstr>
      <vt:lpstr>Презентация PowerPoint</vt:lpstr>
      <vt:lpstr>Технические недостатки</vt:lpstr>
      <vt:lpstr>Проблемы и ограничения при использовании экспертов в качестве источников информации</vt:lpstr>
      <vt:lpstr>Факторы, влияющие на способность индивидуума выдавать полезную информацию</vt:lpstr>
      <vt:lpstr>Основные ограничения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чувствительности решения</dc:title>
  <dc:creator>Katerina Shumik</dc:creator>
  <cp:lastModifiedBy>Шумик Екатерина</cp:lastModifiedBy>
  <cp:revision>13</cp:revision>
  <dcterms:created xsi:type="dcterms:W3CDTF">2017-11-04T02:11:30Z</dcterms:created>
  <dcterms:modified xsi:type="dcterms:W3CDTF">2018-10-29T22:58:50Z</dcterms:modified>
</cp:coreProperties>
</file>