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7" r:id="rId3"/>
    <p:sldId id="258" r:id="rId4"/>
    <p:sldId id="319" r:id="rId5"/>
    <p:sldId id="304" r:id="rId6"/>
    <p:sldId id="302" r:id="rId7"/>
    <p:sldId id="303" r:id="rId8"/>
    <p:sldId id="305" r:id="rId9"/>
    <p:sldId id="287" r:id="rId10"/>
    <p:sldId id="274" r:id="rId11"/>
    <p:sldId id="273" r:id="rId12"/>
    <p:sldId id="306" r:id="rId13"/>
    <p:sldId id="288" r:id="rId14"/>
    <p:sldId id="289" r:id="rId15"/>
    <p:sldId id="293" r:id="rId16"/>
    <p:sldId id="294" r:id="rId17"/>
    <p:sldId id="308" r:id="rId18"/>
    <p:sldId id="267" r:id="rId19"/>
    <p:sldId id="315" r:id="rId20"/>
    <p:sldId id="316" r:id="rId21"/>
    <p:sldId id="309" r:id="rId22"/>
    <p:sldId id="295" r:id="rId23"/>
    <p:sldId id="310" r:id="rId24"/>
    <p:sldId id="317" r:id="rId25"/>
    <p:sldId id="318" r:id="rId26"/>
    <p:sldId id="307" r:id="rId27"/>
    <p:sldId id="268" r:id="rId28"/>
    <p:sldId id="269" r:id="rId29"/>
    <p:sldId id="320" r:id="rId30"/>
    <p:sldId id="270" r:id="rId31"/>
    <p:sldId id="271" r:id="rId32"/>
    <p:sldId id="272" r:id="rId33"/>
    <p:sldId id="311" r:id="rId34"/>
    <p:sldId id="312" r:id="rId35"/>
    <p:sldId id="313" r:id="rId36"/>
    <p:sldId id="314" r:id="rId37"/>
    <p:sldId id="321" r:id="rId38"/>
    <p:sldId id="322" r:id="rId39"/>
  </p:sldIdLst>
  <p:sldSz cx="9144000" cy="6858000" type="screen4x3"/>
  <p:notesSz cx="6669088" cy="9928225"/>
  <p:custDataLst>
    <p:tags r:id="rId42"/>
  </p:custDataLst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едолужко Ольга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21" autoAdjust="0"/>
    <p:restoredTop sz="79264" autoAdjust="0"/>
  </p:normalViewPr>
  <p:slideViewPr>
    <p:cSldViewPr>
      <p:cViewPr varScale="1">
        <p:scale>
          <a:sx n="51" d="100"/>
          <a:sy n="51" d="100"/>
        </p:scale>
        <p:origin x="1171" y="3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0D66E-F6C5-4858-80F2-E28547B26C74}" type="datetimeFigureOut">
              <a:rPr lang="ru-RU" smtClean="0"/>
              <a:t>18.03.2017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D3B90-F06B-476D-BD5F-C3F8AA007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034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0" y="0"/>
            <a:ext cx="6669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1pPr>
            <a:lvl2pPr marL="742950" indent="-285750"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2pPr>
            <a:lvl3pPr marL="1143000" indent="-228600"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3pPr>
            <a:lvl4pPr marL="1600200" indent="-228600"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4pPr>
            <a:lvl5pPr marL="2057400" indent="-228600"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  <p:sp>
        <p:nvSpPr>
          <p:cNvPr id="2051" name="AutoShape 2"/>
          <p:cNvSpPr>
            <a:spLocks noChangeArrowheads="1"/>
          </p:cNvSpPr>
          <p:nvPr/>
        </p:nvSpPr>
        <p:spPr bwMode="auto">
          <a:xfrm>
            <a:off x="0" y="0"/>
            <a:ext cx="6669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1pPr>
            <a:lvl2pPr marL="742950" indent="-285750"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2pPr>
            <a:lvl3pPr marL="1143000" indent="-228600"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3pPr>
            <a:lvl4pPr marL="1600200" indent="-228600"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4pPr>
            <a:lvl5pPr marL="2057400" indent="-228600"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1" y="2"/>
            <a:ext cx="2886851" cy="49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777608" y="2"/>
            <a:ext cx="2886851" cy="49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sldImg"/>
          </p:nvPr>
        </p:nvSpPr>
        <p:spPr bwMode="auto">
          <a:xfrm>
            <a:off x="838200" y="731838"/>
            <a:ext cx="4987925" cy="37417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66910" y="4715908"/>
            <a:ext cx="5332183" cy="4464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1" y="9430092"/>
            <a:ext cx="2886851" cy="49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777608" y="9430092"/>
            <a:ext cx="2886851" cy="49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9505709-B0AC-404B-BD52-DD0B79899D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502CD577-3D45-4BDC-B3B4-29A15E89CC3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099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00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4C41214A-747F-47B8-A290-15B0D2CB5FA3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147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148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E92565C3-533A-47DA-94FC-621E3DC86DA3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195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1" hangingPunct="1">
              <a:defRPr/>
            </a:pPr>
            <a:r>
              <a:rPr lang="ru-RU" altLang="ru-RU" dirty="0">
                <a:solidFill>
                  <a:schemeClr val="tx1"/>
                </a:solidFill>
                <a:latin typeface="+mn-lt"/>
              </a:rPr>
              <a:t>Главная цель этих бюджетов – использование денежных средств (доходов бюджета) на цели текущего потребления. Часть этих доходов может быть использована на накопления, т.е. инвестирована в доходные мероприятия.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76A533F-0043-4DEA-B2D1-D00ECDF5F56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0243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C9E9F751-0AF9-4B3D-9F06-6F7010BE62CA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292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/>
              <a:t>Распределительная: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</a:rPr>
              <a:t>- оптимизация структуры собственных и заемных средств;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</a:rPr>
              <a:t>- формирование структуры выручки, доходов;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</a:rPr>
              <a:t>- распределение прибыли;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</a:rPr>
              <a:t>- формирование и использование фондов;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</a:rPr>
              <a:t>- распределение ресурсов на фонд потребления и накопления;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</a:rPr>
              <a:t>- распределение доходов на текущие, резервные, страховые.</a:t>
            </a:r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032749F-D658-47A5-8FDC-5DF477BC7813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4339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340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57579F2A-E9D4-4873-9786-ECCB68B8F378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6387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388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B05526D-B6D4-4F6E-9EA1-B2994332BFD1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8435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8436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E428FF1A-E6C3-44E6-AECB-BB0056296373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484" name="Rectangle 3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D98C4FC8-6A05-4FDA-824A-A95B7A63A4AC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532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CA0C9EC6-F5A4-49DA-B3E4-65BECB9E0CED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4579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4580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1B14CED2-5552-4374-91C7-BC61C204415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6628" name="Rectangle 3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41618197-11FF-471E-A201-5C8B9E05A1E1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8676" name="Rectangle 3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/>
              <a:t>Финансовые операции связаны с функцией денег как средства платежа, т.е. движение денег и товаров не совпадают по времени. Субъекты, осуществляющие предпринимательскую деятельность (организации, отдельные виды домохозяйств, представленные индивидуальными предпринимателями), привлекают средства на возвратных и безвозвратных началах для расширения дела, создания новых продуктов, внедрения новых технологий. В то же время они могут разместить временно свободные денежные средства на банковских депозитах, приобрести ценные бумаги, на долевых условиях участвовать в инвестиционных проектах других субъектов. Полученная коммерческими организациями прибыль распределяется между собственниками, участниками. Все организации и граждане уплачивают налоги и другие обязательные платежи в бюджеты бюджетной системы государства, могут покупать государственные и муниципальные ценные бумаги. При этом существует и обратная связь: население получает социальные выплаты: пенсии, пособия, стипендии; предприниматели могут получить государственную финансовую поддержку, государство финансирует учреждения, оказывающие социальные услуги, размещает временно свободные бюджетные средства, средства резервов на финансовых рынках.</a:t>
            </a:r>
          </a:p>
          <a:p>
            <a:r>
              <a:rPr lang="ru-RU" altLang="ru-RU"/>
              <a:t>Целевые поступления: на содержание некоммерческих организаций и ведение ими уставной деятельности, поступившие безвозмездно на основании решений органов государственной власти и органов местного самоуправления и решений органов управления государственных внебюджетных фондов, а также целевые поступления от других организаций и (или) физических лиц и использованные указанными получателями по назначению.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BB40CEF3-909C-466C-BF8A-E7B3F10F823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0724" name="Rectangle 3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/>
              <a:t>К средствам, поступающим в порядке перераспределения, относятся: страховое возмещение по наступившим рискам; средства, поступающие от концернов, ассоциаций, головных компаний; дивиденды и проценты по ценным бумагам других эмитентов.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17116E38-4391-4973-A038-D9CC5591075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/>
              <a:t>Собственный капитал — основной рисковый капитал предприятия, средства, которые предприятие может с наибольшей уверенностью инвестировать на долгосрочной основе и подвергнуть наибольшему риску. Их потеря по какой-либо причине не обязательно подвергнет риску способность предприятия выплатить фиксированные долги. Особенность собственного капитала заключается в том, что он не дает обязательной или гарантированной прибыли, которая должна выплачиваться при любом течении дел, и по нему нет определенного графика возмещения долгосрочных инвестиций. С позиций стабильности предприятий и подверженности риску неплатежеспособности особенность собственного капитала состоит в том, что его размер фиксирован, и есть основания рассчитывать, что он останется и при неблагоприятных обстоятельствах, и по нему нет обязательных требований по выплате дивидендов.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01F1462-BBD8-4076-A398-2B479300851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4820" name="Rectangle 3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44689ED4-85E2-4EFA-8055-641FEEF0B3E3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6868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/>
              <a:t>Уставный капитал предприятия представляет собой совокупность вкладов (долей, акций, паевых взносов) учредителей, его размер зафиксирован в учредительных документах. Взнос в уставный капитал может осуществляться как в денежной, так и в имущественной форме — в виде зданий, оборудования, прав пользования землей и природными ресурсами, патентов, лицензий, товарных знаков и других видов нематериальных активов. Он может пополняться за счет прибыли предприятия.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8A4598F4-36DE-4EC3-AB76-F58F6FDCAFC0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8916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/>
              <a:t>Нераспределенная прибыль может аккумулироваться как в резервных фондах, так и в фондах специального назначения, из которых покрываются расходы, не связанные непосредственно с производственным процессом. При возможности создания множества таких фондов для различных целей по экономическому содержанию их можно подразделить на два типа фонды накопления и социальной сферы и фонды потребления.</a:t>
            </a:r>
          </a:p>
          <a:p>
            <a:r>
              <a:rPr lang="ru-RU" altLang="ru-RU"/>
              <a:t>В фонде накопления по решению учредителей резервируется часть чистой прибыли для финансового обеспечения капитальных вложений в производство.</a:t>
            </a:r>
          </a:p>
          <a:p>
            <a:r>
              <a:rPr lang="ru-RU" altLang="ru-RU"/>
              <a:t>Фонд социальной сферы покрывает капитальные вложения в социальные службы предприятия. Фонды потребления создаются для финансирования социальных мероприятий некапитального характера (премии работникам, спортивные соревнования, материальная помощь и др.).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E13CFAD5-8B68-4071-8B18-F6D3D7AC70BB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4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/>
              <a:t>Такими расходами являются, в частности, расходы на выкуп собственных акций и погашение собственных облигаций в случае отсутствия иных средств.</a:t>
            </a:r>
          </a:p>
          <a:p>
            <a:r>
              <a:rPr lang="ru-RU" altLang="ru-RU"/>
              <a:t>В акционерных обществах резервный капитал формируется в обязательном порядке. В соответствии со ст. 35 закона "Об акционерных обществах" размер этого капитала не может быть менее 25% от уставного капитала, причем ежегодные отчисления должны составлять не менее 5% от чистой прибыли до достижения размера, установленного уставом.</a:t>
            </a:r>
          </a:p>
          <a:p>
            <a:r>
              <a:rPr lang="ru-RU" altLang="ru-RU"/>
              <a:t>В </a:t>
            </a:r>
            <a:r>
              <a:rPr lang="ru-RU" altLang="ru-RU" b="1"/>
              <a:t>ООО резервный капитал образуется добровольн</a:t>
            </a:r>
            <a:r>
              <a:rPr lang="ru-RU" altLang="ru-RU"/>
              <a:t>о, если это предусмотрено учредительными документами и учетной политикой.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1E08E66C-DBEA-4386-8DC7-6FA99F496F89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3012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 b="1"/>
              <a:t>Увеличение суммы активов может происходить за счет:</a:t>
            </a:r>
          </a:p>
          <a:p>
            <a:r>
              <a:rPr lang="ru-RU" altLang="ru-RU"/>
              <a:t>- дооценки стоимости имущества по решению руководителя предприятия или постановлению правительства;</a:t>
            </a:r>
          </a:p>
          <a:p>
            <a:r>
              <a:rPr lang="ru-RU" altLang="ru-RU"/>
              <a:t>- эмиссионного дохода, полученного акционерным обществом при продаже акций по цене, превышающей их номинальную стоимость, а также при повышении стоимости имущества, внесенного как вклад в уставный капитал вместо денежных средств в размере, превышающем сумму вклада;</a:t>
            </a:r>
          </a:p>
          <a:p>
            <a:r>
              <a:rPr lang="ru-RU" altLang="ru-RU"/>
              <a:t>- положительной курсовой разницы по взносам в иностранной валюте в уставный капитал;</a:t>
            </a:r>
          </a:p>
          <a:p>
            <a:r>
              <a:rPr lang="ru-RU" altLang="ru-RU"/>
              <a:t>- прироста целевого финансирования из бюджета на капитальное строительство и пополнение бюджетных средств;</a:t>
            </a:r>
          </a:p>
          <a:p>
            <a:r>
              <a:rPr lang="ru-RU" altLang="ru-RU"/>
              <a:t>- использования прибыли на расширение производства, приобретение объектов основных средств и нематериальных активов производственного назначения.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B35D2E0B-186E-43BB-9917-7DC95F1F067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5060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927C79F7-0F0B-4308-A5F2-8F1083DF541B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7108" name="Rectangle 3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/>
              <a:t>В условиях рыночной экономики внешние источники финансовых ресурсов имеют огромное значение: предприятие на практике не может обойтись без привлечения заемных средств. Заемные средства в нормальных экономических условиях способствуют повышению эффективности производства, они необходимы для осуществления расширенного производства.</a:t>
            </a:r>
          </a:p>
          <a:p>
            <a:r>
              <a:rPr lang="ru-RU" altLang="ru-RU"/>
              <a:t>Как правило, заемный капитал сроком до одного года относится к краткосрочному, а больше года — к долгосрочному капиталу.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36250321-EBC3-473C-8218-EC1A2E30DBDD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9156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/>
              <a:t>Предприятие, получающее коммерческий кредит, должно обратить внимание на проблему зависимости. Поставщик может навязать фирме невыгодные цены или товар более низкого качества, потребовать прекращения деловых контактов с конкурентами данного поставщика или выполнения других неподходящих условий.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747C8E18-10A6-4D2D-BD73-853E3548DBA2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7CA95E06-5F00-4470-9671-0240375B6898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52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C2D5D125-323D-41FB-863A-654EB53B6114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5300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880D3E4-429C-49E0-9E98-33E5D944E608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7348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/>
              <a:t>С помощью применения тех или иных финансовых методов осуществляется воздействие финансовых отношений на хозяйственные процессы, управление движением финансовых ресурсов и оценка эффективности их использования на основе анализа финансовых показателей.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B07948DC-1D92-4F13-9DAB-C7718A1B71AE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9396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E9608F99-F3A7-42CF-B7D3-B7FE09ACBCA5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1444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/>
              <a:t>Иными словами, это любой документ, являющийся свидетельством долга, при продаже которого продавец обеспечивается финансированием. </a:t>
            </a:r>
          </a:p>
          <a:p>
            <a:r>
              <a:rPr lang="ru-RU" altLang="ru-RU"/>
              <a:t>Без их применения невозможно привлечь дополнительный капитал, осуществить финансовые инвестиции, расчеты с контрагентами и т.п.</a:t>
            </a:r>
          </a:p>
          <a:p>
            <a:r>
              <a:rPr lang="ru-RU" altLang="ru-RU"/>
              <a:t>К первичным финансовым инструментам относятся: дебиторская и кредиторская задолженность по текущим операциям, кредиты, облигации, акции, векселя. К вторичным, или производным, финансовым инструментам относятся финансовые опционы, фьючерсы и форварды, процентные и валютные свопы.</a:t>
            </a:r>
            <a:endParaRPr lang="ru-RU" alt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453713D6-E10D-4D76-B05D-1292D4ACE42E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3491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3492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BE5998D7-4F5A-4A97-BDA0-FF480B6F53A0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5539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5540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11549945-FF83-4C83-8E7C-304EA5B029A1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7587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7588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/>
              <a:t>Информационная база организации (предприятия) включает в себя экономические показатели ее деятельности, финансовую устойчивость, платежеспособность, бухгалтерскую отчетность и другие показатели, характеризующие финансовое состояние организации (предприятия). В состав информационной базы входят также сведения о товарных, фондовых и валютных биржах, информация финансовых органов и учреждений банковской системы.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9D1682C5-14A7-402E-B25B-2BE13670FAD5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9635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9636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549B11FA-33BC-449C-BD99-2FE1355BFA50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1683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684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C50D600C-098E-41AA-9882-D82C0DCAF745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3732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B31BA4E1-9B49-489F-9D96-4A20FD7585FD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5779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5780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91353816-B515-4273-907E-0F9EB14899B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7827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7828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9C047B63-CA18-4286-B8BF-0A998B925A64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9875" name="Text Box 1"/>
          <p:cNvSpPr txBox="1">
            <a:spLocks noChangeArrowheads="1"/>
          </p:cNvSpPr>
          <p:nvPr/>
        </p:nvSpPr>
        <p:spPr bwMode="auto">
          <a:xfrm>
            <a:off x="1111515" y="736001"/>
            <a:ext cx="4446059" cy="37403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9876" name="Rectangle 2"/>
          <p:cNvSpPr>
            <a:spLocks noChangeArrowheads="1"/>
          </p:cNvSpPr>
          <p:nvPr>
            <p:ph type="body"/>
          </p:nvPr>
        </p:nvSpPr>
        <p:spPr>
          <a:xfrm>
            <a:off x="666910" y="4715907"/>
            <a:ext cx="5333727" cy="44677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 sz="1000"/>
              <a:t>Финансовые отношения с другими предприятиями и организациями включают в себя отношения с поставщиками, покупателями, строительно-монтажными и транспортными организациями, почтой и телеграфом, внешнеторговыми, таможней, предприятиями, организациями и фирмами иностранных государств и другими организациями.</a:t>
            </a:r>
          </a:p>
          <a:p>
            <a:r>
              <a:rPr lang="ru-RU" altLang="ru-RU" sz="1000"/>
              <a:t>Самая большая по объему денежных платежей группа — это </a:t>
            </a:r>
            <a:r>
              <a:rPr lang="ru-RU" altLang="ru-RU" sz="1000" b="1" i="1"/>
              <a:t>отношения предприятий друг с другом</a:t>
            </a:r>
            <a:r>
              <a:rPr lang="ru-RU" altLang="ru-RU" sz="1000" u="sng"/>
              <a:t>,</a:t>
            </a:r>
            <a:r>
              <a:rPr lang="ru-RU" altLang="ru-RU" sz="1000"/>
              <a:t> связанные с реализацией готовой продукции и приобретением товароматериальных ценностей для хозяйственной деятельности. Роль этой группы финансовых отношений </a:t>
            </a:r>
            <a:r>
              <a:rPr lang="ru-RU" altLang="ru-RU" sz="1000" b="1" i="1"/>
              <a:t>первична</a:t>
            </a:r>
            <a:r>
              <a:rPr lang="ru-RU" altLang="ru-RU" sz="1000"/>
              <a:t>, так как именно в сфере материального производства создается национальный доход. Организация этих отношений оказывает самое непосредственное влияние на конечные результаты производственной деятельности.</a:t>
            </a:r>
          </a:p>
          <a:p>
            <a:r>
              <a:rPr lang="ru-RU" altLang="ru-RU" sz="1000" b="1" i="1"/>
              <a:t>Финансовые отношения внутри предприятия</a:t>
            </a:r>
            <a:r>
              <a:rPr lang="ru-RU" altLang="ru-RU" sz="1000"/>
              <a:t> включают отношения между филиалами, цехами, отделами, бригадами и т.д., а также отношения с рабочими и служащими. Отношения между подразделениями предприятия связаны с оплатой работ и услуг, распределением прибыли, оборотных средств и др.</a:t>
            </a:r>
          </a:p>
          <a:p>
            <a:r>
              <a:rPr lang="ru-RU" altLang="ru-RU" sz="1000"/>
              <a:t>Роль их состоит в установлении определенных стимулов и материальной ответственности за качественное выполнение принятых обязательств.</a:t>
            </a:r>
          </a:p>
          <a:p>
            <a:r>
              <a:rPr lang="ru-RU" altLang="ru-RU" sz="1000"/>
              <a:t>Отношения с рабочими и служащими — это выплаты заработной платы, премий, пособий, дивидендов по акциям, материальной помощи, а также взыскание денег за причиненный ущерб, удержание налогов. При этом темп прироста заработной платы должен быть ниже, чем темп роста производительности труда и объемов продаж. Одной из причин последнего мирового финансового кризиса является отсутствие контроля над указанной зависимостью.</a:t>
            </a:r>
          </a:p>
          <a:p>
            <a:r>
              <a:rPr lang="ru-RU" altLang="ru-RU" sz="1000" b="1" i="1"/>
              <a:t>Финансовые отношения предприятий с вышестоящими организациями</a:t>
            </a:r>
            <a:r>
              <a:rPr lang="ru-RU" altLang="ru-RU" sz="1000"/>
              <a:t> включают отношения по поводу образования и использования централизованных денежных фондов. Особенно это касается инвестиций, пополнения оборотных средств, финансирования импортных операций, научных исследований, в том числе и маркетинговых.</a:t>
            </a:r>
          </a:p>
          <a:p>
            <a:r>
              <a:rPr lang="ru-RU" altLang="ru-RU" sz="1000" b="1" i="1"/>
              <a:t>Финансово-промышленные группы</a:t>
            </a:r>
            <a:r>
              <a:rPr lang="ru-RU" altLang="ru-RU" sz="1000"/>
              <a:t> создаются, как правило, с целью объединения финансовых усилий в направлении развития и поддержки производства, получения максимального финансового результата. Здесь могут быть и централизованные денежные фонды, и коммерческий кредит друг другу, и просто финансовая помощь. То же самое касается и отношений между предприятиями в условиях холдинга.</a:t>
            </a:r>
          </a:p>
          <a:p>
            <a:r>
              <a:rPr lang="ru-RU" altLang="ru-RU" sz="1000"/>
              <a:t>Отношения с финансовой системой многообразны.</a:t>
            </a:r>
          </a:p>
          <a:p>
            <a:r>
              <a:rPr lang="ru-RU" altLang="ru-RU" sz="1000"/>
              <a:t>Прежде всего, это отношения с бюджетами различных уровней и внебюджетными фондами, связанные с перечислением налогов и отчислений. Налоговая система России несовершенна и не способствует нормальной производственной деятельности. Мировой опыт показывает, что снизить высокие темпы инфляции можно только через поддержку производства и развитие инвестиций. На это должна быть направлена в основном налоговая, а также кредитная и таможенная политика. В частности, во многих странах определенная часть или весь прирост производства налогами не облагается. Это выгодно и предприятиям, и государству.</a:t>
            </a:r>
          </a:p>
          <a:p>
            <a:r>
              <a:rPr lang="ru-RU" altLang="ru-RU" sz="1000"/>
              <a:t>Отношения со </a:t>
            </a:r>
            <a:r>
              <a:rPr lang="ru-RU" altLang="ru-RU" sz="1000" b="1" i="1"/>
              <a:t>страховым звеном финансовой системы</a:t>
            </a:r>
            <a:r>
              <a:rPr lang="ru-RU" altLang="ru-RU" sz="1000"/>
              <a:t> состоят из перечислений средств на социальное и медицинское страхование, страхование имущества предприятия, производственных, финансовых и прочих </a:t>
            </a:r>
            <a:r>
              <a:rPr lang="ru-RU" altLang="ru-RU" sz="1000" b="1" i="1"/>
              <a:t>рисков</a:t>
            </a:r>
            <a:r>
              <a:rPr lang="ru-RU" altLang="ru-RU" sz="1000"/>
              <a:t>.</a:t>
            </a:r>
          </a:p>
          <a:p>
            <a:r>
              <a:rPr lang="ru-RU" altLang="ru-RU" sz="1000" b="1" i="1"/>
              <a:t>Финансовые отношения предприятий с банками</a:t>
            </a:r>
            <a:r>
              <a:rPr lang="ru-RU" altLang="ru-RU" sz="1000"/>
              <a:t> строятся как в части организации безналичных расчетов, так и в отношении получения и погашения краткосрочных и долгосрочных кредитов. Организация безналичных расчетов оказывает непосредственное влияние на финансовое положение предприятий. Кредит является источником пополнения основных, оборотных средств, его ритмичности, способствует устранению временных финансовых трудностей предприятий, связанных с сезонными и деловыми циклами. Банки в настоящее время оказывают предприятиям ряд так называемых нетрадиционных услуг: </a:t>
            </a:r>
            <a:r>
              <a:rPr lang="ru-RU" altLang="ru-RU" sz="1000" b="1" i="1"/>
              <a:t>лизинг, факторинг, форфейтинг, траст</a:t>
            </a:r>
            <a:r>
              <a:rPr lang="ru-RU" altLang="ru-RU" sz="1000"/>
              <a:t>.</a:t>
            </a:r>
          </a:p>
          <a:p>
            <a:r>
              <a:rPr lang="ru-RU" altLang="ru-RU" sz="1000" b="1" i="1"/>
              <a:t>Финансовые отношения</a:t>
            </a:r>
            <a:r>
              <a:rPr lang="ru-RU" altLang="ru-RU" sz="1000"/>
              <a:t> предприятий </a:t>
            </a:r>
            <a:r>
              <a:rPr lang="ru-RU" altLang="ru-RU" sz="1000" b="1" i="1"/>
              <a:t>с фондовым рынком</a:t>
            </a:r>
            <a:r>
              <a:rPr lang="ru-RU" altLang="ru-RU" sz="1000"/>
              <a:t> предполагают операции с ценными бумагами с целью расширения кредитных возможностей предприятий.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225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7130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9288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27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27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2361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28624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93984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5580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55918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1116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91128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174625"/>
            <a:ext cx="2055812" cy="59531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8213" cy="5953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08264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6425" cy="13398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6330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6425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Четвертый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panose="020B0604020202020204" pitchFamily="34" charset="0"/>
        <a:defRPr sz="4400" kern="1200">
          <a:solidFill>
            <a:srgbClr val="333399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panose="020B0604020202020204" pitchFamily="34" charset="0"/>
        <a:defRPr sz="4400">
          <a:solidFill>
            <a:srgbClr val="333399"/>
          </a:solidFill>
          <a:latin typeface="Arial" panose="020B0604020202020204" pitchFamily="34" charset="0"/>
          <a:cs typeface="DejaVu Sans" panose="020B0603030804020204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panose="020B0604020202020204" pitchFamily="34" charset="0"/>
        <a:defRPr sz="4400">
          <a:solidFill>
            <a:srgbClr val="333399"/>
          </a:solidFill>
          <a:latin typeface="Arial" panose="020B0604020202020204" pitchFamily="34" charset="0"/>
          <a:cs typeface="DejaVu Sans" panose="020B0603030804020204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panose="020B0604020202020204" pitchFamily="34" charset="0"/>
        <a:defRPr sz="4400">
          <a:solidFill>
            <a:srgbClr val="333399"/>
          </a:solidFill>
          <a:latin typeface="Arial" panose="020B0604020202020204" pitchFamily="34" charset="0"/>
          <a:cs typeface="DejaVu Sans" panose="020B0603030804020204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panose="020B0604020202020204" pitchFamily="34" charset="0"/>
        <a:defRPr sz="4400">
          <a:solidFill>
            <a:srgbClr val="333399"/>
          </a:solidFill>
          <a:latin typeface="Arial" panose="020B0604020202020204" pitchFamily="34" charset="0"/>
          <a:cs typeface="DejaVu Sans" panose="020B0603030804020204" pitchFamily="34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panose="020B0604020202020204" pitchFamily="34" charset="0"/>
        <a:defRPr sz="4400">
          <a:solidFill>
            <a:srgbClr val="333399"/>
          </a:solidFill>
          <a:latin typeface="Arial" panose="020B0604020202020204" pitchFamily="34" charset="0"/>
          <a:cs typeface="DejaVu Sans" panose="020B0603030804020204" pitchFamily="34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panose="020B0604020202020204" pitchFamily="34" charset="0"/>
        <a:defRPr sz="4400">
          <a:solidFill>
            <a:srgbClr val="333399"/>
          </a:solidFill>
          <a:latin typeface="Arial" panose="020B0604020202020204" pitchFamily="34" charset="0"/>
          <a:cs typeface="DejaVu Sans" panose="020B0603030804020204" pitchFamily="34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panose="020B0604020202020204" pitchFamily="34" charset="0"/>
        <a:defRPr sz="4400">
          <a:solidFill>
            <a:srgbClr val="333399"/>
          </a:solidFill>
          <a:latin typeface="Arial" panose="020B0604020202020204" pitchFamily="34" charset="0"/>
          <a:cs typeface="DejaVu Sans" panose="020B0603030804020204" pitchFamily="34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panose="020B0604020202020204" pitchFamily="34" charset="0"/>
        <a:defRPr sz="4400">
          <a:solidFill>
            <a:srgbClr val="333399"/>
          </a:solidFill>
          <a:latin typeface="Arial" panose="020B0604020202020204" pitchFamily="34" charset="0"/>
          <a:cs typeface="DejaVu Sans" panose="020B0603030804020204" pitchFamily="34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1"/>
          <p:cNvSpPr>
            <a:spLocks noChangeShapeType="1"/>
          </p:cNvSpPr>
          <p:nvPr/>
        </p:nvSpPr>
        <p:spPr bwMode="auto">
          <a:xfrm>
            <a:off x="323850" y="303371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5" name="Line 2"/>
          <p:cNvSpPr>
            <a:spLocks noChangeShapeType="1"/>
          </p:cNvSpPr>
          <p:nvPr/>
        </p:nvSpPr>
        <p:spPr bwMode="auto">
          <a:xfrm>
            <a:off x="431800" y="530066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323850" y="3159125"/>
            <a:ext cx="8496300" cy="703263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4000">
                <a:solidFill>
                  <a:srgbClr val="333399"/>
                </a:solidFill>
              </a:rPr>
              <a:t>Финансовые ресурсы предприятия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2400"/>
          </a:p>
        </p:txBody>
      </p:sp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323850" y="4221163"/>
            <a:ext cx="84963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4000">
                <a:solidFill>
                  <a:srgbClr val="333399"/>
                </a:solidFill>
              </a:rPr>
              <a:t>План лекции</a:t>
            </a:r>
          </a:p>
          <a:p>
            <a:pPr eaLnBrk="1" hangingPunct="1">
              <a:spcBef>
                <a:spcPts val="50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endParaRPr lang="ru-RU" altLang="ru-RU" sz="4000">
              <a:solidFill>
                <a:srgbClr val="333399"/>
              </a:solidFill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6FF75232-4599-46C6-8CCB-7393FBBEB592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</a:t>
            </a:fld>
            <a:endParaRPr lang="ru-RU" altLang="ru-RU" sz="1800"/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  <a:defRPr/>
            </a:pPr>
            <a:r>
              <a:rPr lang="ru-RU" altLang="ru-RU" sz="2400" dirty="0"/>
              <a:t>Понятие и сущность финансов.</a:t>
            </a:r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Char char=""/>
              <a:defRPr/>
            </a:pPr>
            <a:r>
              <a:rPr lang="ru-RU" altLang="ru-RU" sz="2400" dirty="0"/>
              <a:t>Принципы организации финансов на предприятии.</a:t>
            </a:r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Char char=""/>
              <a:defRPr/>
            </a:pPr>
            <a:r>
              <a:rPr lang="ru-RU" altLang="ru-RU" sz="2400" dirty="0"/>
              <a:t>Финансовые ресурсы предприятия и источники их формирования.</a:t>
            </a:r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Char char=""/>
              <a:defRPr/>
            </a:pPr>
            <a:r>
              <a:rPr lang="ru-RU" altLang="ru-RU" sz="2400" dirty="0"/>
              <a:t>Финансовый </a:t>
            </a:r>
            <a:r>
              <a:rPr lang="ru-RU" altLang="ru-RU" sz="2400"/>
              <a:t>механизм предприятия.</a:t>
            </a:r>
            <a:endParaRPr lang="ru-RU" altLang="ru-RU" sz="2400" dirty="0"/>
          </a:p>
          <a:p>
            <a:pPr marL="0" indent="0" algn="just" eaLnBrk="1">
              <a:spcBef>
                <a:spcPct val="0"/>
              </a:spcBef>
              <a:buSzPct val="45000"/>
              <a:buFont typeface="Arial" panose="020B0604020202020204" pitchFamily="34" charset="0"/>
              <a:buNone/>
              <a:defRPr/>
            </a:pPr>
            <a:endParaRPr lang="ru-RU" altLang="ru-RU" sz="2400" dirty="0"/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None/>
              <a:defRPr/>
            </a:pPr>
            <a:endParaRPr lang="ru-RU" altLang="ru-RU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1"/>
          <p:cNvSpPr>
            <a:spLocks noChangeShapeType="1"/>
          </p:cNvSpPr>
          <p:nvPr/>
        </p:nvSpPr>
        <p:spPr bwMode="auto">
          <a:xfrm>
            <a:off x="323850" y="119538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323850" y="188913"/>
            <a:ext cx="84963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Понятие и сущность финансов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6ABFEEF6-25AB-4571-AB8A-8DEE1C3EDCC8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</a:t>
            </a:fld>
            <a:endParaRPr lang="ru-RU" altLang="ru-RU" sz="1800"/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01688" indent="-34290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323975" indent="-3429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846263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368550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82575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28295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74015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19735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indent="457200" algn="just" eaLnBrk="1" hangingPunct="1">
              <a:spcBef>
                <a:spcPts val="225"/>
              </a:spcBef>
              <a:buFont typeface="Arial" panose="020B0604020202020204" pitchFamily="34" charset="0"/>
              <a:buNone/>
              <a:defRPr/>
            </a:pPr>
            <a:r>
              <a:rPr lang="ru-RU" altLang="ru-RU" sz="1800" dirty="0"/>
              <a:t>	</a:t>
            </a:r>
            <a:r>
              <a:rPr lang="ru-RU" altLang="ru-RU" sz="2200" b="1" dirty="0"/>
              <a:t>Государственные финансы</a:t>
            </a:r>
            <a:r>
              <a:rPr lang="ru-RU" altLang="ru-RU" sz="2200" dirty="0"/>
              <a:t> – совокупность финансовых ресурсов государства и его предприятий, организаций и учреждений, которые используются для удовлетворения потребностей общества.</a:t>
            </a:r>
          </a:p>
          <a:p>
            <a:pPr indent="457200" algn="just" eaLnBrk="1" hangingPunct="1">
              <a:spcBef>
                <a:spcPts val="225"/>
              </a:spcBef>
              <a:buFont typeface="Arial" panose="020B0604020202020204" pitchFamily="34" charset="0"/>
              <a:buNone/>
              <a:defRPr/>
            </a:pPr>
            <a:r>
              <a:rPr lang="ru-RU" altLang="ru-RU" sz="2200" dirty="0"/>
              <a:t>Финансы домашних хозяйств (граждан) – это финансы отдельных семей (граждан), которые формируют бюджеты отдельных граждан и бюджеты семей.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ru-RU" altLang="ru-RU" sz="2200" dirty="0"/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r>
              <a:rPr lang="ru-RU" altLang="ru-RU" sz="2200" dirty="0"/>
              <a:t>	</a:t>
            </a:r>
            <a:r>
              <a:rPr lang="ru-RU" altLang="ru-RU" sz="2400" dirty="0"/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1"/>
          <p:cNvSpPr>
            <a:spLocks noChangeShapeType="1"/>
          </p:cNvSpPr>
          <p:nvPr/>
        </p:nvSpPr>
        <p:spPr bwMode="auto">
          <a:xfrm>
            <a:off x="323850" y="119538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323850" y="188913"/>
            <a:ext cx="84963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Понятие и сущность финансов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3ED25C8B-84FE-493F-B21D-EFC4B3C2F458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4</a:t>
            </a:fld>
            <a:endParaRPr lang="ru-RU" altLang="ru-RU" sz="1800"/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01688" indent="-34290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323975" indent="-3429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846263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368550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82575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28295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74015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19735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  <a:r>
              <a:rPr lang="ru-RU" altLang="ru-RU" sz="2200" b="1"/>
              <a:t>Финансы предприятия</a:t>
            </a:r>
            <a:r>
              <a:rPr lang="ru-RU" altLang="ru-RU" sz="2200"/>
              <a:t> – денежные отношения, связанные с формированием и распределением финансовых ресурсов. Они представляют собой основную часть финансов страны и являются исходным звеном ее финансовой системы. 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endParaRPr lang="ru-RU" altLang="ru-RU" sz="2200"/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200"/>
              <a:t>	</a:t>
            </a:r>
            <a:r>
              <a:rPr lang="ru-RU" altLang="ru-RU" sz="2400"/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1"/>
          <p:cNvSpPr>
            <a:spLocks noChangeShapeType="1"/>
          </p:cNvSpPr>
          <p:nvPr/>
        </p:nvSpPr>
        <p:spPr bwMode="auto">
          <a:xfrm>
            <a:off x="323850" y="692150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323850" y="188913"/>
            <a:ext cx="84963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rgbClr val="333399"/>
                </a:solidFill>
              </a:rPr>
              <a:t>Понятие и сущность финансов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42C57B4D-9F95-4A16-A0A4-BE523BF71649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5</a:t>
            </a:fld>
            <a:endParaRPr lang="ru-RU" altLang="ru-RU" sz="1800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323850" y="836613"/>
            <a:ext cx="849630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01688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323975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846263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368550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8257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2829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7401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1973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rgbClr val="000000"/>
                </a:solidFill>
              </a:rPr>
              <a:t>Таблица 1 - Функции финансов</a:t>
            </a:r>
          </a:p>
          <a:p>
            <a:pPr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ru-RU" altLang="ru-RU" sz="2000">
              <a:solidFill>
                <a:srgbClr val="000000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ru-RU" altLang="ru-RU">
                <a:solidFill>
                  <a:srgbClr val="000000"/>
                </a:solidFill>
              </a:rPr>
              <a:t>		</a:t>
            </a:r>
            <a:endParaRPr lang="ru-RU" altLang="ru-RU" sz="2400">
              <a:solidFill>
                <a:srgbClr val="0000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2263" y="1268413"/>
          <a:ext cx="7935912" cy="261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7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23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Функция</a:t>
                      </a: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Содержание</a:t>
                      </a: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2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dirty="0"/>
                        <a:t>Обеспечивающая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dirty="0"/>
                        <a:t>Обеспечение наличия фондов денежных средств, достаточных для реализации уставных целей и задач, стоящих перед предприятиями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4606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Распределительная</a:t>
                      </a: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Образование первоначального капитала, распределение доходов и финансовых ресурсов в интересах отдельных товаропроизводителей,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</a:rPr>
                        <a:t> предприятий, организаций и государства в целом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1"/>
          <p:cNvSpPr>
            <a:spLocks noChangeShapeType="1"/>
          </p:cNvSpPr>
          <p:nvPr/>
        </p:nvSpPr>
        <p:spPr bwMode="auto">
          <a:xfrm>
            <a:off x="323850" y="692150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323850" y="144463"/>
            <a:ext cx="84963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rgbClr val="333399"/>
                </a:solidFill>
              </a:rPr>
              <a:t>Понятие и сущность финансов</a:t>
            </a:r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4945B623-83A9-4027-B42A-43C95461FAFA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6</a:t>
            </a:fld>
            <a:endParaRPr lang="ru-RU" altLang="ru-RU" sz="1800"/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323850" y="836613"/>
            <a:ext cx="849630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01688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323975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846263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368550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8257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2829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7401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1973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rgbClr val="000000"/>
                </a:solidFill>
              </a:rPr>
              <a:t>Таблица 1 - Функции финансов</a:t>
            </a:r>
          </a:p>
          <a:p>
            <a:pPr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ru-RU" altLang="ru-RU" sz="2000">
              <a:solidFill>
                <a:srgbClr val="000000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ru-RU" altLang="ru-RU">
                <a:solidFill>
                  <a:srgbClr val="000000"/>
                </a:solidFill>
              </a:rPr>
              <a:t>		</a:t>
            </a:r>
            <a:endParaRPr lang="ru-RU" altLang="ru-RU" sz="2400">
              <a:solidFill>
                <a:srgbClr val="0000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850" y="1176338"/>
          <a:ext cx="8353425" cy="5133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3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24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Функция</a:t>
                      </a:r>
                    </a:p>
                  </a:txBody>
                  <a:tcPr marL="91439" marR="9143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Содержание</a:t>
                      </a:r>
                    </a:p>
                  </a:txBody>
                  <a:tcPr marL="91439" marR="9143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0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dirty="0"/>
                        <a:t>Регулирующая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800" dirty="0"/>
                        <a:t>- оптимизация систем и процессов производственно-хозяйственной деятельности на основе анализа затрат и результатов деятельности предприятий;</a:t>
                      </a:r>
                    </a:p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800" dirty="0"/>
                        <a:t>- разработка систем и санкций материального и морального стимулирования результатов труда;</a:t>
                      </a:r>
                    </a:p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800" dirty="0"/>
                        <a:t>- оптимизация амортизационной политики, инвестиционной деятельности;</a:t>
                      </a:r>
                    </a:p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800" dirty="0"/>
                        <a:t>- оптимизация процессов реструктуризации собственности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2523">
                <a:tc>
                  <a:txBody>
                    <a:bodyPr/>
                    <a:lstStyle/>
                    <a:p>
                      <a:r>
                        <a:rPr lang="ru-RU" altLang="ru-RU" sz="1800" dirty="0"/>
                        <a:t>Контрольная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800" dirty="0"/>
                        <a:t>- обеспечение всеобщности, универсальности и сопоставимости финансовой информации;</a:t>
                      </a:r>
                    </a:p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800" dirty="0"/>
                        <a:t>- проверка отклонения фактических и планируемых расчетных параметров финансово-экономической деятельности;</a:t>
                      </a:r>
                    </a:p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800" dirty="0"/>
                        <a:t>- обеспечение применения соответствующих санкций в случае ненадлежащего исполнения предприятиями своих обязательств перед бюджетом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1"/>
          <p:cNvSpPr>
            <a:spLocks noChangeShapeType="1"/>
          </p:cNvSpPr>
          <p:nvPr/>
        </p:nvSpPr>
        <p:spPr bwMode="auto">
          <a:xfrm>
            <a:off x="323850" y="692150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323850" y="188913"/>
            <a:ext cx="84963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rgbClr val="333399"/>
                </a:solidFill>
              </a:rPr>
              <a:t>Понятие и сущность финансов</a:t>
            </a: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EAF12487-B3B2-41FF-8966-554F4FB82AB2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7</a:t>
            </a:fld>
            <a:endParaRPr lang="ru-RU" altLang="ru-RU" sz="180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93738"/>
            <a:ext cx="8496300" cy="561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01688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323975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846263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368550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82575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28295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74015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19735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2000" b="1" dirty="0"/>
              <a:t>		Виды контроля - </a:t>
            </a:r>
            <a:r>
              <a:rPr lang="ru-RU" altLang="ru-RU" sz="2000" dirty="0"/>
              <a:t>по срокам проведения: предварительный, текущий, последующий.</a:t>
            </a:r>
          </a:p>
          <a:p>
            <a:pPr marL="342900" indent="-342900"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ru-RU" altLang="ru-RU" sz="2000" dirty="0"/>
              <a:t>предварительный – осуществляется на стадии составления финансовых планов;</a:t>
            </a:r>
          </a:p>
          <a:p>
            <a:pPr marL="342900" indent="-342900"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ru-RU" altLang="ru-RU" sz="2000" dirty="0"/>
              <a:t>текущий – осуществляется в процессе выполнения финансовых планов и хозяйственной деятельности;</a:t>
            </a:r>
          </a:p>
          <a:p>
            <a:pPr marL="342900" indent="-342900"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ru-RU" altLang="ru-RU" sz="2000" dirty="0"/>
              <a:t>последующий – производится в форме проверок и ревизий правильности и целесообразности выполненных финансовых операций.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1"/>
          <p:cNvSpPr>
            <a:spLocks noChangeShapeType="1"/>
          </p:cNvSpPr>
          <p:nvPr/>
        </p:nvSpPr>
        <p:spPr bwMode="auto">
          <a:xfrm>
            <a:off x="323850" y="692150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323850" y="188913"/>
            <a:ext cx="84963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rgbClr val="333399"/>
                </a:solidFill>
              </a:rPr>
              <a:t>Понятие и сущность финансов</a:t>
            </a: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ED47252A-8FF1-4BC8-B7A2-F1A85C158E15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8</a:t>
            </a:fld>
            <a:endParaRPr lang="ru-RU" altLang="ru-RU" sz="1800"/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323850" y="693738"/>
            <a:ext cx="8496300" cy="561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01688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323975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846263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368550" indent="-3429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8257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2829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7401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197350" indent="-342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rgbClr val="000000"/>
                </a:solidFill>
              </a:rPr>
              <a:t>Таблица 2 - Классификация финансов</a:t>
            </a:r>
          </a:p>
          <a:p>
            <a:pPr algn="just" eaLnBrk="1" hangingPunct="1">
              <a:spcBef>
                <a:spcPts val="3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ru-RU" altLang="ru-RU" sz="2000">
              <a:solidFill>
                <a:srgbClr val="000000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ru-RU" altLang="ru-RU">
                <a:solidFill>
                  <a:srgbClr val="000000"/>
                </a:solidFill>
              </a:rPr>
              <a:t>		</a:t>
            </a:r>
            <a:endParaRPr lang="ru-RU" altLang="ru-RU" sz="2400">
              <a:solidFill>
                <a:srgbClr val="0000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850" y="1176338"/>
          <a:ext cx="8353425" cy="482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3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730"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Функция</a:t>
                      </a: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Содержание</a:t>
                      </a: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4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В зависимости от субъектов права собственности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Финансы коммерческих организаций, Российской Федерации, субъектов Российской Федерации, муниципальных образований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06">
                <a:tc>
                  <a:txBody>
                    <a:bodyPr/>
                    <a:lstStyle/>
                    <a:p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По организационно-правовым формам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Финансы товариществ, хозяйственных обществ, производственных кооперативов, государственных и муниципальных унитарных предприятий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075">
                <a:tc>
                  <a:txBody>
                    <a:bodyPr/>
                    <a:lstStyle/>
                    <a:p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По отраслевой принадлежности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Финансы промышленных, сельскохозяйственных предприятий, транспортных, торговых, строительных организаций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1366">
                <a:tc>
                  <a:txBody>
                    <a:bodyPr/>
                    <a:lstStyle/>
                    <a:p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По вертикали организационных отношений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spcBef>
                          <a:spcPts val="225"/>
                        </a:spcBef>
                        <a:buFontTx/>
                        <a:buChar char="-"/>
                      </a:pPr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между предприятием и финансовой системой государства;</a:t>
                      </a:r>
                    </a:p>
                    <a:p>
                      <a:pPr algn="just" eaLnBrk="1" hangingPunct="1">
                        <a:spcBef>
                          <a:spcPts val="225"/>
                        </a:spcBef>
                        <a:buFontTx/>
                        <a:buChar char="-"/>
                      </a:pPr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между предприятием и вышестоящей организацией (когда предприятие является составным звеном концерна, холдинга);</a:t>
                      </a:r>
                    </a:p>
                    <a:p>
                      <a:pPr algn="just" eaLnBrk="1" hangingPunct="1">
                        <a:spcBef>
                          <a:spcPts val="225"/>
                        </a:spcBef>
                        <a:buFontTx/>
                        <a:buChar char="-"/>
                      </a:pPr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между предприятием и его работниками – по распределению и использованию дохода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06">
                <a:tc>
                  <a:txBody>
                    <a:bodyPr/>
                    <a:lstStyle/>
                    <a:p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По финансовым источникам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altLang="ru-RU" sz="1600" dirty="0">
                          <a:solidFill>
                            <a:srgbClr val="000000"/>
                          </a:solidFill>
                        </a:rPr>
                        <a:t>Отношения между предприятием и банковскими или инвестиционными институтами, финансовыми корпорациями и др.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/>
          <p:cNvSpPr>
            <a:spLocks noChangeShapeType="1"/>
          </p:cNvSpPr>
          <p:nvPr/>
        </p:nvSpPr>
        <p:spPr bwMode="auto">
          <a:xfrm>
            <a:off x="323850" y="692150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23850" y="260350"/>
            <a:ext cx="8496300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rgbClr val="333399"/>
                </a:solidFill>
              </a:rPr>
              <a:t>Принципы организации финансов на предприятии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42F3BAC2-EE48-4CA9-99E8-16912182EAC8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9</a:t>
            </a:fld>
            <a:endParaRPr lang="ru-RU" altLang="ru-RU" sz="180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23850" y="836613"/>
            <a:ext cx="849630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1pPr>
            <a:lvl2pPr marL="884238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2pPr>
            <a:lvl3pPr marL="1406525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3pPr>
            <a:lvl4pPr marL="1928813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4pPr>
            <a:lvl5pPr marL="2451100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5pPr>
            <a:lvl6pPr marL="2908300" indent="-3429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6pPr>
            <a:lvl7pPr marL="3365500" indent="-3429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7pPr>
            <a:lvl8pPr marL="3822700" indent="-3429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8pPr>
            <a:lvl9pPr marL="4279900" indent="-3429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defRPr/>
            </a:pPr>
            <a:r>
              <a:rPr lang="ru-RU" altLang="ru-RU" dirty="0">
                <a:solidFill>
                  <a:srgbClr val="000000"/>
                </a:solidFill>
              </a:rPr>
              <a:t>		</a:t>
            </a:r>
            <a:r>
              <a:rPr lang="ru-RU" altLang="ru-RU" sz="1900" i="1" dirty="0">
                <a:solidFill>
                  <a:srgbClr val="000000"/>
                </a:solidFill>
              </a:rPr>
              <a:t>Принципы организации финансов:</a:t>
            </a:r>
          </a:p>
          <a:p>
            <a:pPr marL="457200" indent="-457200" algn="just" eaLnBrk="1" hangingPunct="1">
              <a:spcBef>
                <a:spcPts val="225"/>
              </a:spcBef>
              <a:buFont typeface="Arial" charset="0"/>
              <a:buAutoNum type="arabicPeriod"/>
              <a:defRPr/>
            </a:pPr>
            <a:r>
              <a:rPr lang="ru-RU" altLang="ru-RU" sz="1900" dirty="0">
                <a:solidFill>
                  <a:srgbClr val="000000"/>
                </a:solidFill>
              </a:rPr>
              <a:t>самоокупаемость – предприятие должно возместить свои затраты на выпуск и сбыт продукции за счет результатов хозяйственной деятельности;</a:t>
            </a:r>
          </a:p>
          <a:p>
            <a:pPr marL="457200" indent="-457200" algn="just" eaLnBrk="1" hangingPunct="1">
              <a:spcBef>
                <a:spcPts val="225"/>
              </a:spcBef>
              <a:buFont typeface="Arial" charset="0"/>
              <a:buAutoNum type="arabicPeriod"/>
              <a:defRPr/>
            </a:pPr>
            <a:r>
              <a:rPr lang="ru-RU" altLang="ru-RU" sz="1900" dirty="0">
                <a:solidFill>
                  <a:srgbClr val="000000"/>
                </a:solidFill>
              </a:rPr>
              <a:t>самофинансирование – предприятие должно обеспечивать развитие производства прежде всего за счет собственных источников средств при сохранении определенной доли внешних источников финансирования;</a:t>
            </a:r>
          </a:p>
          <a:p>
            <a:pPr marL="457200" indent="-457200" algn="just" eaLnBrk="1" hangingPunct="1">
              <a:spcBef>
                <a:spcPts val="225"/>
              </a:spcBef>
              <a:buFont typeface="Arial" charset="0"/>
              <a:buAutoNum type="arabicPeriod"/>
              <a:defRPr/>
            </a:pPr>
            <a:r>
              <a:rPr lang="ru-RU" altLang="ru-RU" sz="1900" dirty="0">
                <a:solidFill>
                  <a:srgbClr val="000000"/>
                </a:solidFill>
              </a:rPr>
              <a:t>материальная ответственность – наличие определенной системы ответственности за ведение и результаты хозяйственной деятельности;</a:t>
            </a:r>
          </a:p>
          <a:p>
            <a:pPr marL="457200" indent="-457200" algn="just" eaLnBrk="1" hangingPunct="1">
              <a:spcBef>
                <a:spcPts val="225"/>
              </a:spcBef>
              <a:buFont typeface="Arial" charset="0"/>
              <a:buAutoNum type="arabicPeriod"/>
              <a:defRPr/>
            </a:pPr>
            <a:r>
              <a:rPr lang="ru-RU" altLang="ru-RU" sz="1900" dirty="0">
                <a:solidFill>
                  <a:srgbClr val="000000"/>
                </a:solidFill>
              </a:rPr>
              <a:t>заинтересованность в результатах деятельности – вызван основной экономической целью предпринимательства, которая выражается в получении прибыли;</a:t>
            </a:r>
          </a:p>
          <a:p>
            <a:pPr marL="457200" indent="-457200" algn="just" eaLnBrk="1" hangingPunct="1">
              <a:spcBef>
                <a:spcPts val="225"/>
              </a:spcBef>
              <a:buFont typeface="Arial" charset="0"/>
              <a:buAutoNum type="arabicPeriod"/>
              <a:defRPr/>
            </a:pPr>
            <a:r>
              <a:rPr lang="ru-RU" altLang="ru-RU" sz="1900" dirty="0">
                <a:solidFill>
                  <a:srgbClr val="000000"/>
                </a:solidFill>
              </a:rPr>
              <a:t>формирование финансовых резервов – обусловлено необходимостью обеспечения непрерывности предпринимательской деятельности, которая происходит в условиях неопределенности, колебаниях рыночной конъюнктуры, наличия определенного риска.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8E088114-C979-4B7D-8704-FB73E43F43F3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10</a:t>
            </a:fld>
            <a:endParaRPr lang="ru-RU" altLang="ru-RU" sz="1800"/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1800"/>
              <a:t>	</a:t>
            </a:r>
            <a:r>
              <a:rPr lang="ru-RU" altLang="ru-RU" sz="2400" i="1"/>
              <a:t>Финансовые ресурсы</a:t>
            </a:r>
            <a:r>
              <a:rPr lang="ru-RU" altLang="ru-RU" sz="2400"/>
              <a:t> - это денежные средства, имеющиеся в распоряжении предприятия и предназначенные для осуществления текущих затрат и затрат по расширенному воспроизводству, для выполнения финансовых обязательств и экономическому стимулированию работающих. Финансовые ресурсы направляются также на содержание объектов непроизводственной сферы, образование резервных и иных фондов.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1"/>
          <p:cNvSpPr>
            <a:spLocks noChangeShapeType="1"/>
          </p:cNvSpPr>
          <p:nvPr/>
        </p:nvSpPr>
        <p:spPr bwMode="auto">
          <a:xfrm>
            <a:off x="323850" y="908050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172934F9-50E5-4AA0-91B1-1B2EB35C9503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11</a:t>
            </a:fld>
            <a:endParaRPr lang="ru-RU" altLang="ru-RU" sz="1800"/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323850" y="1052513"/>
            <a:ext cx="8496300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1800"/>
              <a:t>	</a:t>
            </a:r>
            <a:r>
              <a:rPr lang="ru-RU" altLang="ru-RU" sz="2400"/>
              <a:t>Использование финансовых ресурсов предприятием осуществляется по следующим направлениям:</a:t>
            </a:r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ru-RU" altLang="ru-RU" sz="2400"/>
              <a:t>- текущие затраты на производство и реализацию продукции (работ, услуг);</a:t>
            </a:r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ru-RU" altLang="ru-RU" sz="2400"/>
              <a:t>- образование различных денежных резервов и фондов;</a:t>
            </a:r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ru-RU" altLang="ru-RU" sz="2400"/>
              <a:t>- платежи финансовым, банковским системам, взносы в бюджет и внебюджетные фонды;</a:t>
            </a:r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ru-RU" altLang="ru-RU" sz="2400"/>
              <a:t>- благотворительные цели, спонсорство;</a:t>
            </a:r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ru-RU" altLang="ru-RU" sz="2400"/>
              <a:t>- инвестирование в ценные бумаги;</a:t>
            </a:r>
          </a:p>
          <a:p>
            <a:pPr algn="just" eaLnBrk="1"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ru-RU" altLang="ru-RU" sz="2400"/>
              <a:t>- инвестирование в капитальные вложения, связанные с расширением производства и техническим обновлением, использованием нематериальных активов.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/>
          <p:cNvSpPr>
            <a:spLocks noChangeShapeType="1"/>
          </p:cNvSpPr>
          <p:nvPr/>
        </p:nvSpPr>
        <p:spPr bwMode="auto">
          <a:xfrm>
            <a:off x="323850" y="1339850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23850" y="260350"/>
            <a:ext cx="84963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F409DA24-7564-4F53-AE68-E8A73AFA4CEB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12</a:t>
            </a:fld>
            <a:endParaRPr lang="ru-RU" altLang="ru-RU" sz="180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1pPr>
            <a:lvl2pPr marL="884238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2pPr>
            <a:lvl3pPr marL="1406525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3pPr>
            <a:lvl4pPr marL="1928813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4pPr>
            <a:lvl5pPr marL="2451100" indent="-3429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5pPr>
            <a:lvl6pPr marL="2908300" indent="-3429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6pPr>
            <a:lvl7pPr marL="3365500" indent="-3429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7pPr>
            <a:lvl8pPr marL="3822700" indent="-3429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8pPr>
            <a:lvl9pPr marL="4279900" indent="-3429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9pPr>
          </a:lstStyle>
          <a:p>
            <a:pPr marL="0" indent="342900" algn="just" eaLnBrk="1" hangingPunct="1">
              <a:spcBef>
                <a:spcPts val="225"/>
              </a:spcBef>
              <a:defRPr/>
            </a:pPr>
            <a:r>
              <a:rPr lang="ru-RU" altLang="ru-RU" sz="2200" dirty="0">
                <a:solidFill>
                  <a:srgbClr val="000000"/>
                </a:solidFill>
              </a:rPr>
              <a:t>	</a:t>
            </a:r>
            <a:r>
              <a:rPr lang="ru-RU" altLang="ru-RU" sz="2200" b="1" dirty="0">
                <a:solidFill>
                  <a:srgbClr val="000000"/>
                </a:solidFill>
              </a:rPr>
              <a:t>Финансовые ресурсы </a:t>
            </a:r>
            <a:r>
              <a:rPr lang="ru-RU" altLang="ru-RU" sz="2200" dirty="0">
                <a:solidFill>
                  <a:srgbClr val="000000"/>
                </a:solidFill>
              </a:rPr>
              <a:t>– денежные средства в форме доходов и внешних поступлений, предназначенные для выполнения финансовых обязательств и для обеспечения расширенного воспроизводства.</a:t>
            </a:r>
          </a:p>
          <a:p>
            <a:pPr algn="just" eaLnBrk="1" hangingPunct="1">
              <a:spcBef>
                <a:spcPts val="300"/>
              </a:spcBef>
              <a:defRPr/>
            </a:pPr>
            <a:r>
              <a:rPr lang="ru-RU" altLang="ru-RU" sz="2200" dirty="0">
                <a:solidFill>
                  <a:srgbClr val="000000"/>
                </a:solidFill>
              </a:rPr>
              <a:t>	Источники финансовых ресурсов:</a:t>
            </a:r>
          </a:p>
          <a:p>
            <a:pPr algn="just" eaLnBrk="1" hangingPunct="1">
              <a:spcBef>
                <a:spcPts val="300"/>
              </a:spcBef>
              <a:buFont typeface="Arial" charset="0"/>
              <a:buChar char="•"/>
              <a:defRPr/>
            </a:pPr>
            <a:r>
              <a:rPr lang="ru-RU" altLang="ru-RU" sz="2200" dirty="0">
                <a:solidFill>
                  <a:srgbClr val="000000"/>
                </a:solidFill>
              </a:rPr>
              <a:t>внутренние – образуются за счет собственных и приравненных к ним средств;</a:t>
            </a:r>
          </a:p>
          <a:p>
            <a:pPr algn="just" eaLnBrk="1" hangingPunct="1">
              <a:spcBef>
                <a:spcPts val="300"/>
              </a:spcBef>
              <a:buFont typeface="Arial" charset="0"/>
              <a:buChar char="•"/>
              <a:defRPr/>
            </a:pPr>
            <a:r>
              <a:rPr lang="ru-RU" altLang="ru-RU" sz="2200" dirty="0">
                <a:solidFill>
                  <a:srgbClr val="000000"/>
                </a:solidFill>
              </a:rPr>
              <a:t>внешние – образуются за счет поступления ресурсов извне.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2"/>
          <p:cNvSpPr>
            <a:spLocks noChangeShapeType="1"/>
          </p:cNvSpPr>
          <p:nvPr/>
        </p:nvSpPr>
        <p:spPr bwMode="auto">
          <a:xfrm>
            <a:off x="323850" y="126682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23850" y="188913"/>
            <a:ext cx="84963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F0268007-1BB8-436E-B47E-CF68BD49FD49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13</a:t>
            </a:fld>
            <a:endParaRPr lang="ru-RU" altLang="ru-RU" sz="18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84238" indent="-34290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406525" indent="-3429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928813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451100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9083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3655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8227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2799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000" b="1"/>
              <a:t>Внутренние источники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AutoNum type="arabicParenR"/>
            </a:pPr>
            <a:r>
              <a:rPr lang="ru-RU" altLang="ru-RU" sz="2000" b="1"/>
              <a:t>Образуемые за счет собственных средств: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прибыль от основной деятельности;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прибыль от финансовых операций;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прибыль от выполняемых НИР и других хозяйственных работ;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внереализационные доходы.</a:t>
            </a:r>
          </a:p>
          <a:p>
            <a:pPr algn="just" eaLnBrk="1" hangingPunct="1">
              <a:spcBef>
                <a:spcPts val="300"/>
              </a:spcBef>
              <a:buFontTx/>
              <a:buNone/>
            </a:pPr>
            <a:r>
              <a:rPr lang="ru-RU" altLang="ru-RU" sz="2000" b="1"/>
              <a:t>2) Образуемые за счет приравненных к ним средств: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амортизационные отчисления;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выручка от реализации выбывшего имущества;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накопление нераспределенной прибыли;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целевые поступления;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резервный фонд;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паевые и иные взносы сотрудников.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23850" y="260350"/>
            <a:ext cx="8496300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41E6D08E-48FE-4D63-AA86-595523D03999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14</a:t>
            </a:fld>
            <a:endParaRPr lang="ru-RU" altLang="ru-RU" sz="1800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84238" indent="-34290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406525" indent="-3429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928813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451100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9083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3655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8227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2799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000" b="1"/>
              <a:t>Внешние источники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AutoNum type="arabicParenR"/>
            </a:pPr>
            <a:r>
              <a:rPr lang="ru-RU" altLang="ru-RU" sz="2000" b="1"/>
              <a:t>Средства, поступающие в порядке перераспределения: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бюджетные;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дивиденды и проценты по ценным бумагам других эмитентов.</a:t>
            </a:r>
          </a:p>
          <a:p>
            <a:pPr algn="just" eaLnBrk="1" hangingPunct="1">
              <a:spcBef>
                <a:spcPts val="300"/>
              </a:spcBef>
              <a:buFontTx/>
              <a:buNone/>
            </a:pPr>
            <a:r>
              <a:rPr lang="ru-RU" altLang="ru-RU" sz="2000" b="1"/>
              <a:t>2) Денежные средства, мобилизуемые на финансовом рынке: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от продажи собственных ценных бумаг;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кредиты банков;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000"/>
              <a:t>заемные – других предприятий и организаций.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23850" y="260350"/>
            <a:ext cx="8496300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CDD28BAD-9555-41A0-A943-BD52F5C7CAFC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15</a:t>
            </a:fld>
            <a:endParaRPr lang="ru-RU" altLang="ru-RU" sz="1800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84238" indent="-34290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406525" indent="-3429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928813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451100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9083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3655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8227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2799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400" b="1"/>
              <a:t>Источники средств предприятия: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AutoNum type="arabicParenR"/>
            </a:pPr>
            <a:r>
              <a:rPr lang="ru-RU" altLang="ru-RU" sz="2400" b="1"/>
              <a:t>Источники средств краткосрочного назначения.</a:t>
            </a:r>
          </a:p>
          <a:p>
            <a:pPr algn="just" eaLnBrk="1" hangingPunct="1">
              <a:spcBef>
                <a:spcPts val="300"/>
              </a:spcBef>
              <a:buFontTx/>
              <a:buNone/>
            </a:pPr>
            <a:r>
              <a:rPr lang="ru-RU" altLang="ru-RU" sz="2400" b="1"/>
              <a:t>2) Авансированный капитал (долгосрочный):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400"/>
              <a:t>заемный капитал;</a:t>
            </a:r>
          </a:p>
          <a:p>
            <a:pPr algn="just" eaLnBrk="1" hangingPunct="1">
              <a:spcBef>
                <a:spcPts val="300"/>
              </a:spcBef>
              <a:buFontTx/>
              <a:buChar char="-"/>
            </a:pPr>
            <a:r>
              <a:rPr lang="ru-RU" altLang="ru-RU" sz="2400"/>
              <a:t>собственный капитал.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23850" y="260350"/>
            <a:ext cx="8496300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9E0EB25C-40BF-4605-8CE6-E1B89F52B77A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16</a:t>
            </a:fld>
            <a:endParaRPr lang="ru-RU" altLang="ru-RU" sz="1800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84238" indent="-34290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406525" indent="-3429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928813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451100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9083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3655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8227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2799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ctr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ctr" eaLnBrk="1" hangingPunct="1">
              <a:spcBef>
                <a:spcPts val="300"/>
              </a:spcBef>
              <a:buFontTx/>
              <a:buNone/>
            </a:pPr>
            <a:r>
              <a:rPr lang="ru-RU" altLang="ru-RU" sz="2400"/>
              <a:t>Рисунок 1 – Структура собственного капитала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2914650" y="1412875"/>
            <a:ext cx="3744913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chemeClr val="tx1"/>
                </a:solidFill>
              </a:rPr>
              <a:t>Собственный</a:t>
            </a:r>
            <a:r>
              <a:rPr lang="ru-RU" altLang="ru-RU" sz="1800">
                <a:solidFill>
                  <a:schemeClr val="bg1"/>
                </a:solidFill>
              </a:rPr>
              <a:t> </a:t>
            </a:r>
            <a:r>
              <a:rPr lang="ru-RU" altLang="ru-RU" sz="1800">
                <a:solidFill>
                  <a:schemeClr val="tx1"/>
                </a:solidFill>
              </a:rPr>
              <a:t>капитал</a:t>
            </a:r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322263" y="4365625"/>
            <a:ext cx="2665412" cy="6477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Целевое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финансирование</a:t>
            </a:r>
          </a:p>
        </p:txBody>
      </p:sp>
      <p:sp>
        <p:nvSpPr>
          <p:cNvPr id="33800" name="Rectangle 9"/>
          <p:cNvSpPr>
            <a:spLocks noChangeArrowheads="1"/>
          </p:cNvSpPr>
          <p:nvPr/>
        </p:nvSpPr>
        <p:spPr bwMode="auto">
          <a:xfrm>
            <a:off x="250825" y="3573463"/>
            <a:ext cx="2663825" cy="50323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Премия на акции АО</a:t>
            </a:r>
          </a:p>
        </p:txBody>
      </p:sp>
      <p:sp>
        <p:nvSpPr>
          <p:cNvPr id="33801" name="Rectangle 10"/>
          <p:cNvSpPr>
            <a:spLocks noChangeArrowheads="1"/>
          </p:cNvSpPr>
          <p:nvPr/>
        </p:nvSpPr>
        <p:spPr bwMode="auto">
          <a:xfrm>
            <a:off x="250825" y="2492375"/>
            <a:ext cx="2592388" cy="6492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Прочие взносы ЮЛ и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 физических лиц</a:t>
            </a:r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395288" y="5373688"/>
            <a:ext cx="2592387" cy="6477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Взносы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и пожертвования</a:t>
            </a:r>
          </a:p>
        </p:txBody>
      </p:sp>
      <p:sp>
        <p:nvSpPr>
          <p:cNvPr id="33803" name="Rectangle 12"/>
          <p:cNvSpPr>
            <a:spLocks noChangeArrowheads="1"/>
          </p:cNvSpPr>
          <p:nvPr/>
        </p:nvSpPr>
        <p:spPr bwMode="auto">
          <a:xfrm>
            <a:off x="3492500" y="2492375"/>
            <a:ext cx="2592388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Капитал, предостав-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ленный собственником</a:t>
            </a:r>
            <a:r>
              <a:rPr lang="ru-RU" altLang="ru-RU" sz="18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804" name="Rectangle 13"/>
          <p:cNvSpPr>
            <a:spLocks noChangeArrowheads="1"/>
          </p:cNvSpPr>
          <p:nvPr/>
        </p:nvSpPr>
        <p:spPr bwMode="auto">
          <a:xfrm>
            <a:off x="3348038" y="3500438"/>
            <a:ext cx="2592387" cy="64928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Уставный капитал </a:t>
            </a:r>
          </a:p>
        </p:txBody>
      </p:sp>
      <p:sp>
        <p:nvSpPr>
          <p:cNvPr id="33805" name="Rectangle 14"/>
          <p:cNvSpPr>
            <a:spLocks noChangeArrowheads="1"/>
          </p:cNvSpPr>
          <p:nvPr/>
        </p:nvSpPr>
        <p:spPr bwMode="auto">
          <a:xfrm>
            <a:off x="3419475" y="4364038"/>
            <a:ext cx="2592388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Фонды накопления</a:t>
            </a:r>
            <a:r>
              <a:rPr lang="ru-RU" altLang="ru-RU" sz="18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806" name="Rectangle 15"/>
          <p:cNvSpPr>
            <a:spLocks noChangeArrowheads="1"/>
          </p:cNvSpPr>
          <p:nvPr/>
        </p:nvSpPr>
        <p:spPr bwMode="auto">
          <a:xfrm>
            <a:off x="3419475" y="5300663"/>
            <a:ext cx="2592388" cy="64928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Нераспределенная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прибыль</a:t>
            </a:r>
          </a:p>
        </p:txBody>
      </p:sp>
      <p:sp>
        <p:nvSpPr>
          <p:cNvPr id="33807" name="Rectangle 16"/>
          <p:cNvSpPr>
            <a:spLocks noChangeArrowheads="1"/>
          </p:cNvSpPr>
          <p:nvPr/>
        </p:nvSpPr>
        <p:spPr bwMode="auto">
          <a:xfrm>
            <a:off x="6443663" y="2492375"/>
            <a:ext cx="2592387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Резервы, накопленные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предприятием</a:t>
            </a:r>
            <a:endParaRPr lang="ru-RU" altLang="ru-RU" sz="1800">
              <a:solidFill>
                <a:schemeClr val="tx1"/>
              </a:solidFill>
            </a:endParaRPr>
          </a:p>
        </p:txBody>
      </p:sp>
      <p:sp>
        <p:nvSpPr>
          <p:cNvPr id="33808" name="Rectangle 17"/>
          <p:cNvSpPr>
            <a:spLocks noChangeArrowheads="1"/>
          </p:cNvSpPr>
          <p:nvPr/>
        </p:nvSpPr>
        <p:spPr bwMode="auto">
          <a:xfrm>
            <a:off x="6372225" y="3571875"/>
            <a:ext cx="2592388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Добавочный капитал</a:t>
            </a:r>
            <a:r>
              <a:rPr lang="ru-RU" altLang="ru-RU" sz="18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809" name="Rectangle 18"/>
          <p:cNvSpPr>
            <a:spLocks noChangeArrowheads="1"/>
          </p:cNvSpPr>
          <p:nvPr/>
        </p:nvSpPr>
        <p:spPr bwMode="auto">
          <a:xfrm>
            <a:off x="6372225" y="4364038"/>
            <a:ext cx="2592388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Резервный капитал</a:t>
            </a:r>
            <a:r>
              <a:rPr lang="ru-RU" altLang="ru-RU" sz="18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810" name="Rectangle 19"/>
          <p:cNvSpPr>
            <a:spLocks noChangeArrowheads="1"/>
          </p:cNvSpPr>
          <p:nvPr/>
        </p:nvSpPr>
        <p:spPr bwMode="auto">
          <a:xfrm>
            <a:off x="6443663" y="5300663"/>
            <a:ext cx="2592387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Накопленная прибыль</a:t>
            </a:r>
            <a:endParaRPr lang="ru-RU" altLang="ru-RU" sz="1800">
              <a:solidFill>
                <a:schemeClr val="tx1"/>
              </a:solidFill>
            </a:endParaRPr>
          </a:p>
        </p:txBody>
      </p:sp>
      <p:cxnSp>
        <p:nvCxnSpPr>
          <p:cNvPr id="33811" name="AutoShape 24"/>
          <p:cNvCxnSpPr>
            <a:cxnSpLocks noChangeShapeType="1"/>
            <a:stCxn id="33798" idx="1"/>
            <a:endCxn id="33801" idx="0"/>
          </p:cNvCxnSpPr>
          <p:nvPr/>
        </p:nvCxnSpPr>
        <p:spPr bwMode="auto">
          <a:xfrm rot="10800000" flipV="1">
            <a:off x="1547813" y="1628775"/>
            <a:ext cx="1366837" cy="8636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2" name="AutoShape 25"/>
          <p:cNvCxnSpPr>
            <a:cxnSpLocks noChangeShapeType="1"/>
            <a:stCxn id="33798" idx="3"/>
            <a:endCxn id="33807" idx="0"/>
          </p:cNvCxnSpPr>
          <p:nvPr/>
        </p:nvCxnSpPr>
        <p:spPr bwMode="auto">
          <a:xfrm>
            <a:off x="6659563" y="1628775"/>
            <a:ext cx="1081087" cy="8636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3" name="AutoShape 26"/>
          <p:cNvCxnSpPr>
            <a:cxnSpLocks noChangeShapeType="1"/>
            <a:stCxn id="33798" idx="2"/>
            <a:endCxn id="33803" idx="0"/>
          </p:cNvCxnSpPr>
          <p:nvPr/>
        </p:nvCxnSpPr>
        <p:spPr bwMode="auto">
          <a:xfrm rot="16200000" flipH="1">
            <a:off x="4464844" y="2167731"/>
            <a:ext cx="647700" cy="15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4" name="AutoShape 28"/>
          <p:cNvCxnSpPr>
            <a:cxnSpLocks noChangeShapeType="1"/>
          </p:cNvCxnSpPr>
          <p:nvPr/>
        </p:nvCxnSpPr>
        <p:spPr bwMode="auto">
          <a:xfrm rot="5400000">
            <a:off x="666750" y="3159126"/>
            <a:ext cx="395287" cy="360362"/>
          </a:xfrm>
          <a:prstGeom prst="bentConnector3">
            <a:avLst>
              <a:gd name="adj1" fmla="val 4980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15" name="AutoShape 29"/>
          <p:cNvCxnSpPr>
            <a:cxnSpLocks noChangeShapeType="1"/>
            <a:stCxn id="33803" idx="2"/>
            <a:endCxn id="33800" idx="0"/>
          </p:cNvCxnSpPr>
          <p:nvPr/>
        </p:nvCxnSpPr>
        <p:spPr bwMode="auto">
          <a:xfrm rot="5400000">
            <a:off x="2970213" y="1754188"/>
            <a:ext cx="431800" cy="3206750"/>
          </a:xfrm>
          <a:prstGeom prst="bentConnector3">
            <a:avLst>
              <a:gd name="adj1" fmla="val 4963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16" name="Line 32"/>
          <p:cNvSpPr>
            <a:spLocks noChangeShapeType="1"/>
          </p:cNvSpPr>
          <p:nvPr/>
        </p:nvSpPr>
        <p:spPr bwMode="auto">
          <a:xfrm>
            <a:off x="5076825" y="3141663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33817" name="AutoShape 33"/>
          <p:cNvCxnSpPr>
            <a:cxnSpLocks noChangeShapeType="1"/>
            <a:stCxn id="33807" idx="1"/>
            <a:endCxn id="33810" idx="1"/>
          </p:cNvCxnSpPr>
          <p:nvPr/>
        </p:nvCxnSpPr>
        <p:spPr bwMode="auto">
          <a:xfrm rot="10800000" flipH="1" flipV="1">
            <a:off x="6443663" y="2817813"/>
            <a:ext cx="1587" cy="2808287"/>
          </a:xfrm>
          <a:prstGeom prst="bent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18" name="Line 34"/>
          <p:cNvSpPr>
            <a:spLocks noChangeShapeType="1"/>
          </p:cNvSpPr>
          <p:nvPr/>
        </p:nvSpPr>
        <p:spPr bwMode="auto">
          <a:xfrm>
            <a:off x="6227763" y="40052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19" name="Line 35"/>
          <p:cNvSpPr>
            <a:spLocks noChangeShapeType="1"/>
          </p:cNvSpPr>
          <p:nvPr/>
        </p:nvSpPr>
        <p:spPr bwMode="auto">
          <a:xfrm>
            <a:off x="6227763" y="4797425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33820" name="AutoShape 36"/>
          <p:cNvCxnSpPr>
            <a:cxnSpLocks noChangeShapeType="1"/>
            <a:stCxn id="33800" idx="3"/>
            <a:endCxn id="33802" idx="3"/>
          </p:cNvCxnSpPr>
          <p:nvPr/>
        </p:nvCxnSpPr>
        <p:spPr bwMode="auto">
          <a:xfrm>
            <a:off x="2914650" y="3825875"/>
            <a:ext cx="73025" cy="1871663"/>
          </a:xfrm>
          <a:prstGeom prst="bentConnector3">
            <a:avLst>
              <a:gd name="adj1" fmla="val 41087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21" name="Line 38"/>
          <p:cNvSpPr>
            <a:spLocks noChangeShapeType="1"/>
          </p:cNvSpPr>
          <p:nvPr/>
        </p:nvSpPr>
        <p:spPr bwMode="auto">
          <a:xfrm flipH="1">
            <a:off x="2987675" y="47974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22" name="Line 40"/>
          <p:cNvSpPr>
            <a:spLocks noChangeShapeType="1"/>
          </p:cNvSpPr>
          <p:nvPr/>
        </p:nvSpPr>
        <p:spPr bwMode="auto">
          <a:xfrm flipH="1">
            <a:off x="6011863" y="5445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823" name="Line 40"/>
          <p:cNvSpPr>
            <a:spLocks noChangeShapeType="1"/>
          </p:cNvSpPr>
          <p:nvPr/>
        </p:nvSpPr>
        <p:spPr bwMode="auto">
          <a:xfrm flipH="1">
            <a:off x="6011863" y="4581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1"/>
          <p:cNvSpPr>
            <a:spLocks noChangeShapeType="1"/>
          </p:cNvSpPr>
          <p:nvPr/>
        </p:nvSpPr>
        <p:spPr bwMode="auto">
          <a:xfrm>
            <a:off x="323850" y="83661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9B8FBA0C-539D-46B7-999A-02F1C05373AB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17</a:t>
            </a:fld>
            <a:endParaRPr lang="ru-RU" altLang="ru-RU" sz="1800"/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323850" y="1052513"/>
            <a:ext cx="8496300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1pPr>
            <a:lvl2pPr marL="742950" indent="-28575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2pPr>
            <a:lvl3pPr marL="1143000" indent="-2286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3pPr>
            <a:lvl4pPr marL="1600200" indent="-2286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4pPr>
            <a:lvl5pPr marL="2057400" indent="-228600"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DejaVu Sans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defRPr/>
            </a:pPr>
            <a:r>
              <a:rPr lang="ru-RU" altLang="ru-RU" dirty="0">
                <a:solidFill>
                  <a:srgbClr val="000000"/>
                </a:solidFill>
              </a:rPr>
              <a:t>		</a:t>
            </a:r>
            <a:r>
              <a:rPr lang="ru-RU" altLang="ru-RU" b="1" dirty="0">
                <a:solidFill>
                  <a:srgbClr val="000000"/>
                </a:solidFill>
              </a:rPr>
              <a:t>Уставный капитал </a:t>
            </a:r>
            <a:r>
              <a:rPr lang="ru-RU" altLang="ru-RU" dirty="0">
                <a:solidFill>
                  <a:srgbClr val="000000"/>
                </a:solidFill>
              </a:rPr>
              <a:t>представляет собой сумму средств, предоставленных собственниками для обеспечения уставной деятельности предприятия.</a:t>
            </a:r>
          </a:p>
          <a:p>
            <a:pPr algn="just" eaLnBrk="1" hangingPunct="1">
              <a:spcBef>
                <a:spcPts val="225"/>
              </a:spcBef>
              <a:defRPr/>
            </a:pPr>
            <a:r>
              <a:rPr lang="ru-RU" altLang="ru-RU" dirty="0">
                <a:solidFill>
                  <a:srgbClr val="000000"/>
                </a:solidFill>
              </a:rPr>
              <a:t>		Содержание категории «уставной капитал» зависит от организационно-правовой формы предприятия:</a:t>
            </a:r>
          </a:p>
          <a:p>
            <a:pPr algn="just" eaLnBrk="1" hangingPunct="1">
              <a:spcBef>
                <a:spcPts val="225"/>
              </a:spcBef>
              <a:defRPr/>
            </a:pPr>
            <a:r>
              <a:rPr lang="ru-RU" altLang="ru-RU" dirty="0">
                <a:solidFill>
                  <a:srgbClr val="000000"/>
                </a:solidFill>
              </a:rPr>
              <a:t>- для государственного предприятия — стоимостная оценка имущества, закрепленного государством за предприятием на праве полного хозяйственного ведения;</a:t>
            </a:r>
          </a:p>
          <a:p>
            <a:pPr algn="just" eaLnBrk="1" hangingPunct="1">
              <a:spcBef>
                <a:spcPts val="225"/>
              </a:spcBef>
              <a:defRPr/>
            </a:pPr>
            <a:r>
              <a:rPr lang="ru-RU" altLang="ru-RU" dirty="0">
                <a:solidFill>
                  <a:srgbClr val="000000"/>
                </a:solidFill>
              </a:rPr>
              <a:t>- для общества с ограниченной ответственностью — сумма долей собственников;</a:t>
            </a:r>
          </a:p>
          <a:p>
            <a:pPr algn="just" eaLnBrk="1" hangingPunct="1">
              <a:spcBef>
                <a:spcPts val="225"/>
              </a:spcBef>
              <a:defRPr/>
            </a:pPr>
            <a:r>
              <a:rPr lang="ru-RU" altLang="ru-RU" dirty="0">
                <a:solidFill>
                  <a:srgbClr val="000000"/>
                </a:solidFill>
              </a:rPr>
              <a:t>- для акционерного общества — совокупная номинальная стоимость акций всех типов;</a:t>
            </a:r>
          </a:p>
          <a:p>
            <a:pPr marL="285750" indent="-285750" algn="just" eaLnBrk="1" hangingPunct="1">
              <a:spcBef>
                <a:spcPts val="225"/>
              </a:spcBef>
              <a:buFontTx/>
              <a:buChar char="-"/>
              <a:defRPr/>
            </a:pPr>
            <a:r>
              <a:rPr lang="ru-RU" altLang="ru-RU" dirty="0">
                <a:solidFill>
                  <a:srgbClr val="000000"/>
                </a:solidFill>
              </a:rPr>
              <a:t>для производственного кооператива — стоимостная оценка имущества, предоставленного участниками для ведения деятельности;</a:t>
            </a:r>
          </a:p>
          <a:p>
            <a:pPr marL="342900" indent="-342900" algn="just" eaLnBrk="1" hangingPunct="1">
              <a:spcBef>
                <a:spcPts val="225"/>
              </a:spcBef>
              <a:buFont typeface="Arial" charset="0"/>
              <a:buChar char="-"/>
              <a:defRPr/>
            </a:pPr>
            <a:r>
              <a:rPr lang="ru-RU" altLang="ru-RU" dirty="0">
                <a:solidFill>
                  <a:srgbClr val="000000"/>
                </a:solidFill>
              </a:rPr>
              <a:t>для предприятия иной формы, выделенного на самостоятельный баланс, - стоимостная оценка имущества, закрепленного его собственником за предприятием на праве полного хозяйственного ведения.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1"/>
          <p:cNvSpPr>
            <a:spLocks noChangeShapeType="1"/>
          </p:cNvSpPr>
          <p:nvPr/>
        </p:nvSpPr>
        <p:spPr bwMode="auto">
          <a:xfrm>
            <a:off x="323850" y="7651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37892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2F7F47DB-7BE4-4E00-90D0-9589B3E18B28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18</a:t>
            </a:fld>
            <a:endParaRPr lang="ru-RU" altLang="ru-RU" sz="1800"/>
          </a:p>
        </p:txBody>
      </p:sp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1800" b="1"/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1800" b="1"/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 b="1"/>
              <a:t>		</a:t>
            </a:r>
            <a:r>
              <a:rPr lang="ru-RU" altLang="ru-RU" sz="2400" b="1"/>
              <a:t>Прибыль</a:t>
            </a:r>
            <a:r>
              <a:rPr lang="ru-RU" altLang="ru-RU" sz="2400"/>
              <a:t> является основным источником средств динамично развивающегося предприятия. В балансе она присутствует в явном виде как «нераспределенная прибыль отчетного года» и «нераспределенная прибыль прошлых лет», а также в завуалированном виде как созданные за счет прибыли фонды и резервы.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Line 1"/>
          <p:cNvSpPr>
            <a:spLocks noChangeShapeType="1"/>
          </p:cNvSpPr>
          <p:nvPr/>
        </p:nvSpPr>
        <p:spPr bwMode="auto">
          <a:xfrm>
            <a:off x="323850" y="7651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39940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D2CD2C3A-C49C-402E-974C-4E36B9A0E220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19</a:t>
            </a:fld>
            <a:endParaRPr lang="ru-RU" altLang="ru-RU" sz="1800"/>
          </a:p>
        </p:txBody>
      </p: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1800" b="1"/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 b="1"/>
              <a:t>		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 b="1"/>
              <a:t>		</a:t>
            </a:r>
            <a:r>
              <a:rPr lang="ru-RU" altLang="ru-RU" sz="2400" b="1"/>
              <a:t>Резервный капитал </a:t>
            </a:r>
            <a:r>
              <a:rPr lang="ru-RU" altLang="ru-RU" sz="2400"/>
              <a:t>- предназначен для возмещения непредвиденных потерь и возможных убытков от хозяйственной деятельности, т. е. является страховым по своей природе.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chemeClr val="bg1"/>
                </a:solidFill>
              </a:rPr>
              <a:t>.	</a:t>
            </a:r>
            <a:endParaRPr lang="ru-RU" altLang="ru-RU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Line 1"/>
          <p:cNvSpPr>
            <a:spLocks noChangeShapeType="1"/>
          </p:cNvSpPr>
          <p:nvPr/>
        </p:nvSpPr>
        <p:spPr bwMode="auto">
          <a:xfrm>
            <a:off x="323850" y="7651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AB75E661-1787-414F-85C3-C213010DEDA2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20</a:t>
            </a:fld>
            <a:endParaRPr lang="ru-RU" altLang="ru-RU" sz="1800"/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</a:t>
            </a:r>
            <a:r>
              <a:rPr lang="ru-RU" altLang="ru-RU" sz="2000">
                <a:solidFill>
                  <a:schemeClr val="bg1"/>
                </a:solidFill>
              </a:rPr>
              <a:t>.	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2000" b="1">
              <a:solidFill>
                <a:schemeClr val="bg1"/>
              </a:solidFill>
            </a:endParaRP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000" b="1">
                <a:solidFill>
                  <a:schemeClr val="bg1"/>
                </a:solidFill>
              </a:rPr>
              <a:t>		</a:t>
            </a:r>
            <a:r>
              <a:rPr lang="ru-RU" altLang="ru-RU" sz="2400" b="1">
                <a:solidFill>
                  <a:schemeClr val="tx1"/>
                </a:solidFill>
              </a:rPr>
              <a:t>Добавочный капитал</a:t>
            </a:r>
            <a:r>
              <a:rPr lang="ru-RU" altLang="ru-RU" sz="2400">
                <a:solidFill>
                  <a:schemeClr val="tx1"/>
                </a:solidFill>
              </a:rPr>
              <a:t> как источник средств предприятия образуется, как правило, в результате переоценки основных средств и других материальных ценностей. Нормативными документами запрещается использование его на цели потребления.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chemeClr val="tx1"/>
                </a:solidFill>
              </a:rPr>
              <a:t>	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Line 1"/>
          <p:cNvSpPr>
            <a:spLocks noChangeShapeType="1"/>
          </p:cNvSpPr>
          <p:nvPr/>
        </p:nvSpPr>
        <p:spPr bwMode="auto">
          <a:xfrm>
            <a:off x="323850" y="7651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44036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65A76BD6-9646-41BD-9FF9-355DEDFCC85D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21</a:t>
            </a:fld>
            <a:endParaRPr lang="ru-RU" altLang="ru-RU" sz="1800"/>
          </a:p>
        </p:txBody>
      </p:sp>
      <p:sp>
        <p:nvSpPr>
          <p:cNvPr id="44037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  <a:r>
              <a:rPr lang="ru-RU" altLang="ru-RU" sz="2000" b="1">
                <a:solidFill>
                  <a:schemeClr val="tx1"/>
                </a:solidFill>
              </a:rPr>
              <a:t>Фонды специального назначения и целевого финансирования</a:t>
            </a:r>
            <a:r>
              <a:rPr lang="ru-RU" altLang="ru-RU" sz="2000">
                <a:solidFill>
                  <a:schemeClr val="tx1"/>
                </a:solidFill>
              </a:rPr>
              <a:t>: безвозмездно полученные ценности, а также безвозвратные и возвратные государственные ассигнования на финансирование непроизводственной деятельности, связанной с содержанием объектов социально-культурного и коммунально-бытового назначения, на финансирование издержек по восстановлению платежеспособности предприятий, находящихся на полном бюджетном финансировании.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260350"/>
            <a:ext cx="8496300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8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F6A93C62-02CF-4290-804A-EA53661499DE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22</a:t>
            </a:fld>
            <a:endParaRPr lang="ru-RU" altLang="ru-RU" sz="1800"/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884238" indent="-34290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406525" indent="-3429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928813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451100" indent="-3429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9083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33655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8227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4279900" indent="-3429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just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ctr" eaLnBrk="1" hangingPunct="1">
              <a:spcBef>
                <a:spcPts val="300"/>
              </a:spcBef>
              <a:buFontTx/>
              <a:buNone/>
            </a:pPr>
            <a:endParaRPr lang="ru-RU" altLang="ru-RU" sz="2400"/>
          </a:p>
          <a:p>
            <a:pPr algn="ctr" eaLnBrk="1" hangingPunct="1">
              <a:spcBef>
                <a:spcPts val="300"/>
              </a:spcBef>
              <a:buFontTx/>
              <a:buNone/>
            </a:pPr>
            <a:r>
              <a:rPr lang="ru-RU" altLang="ru-RU" sz="2400"/>
              <a:t>Рисунок 2 – Структура заемного капитала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2914650" y="1412875"/>
            <a:ext cx="3744913" cy="431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Заемный капитал</a:t>
            </a:r>
          </a:p>
        </p:txBody>
      </p:sp>
      <p:sp>
        <p:nvSpPr>
          <p:cNvPr id="46087" name="Rectangle 8"/>
          <p:cNvSpPr>
            <a:spLocks noChangeArrowheads="1"/>
          </p:cNvSpPr>
          <p:nvPr/>
        </p:nvSpPr>
        <p:spPr bwMode="auto">
          <a:xfrm>
            <a:off x="250825" y="3429000"/>
            <a:ext cx="2233613" cy="28082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Долгосрочные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источники: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инвестиционный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tx1"/>
                </a:solidFill>
              </a:rPr>
              <a:t>налоговый кредит;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банковский кредит;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ипотечный кредит;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лизинг;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 франчайзинг;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международные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источники</a:t>
            </a:r>
          </a:p>
        </p:txBody>
      </p:sp>
      <p:sp>
        <p:nvSpPr>
          <p:cNvPr id="46088" name="Rectangle 9"/>
          <p:cNvSpPr>
            <a:spLocks noChangeArrowheads="1"/>
          </p:cNvSpPr>
          <p:nvPr/>
        </p:nvSpPr>
        <p:spPr bwMode="auto">
          <a:xfrm>
            <a:off x="684213" y="2276475"/>
            <a:ext cx="2592387" cy="6492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Кредитная форма</a:t>
            </a:r>
          </a:p>
        </p:txBody>
      </p:sp>
      <p:sp>
        <p:nvSpPr>
          <p:cNvPr id="46089" name="Rectangle 15"/>
          <p:cNvSpPr>
            <a:spLocks noChangeArrowheads="1"/>
          </p:cNvSpPr>
          <p:nvPr/>
        </p:nvSpPr>
        <p:spPr bwMode="auto">
          <a:xfrm>
            <a:off x="6084888" y="2276475"/>
            <a:ext cx="2592387" cy="6492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Эмиссионная форма</a:t>
            </a:r>
          </a:p>
        </p:txBody>
      </p:sp>
      <p:cxnSp>
        <p:nvCxnSpPr>
          <p:cNvPr id="46090" name="AutoShape 19"/>
          <p:cNvCxnSpPr>
            <a:cxnSpLocks noChangeShapeType="1"/>
            <a:stCxn id="46086" idx="1"/>
            <a:endCxn id="46088" idx="0"/>
          </p:cNvCxnSpPr>
          <p:nvPr/>
        </p:nvCxnSpPr>
        <p:spPr bwMode="auto">
          <a:xfrm rot="10800000" flipV="1">
            <a:off x="1981200" y="1628775"/>
            <a:ext cx="933450" cy="6477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091" name="AutoShape 20"/>
          <p:cNvCxnSpPr>
            <a:cxnSpLocks noChangeShapeType="1"/>
            <a:stCxn id="46086" idx="3"/>
            <a:endCxn id="46089" idx="0"/>
          </p:cNvCxnSpPr>
          <p:nvPr/>
        </p:nvCxnSpPr>
        <p:spPr bwMode="auto">
          <a:xfrm>
            <a:off x="6659563" y="1628775"/>
            <a:ext cx="722312" cy="6477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092" name="AutoShape 33"/>
          <p:cNvCxnSpPr>
            <a:cxnSpLocks noChangeShapeType="1"/>
            <a:stCxn id="46088" idx="2"/>
            <a:endCxn id="46087" idx="0"/>
          </p:cNvCxnSpPr>
          <p:nvPr/>
        </p:nvCxnSpPr>
        <p:spPr bwMode="auto">
          <a:xfrm rot="5400000">
            <a:off x="1423194" y="2870994"/>
            <a:ext cx="503237" cy="612775"/>
          </a:xfrm>
          <a:prstGeom prst="bentConnector3">
            <a:avLst>
              <a:gd name="adj1" fmla="val 4984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093" name="Rectangle 34"/>
          <p:cNvSpPr>
            <a:spLocks noChangeArrowheads="1"/>
          </p:cNvSpPr>
          <p:nvPr/>
        </p:nvSpPr>
        <p:spPr bwMode="auto">
          <a:xfrm>
            <a:off x="2554288" y="3429000"/>
            <a:ext cx="2017712" cy="28082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Краткосрочные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источники: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коммерческий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tx1"/>
                </a:solidFill>
              </a:rPr>
              <a:t>кредит;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банковский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tx1"/>
                </a:solidFill>
              </a:rPr>
              <a:t>кредит;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факторинг;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страхование;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 форвардные и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фьючерсные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tx1"/>
                </a:solidFill>
              </a:rPr>
              <a:t>контракты</a:t>
            </a:r>
          </a:p>
        </p:txBody>
      </p:sp>
      <p:cxnSp>
        <p:nvCxnSpPr>
          <p:cNvPr id="46094" name="AutoShape 35"/>
          <p:cNvCxnSpPr>
            <a:cxnSpLocks noChangeShapeType="1"/>
          </p:cNvCxnSpPr>
          <p:nvPr/>
        </p:nvCxnSpPr>
        <p:spPr bwMode="auto">
          <a:xfrm rot="16200000" flipH="1">
            <a:off x="2789238" y="2330450"/>
            <a:ext cx="503238" cy="1690687"/>
          </a:xfrm>
          <a:prstGeom prst="bentConnector3">
            <a:avLst>
              <a:gd name="adj1" fmla="val 4984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095" name="Rectangle 36"/>
          <p:cNvSpPr>
            <a:spLocks noChangeArrowheads="1"/>
          </p:cNvSpPr>
          <p:nvPr/>
        </p:nvSpPr>
        <p:spPr bwMode="auto">
          <a:xfrm>
            <a:off x="4787900" y="3429000"/>
            <a:ext cx="2017713" cy="25923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Долгосрочные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источники: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облигации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tx1"/>
                </a:solidFill>
              </a:rPr>
              <a:t>долгосрочные;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опционы</a:t>
            </a:r>
          </a:p>
        </p:txBody>
      </p:sp>
      <p:sp>
        <p:nvSpPr>
          <p:cNvPr id="46096" name="Rectangle 37"/>
          <p:cNvSpPr>
            <a:spLocks noChangeArrowheads="1"/>
          </p:cNvSpPr>
          <p:nvPr/>
        </p:nvSpPr>
        <p:spPr bwMode="auto">
          <a:xfrm>
            <a:off x="6946900" y="3500438"/>
            <a:ext cx="2017713" cy="25209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Краткосрочные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600">
                <a:solidFill>
                  <a:schemeClr val="tx1"/>
                </a:solidFill>
              </a:rPr>
              <a:t>источники: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облигации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tx1"/>
                </a:solidFill>
              </a:rPr>
              <a:t>краткосрочные;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коноссамент;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chemeClr val="tx1"/>
                </a:solidFill>
              </a:rPr>
              <a:t>аккредитив</a:t>
            </a:r>
          </a:p>
        </p:txBody>
      </p:sp>
      <p:cxnSp>
        <p:nvCxnSpPr>
          <p:cNvPr id="46097" name="AutoShape 38"/>
          <p:cNvCxnSpPr>
            <a:cxnSpLocks noChangeShapeType="1"/>
          </p:cNvCxnSpPr>
          <p:nvPr/>
        </p:nvCxnSpPr>
        <p:spPr bwMode="auto">
          <a:xfrm rot="5400000">
            <a:off x="6282532" y="2869406"/>
            <a:ext cx="503238" cy="612775"/>
          </a:xfrm>
          <a:prstGeom prst="bentConnector3">
            <a:avLst>
              <a:gd name="adj1" fmla="val 4984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098" name="AutoShape 39"/>
          <p:cNvCxnSpPr>
            <a:cxnSpLocks noChangeShapeType="1"/>
            <a:stCxn id="46089" idx="2"/>
            <a:endCxn id="46096" idx="0"/>
          </p:cNvCxnSpPr>
          <p:nvPr/>
        </p:nvCxnSpPr>
        <p:spPr bwMode="auto">
          <a:xfrm rot="16200000" flipH="1">
            <a:off x="7381875" y="2925763"/>
            <a:ext cx="574675" cy="574675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1"/>
          <p:cNvSpPr>
            <a:spLocks noChangeShapeType="1"/>
          </p:cNvSpPr>
          <p:nvPr/>
        </p:nvSpPr>
        <p:spPr bwMode="auto">
          <a:xfrm>
            <a:off x="323850" y="7651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48132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8924FDB2-8509-40C6-96E2-FF775584EA10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23</a:t>
            </a:fld>
            <a:endParaRPr lang="ru-RU" altLang="ru-RU" sz="1800"/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1800" b="1">
              <a:solidFill>
                <a:schemeClr val="tx1"/>
              </a:solidFill>
            </a:endParaRP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1800" b="1">
              <a:solidFill>
                <a:schemeClr val="tx1"/>
              </a:solidFill>
            </a:endParaRP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 b="1">
                <a:solidFill>
                  <a:schemeClr val="tx1"/>
                </a:solidFill>
              </a:rPr>
              <a:t>		</a:t>
            </a:r>
            <a:r>
              <a:rPr lang="ru-RU" altLang="ru-RU" sz="2400" b="1">
                <a:solidFill>
                  <a:schemeClr val="tx1"/>
                </a:solidFill>
              </a:rPr>
              <a:t>Коммерческий кредит </a:t>
            </a:r>
            <a:r>
              <a:rPr lang="ru-RU" altLang="ru-RU" sz="2400">
                <a:solidFill>
                  <a:schemeClr val="tx1"/>
                </a:solidFill>
              </a:rPr>
              <a:t>- оформляется векселем, его объектом является товарный капитал. Он обслуживает кругооборот промышленного капитала, движение товаров из сферы производства в сферу потребления.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chemeClr val="tx1"/>
                </a:solidFill>
              </a:rPr>
              <a:t>			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Line 1"/>
          <p:cNvSpPr>
            <a:spLocks noChangeShapeType="1"/>
          </p:cNvSpPr>
          <p:nvPr/>
        </p:nvSpPr>
        <p:spPr bwMode="auto">
          <a:xfrm>
            <a:off x="323850" y="7651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50180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7E30E1B6-B550-4E09-9EFB-DA470D856425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24</a:t>
            </a:fld>
            <a:endParaRPr lang="ru-RU" altLang="ru-RU" sz="1800"/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  <a:defRPr/>
            </a:pPr>
            <a:r>
              <a:rPr lang="ru-RU" altLang="ru-RU" sz="1800" dirty="0"/>
              <a:t>		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  <a:defRPr/>
            </a:pPr>
            <a:endParaRPr lang="ru-RU" altLang="ru-RU" sz="1800" b="1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  <a:defRPr/>
            </a:pPr>
            <a:r>
              <a:rPr lang="ru-RU" altLang="ru-RU" sz="1800" b="1" dirty="0">
                <a:solidFill>
                  <a:schemeClr val="tx1"/>
                </a:solidFill>
              </a:rPr>
              <a:t>		</a:t>
            </a:r>
            <a:r>
              <a:rPr lang="ru-RU" altLang="ru-RU" sz="2400" b="1" dirty="0">
                <a:solidFill>
                  <a:schemeClr val="tx1"/>
                </a:solidFill>
              </a:rPr>
              <a:t>Банковский кредит </a:t>
            </a:r>
            <a:r>
              <a:rPr lang="ru-RU" altLang="ru-RU" sz="2400" dirty="0">
                <a:solidFill>
                  <a:schemeClr val="tx1"/>
                </a:solidFill>
              </a:rPr>
              <a:t>- коммерческие банки наиболее часто используются предприятиями в качестве источников краткосрочных и долгосрочных источников кредитов.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  <a:defRPr/>
            </a:pPr>
            <a:r>
              <a:rPr lang="ru-RU" altLang="ru-RU" sz="2400" dirty="0">
                <a:solidFill>
                  <a:schemeClr val="tx1"/>
                </a:solidFill>
              </a:rPr>
              <a:t>		Принципы кредитования:</a:t>
            </a:r>
          </a:p>
          <a:p>
            <a:pPr marL="342900" indent="-342900" algn="just" eaLnBrk="1" hangingPunct="1">
              <a:spcBef>
                <a:spcPts val="225"/>
              </a:spcBef>
              <a:buFontTx/>
              <a:buChar char="-"/>
              <a:defRPr/>
            </a:pPr>
            <a:r>
              <a:rPr lang="ru-RU" altLang="ru-RU" sz="2400" dirty="0">
                <a:solidFill>
                  <a:schemeClr val="tx1"/>
                </a:solidFill>
              </a:rPr>
              <a:t>возвратность;</a:t>
            </a:r>
          </a:p>
          <a:p>
            <a:pPr marL="342900" indent="-342900" algn="just" eaLnBrk="1" hangingPunct="1">
              <a:spcBef>
                <a:spcPts val="225"/>
              </a:spcBef>
              <a:buFontTx/>
              <a:buChar char="-"/>
              <a:defRPr/>
            </a:pPr>
            <a:r>
              <a:rPr lang="ru-RU" altLang="ru-RU" sz="2400" dirty="0">
                <a:solidFill>
                  <a:schemeClr val="tx1"/>
                </a:solidFill>
              </a:rPr>
              <a:t>срочность;</a:t>
            </a:r>
          </a:p>
          <a:p>
            <a:pPr marL="342900" indent="-342900" algn="just" eaLnBrk="1" hangingPunct="1">
              <a:spcBef>
                <a:spcPts val="225"/>
              </a:spcBef>
              <a:buFontTx/>
              <a:buChar char="-"/>
              <a:defRPr/>
            </a:pPr>
            <a:r>
              <a:rPr lang="ru-RU" altLang="ru-RU" sz="2400" dirty="0">
                <a:solidFill>
                  <a:schemeClr val="tx1"/>
                </a:solidFill>
              </a:rPr>
              <a:t>платность.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1"/>
          <p:cNvSpPr>
            <a:spLocks noChangeShapeType="1"/>
          </p:cNvSpPr>
          <p:nvPr/>
        </p:nvSpPr>
        <p:spPr bwMode="auto">
          <a:xfrm>
            <a:off x="323850" y="7651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52228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5794D54D-99C3-45EB-8C17-3C797A0A7056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25</a:t>
            </a:fld>
            <a:endParaRPr lang="ru-RU" altLang="ru-RU" sz="1800"/>
          </a:p>
        </p:txBody>
      </p:sp>
      <p:sp>
        <p:nvSpPr>
          <p:cNvPr id="52229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1800"/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  <a:r>
              <a:rPr lang="ru-RU" altLang="ru-RU" sz="2400" b="1">
                <a:solidFill>
                  <a:schemeClr val="tx1"/>
                </a:solidFill>
              </a:rPr>
              <a:t>Факторинг</a:t>
            </a:r>
            <a:r>
              <a:rPr lang="ru-RU" altLang="ru-RU" sz="2400">
                <a:solidFill>
                  <a:schemeClr val="tx1"/>
                </a:solidFill>
              </a:rPr>
              <a:t> — покупка фактор-фирмой (зачастую в этой роли выступает банк) у своего клиента-предприятия требований к покупателям его продукции.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400">
                <a:solidFill>
                  <a:schemeClr val="tx1"/>
                </a:solidFill>
              </a:rPr>
              <a:t>		</a:t>
            </a:r>
            <a:r>
              <a:rPr lang="ru-RU" altLang="ru-RU" sz="2400" b="1">
                <a:solidFill>
                  <a:schemeClr val="tx1"/>
                </a:solidFill>
              </a:rPr>
              <a:t>Лизинг</a:t>
            </a:r>
            <a:r>
              <a:rPr lang="ru-RU" altLang="ru-RU" sz="2400">
                <a:solidFill>
                  <a:schemeClr val="tx1"/>
                </a:solidFill>
              </a:rPr>
              <a:t> — это долгосрочная аренда машин, оборудования и других товаров инвестиционного назначения, купленных арендодателем (лизингодателем) для арендатора (лизингополучателя) при сохранении права собственности на них за арендодателем на весь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400">
                <a:solidFill>
                  <a:schemeClr val="tx1"/>
                </a:solidFill>
              </a:rPr>
              <a:t>срок аренды.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chemeClr val="tx1"/>
                </a:solidFill>
              </a:rPr>
              <a:t>	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323850" y="333375"/>
            <a:ext cx="84963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</p:txBody>
      </p:sp>
      <p:sp>
        <p:nvSpPr>
          <p:cNvPr id="54276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8CFE0FAE-36DF-41CF-BB31-DF79ACD3C1CF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26</a:t>
            </a:fld>
            <a:endParaRPr lang="ru-RU" altLang="ru-RU" sz="1800"/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1800"/>
              <a:t>	</a:t>
            </a:r>
            <a:r>
              <a:rPr lang="ru-RU" altLang="ru-RU" sz="2400" i="1"/>
              <a:t>Финансовый механизм</a:t>
            </a:r>
            <a:r>
              <a:rPr lang="ru-RU" altLang="ru-RU" sz="2400"/>
              <a:t> - это система финансовых рычагов воздействия на организацию, планирование и стимулирование использования финансовых ресурсов. Финансовый механизм включает пять взаимосвязанных элементов: </a:t>
            </a:r>
          </a:p>
          <a:p>
            <a:pPr algn="just" eaLnBrk="1" hangingPunct="1">
              <a:spcBef>
                <a:spcPts val="300"/>
              </a:spcBef>
            </a:pPr>
            <a:r>
              <a:rPr lang="ru-RU" altLang="ru-RU" sz="2400"/>
              <a:t> финансовые методы;</a:t>
            </a:r>
          </a:p>
          <a:p>
            <a:pPr algn="just" eaLnBrk="1" hangingPunct="1">
              <a:spcBef>
                <a:spcPts val="300"/>
              </a:spcBef>
            </a:pPr>
            <a:r>
              <a:rPr lang="ru-RU" altLang="ru-RU" sz="2400"/>
              <a:t> финансовые рычаги;</a:t>
            </a:r>
          </a:p>
          <a:p>
            <a:pPr algn="just" eaLnBrk="1" hangingPunct="1">
              <a:spcBef>
                <a:spcPts val="300"/>
              </a:spcBef>
            </a:pPr>
            <a:r>
              <a:rPr lang="ru-RU" altLang="ru-RU" sz="2400"/>
              <a:t> финансовые инструменты;</a:t>
            </a:r>
          </a:p>
          <a:p>
            <a:pPr algn="just" eaLnBrk="1" hangingPunct="1">
              <a:spcBef>
                <a:spcPts val="300"/>
              </a:spcBef>
            </a:pPr>
            <a:r>
              <a:rPr lang="ru-RU" altLang="ru-RU" sz="2400"/>
              <a:t> правовое обеспечение;</a:t>
            </a:r>
          </a:p>
          <a:p>
            <a:pPr algn="just" eaLnBrk="1" hangingPunct="1">
              <a:spcBef>
                <a:spcPts val="300"/>
              </a:spcBef>
            </a:pPr>
            <a:r>
              <a:rPr lang="ru-RU" altLang="ru-RU" sz="2400"/>
              <a:t> нормативное обеспечение;</a:t>
            </a:r>
          </a:p>
          <a:p>
            <a:pPr algn="just" eaLnBrk="1" hangingPunct="1">
              <a:spcBef>
                <a:spcPts val="300"/>
              </a:spcBef>
            </a:pPr>
            <a:r>
              <a:rPr lang="ru-RU" altLang="ru-RU" sz="2400"/>
              <a:t> информационное обеспечение.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Line 1"/>
          <p:cNvSpPr>
            <a:spLocks noChangeShapeType="1"/>
          </p:cNvSpPr>
          <p:nvPr/>
        </p:nvSpPr>
        <p:spPr bwMode="auto">
          <a:xfrm>
            <a:off x="323850" y="5492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3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62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</p:txBody>
      </p:sp>
      <p:sp>
        <p:nvSpPr>
          <p:cNvPr id="56324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984EA9CA-9FDE-4BCE-85A4-975C8AAEC31F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27</a:t>
            </a:fld>
            <a:endParaRPr lang="ru-RU" altLang="ru-RU" sz="1800"/>
          </a:p>
        </p:txBody>
      </p:sp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200"/>
              <a:t>Финансовый механизм – система 	управления финансами предприятия, направленная на достижение стратегических и тактических целей функционирования данного предприятия на рынке.	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200"/>
              <a:t>	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200" i="1"/>
              <a:t>Финансовые методы</a:t>
            </a:r>
            <a:r>
              <a:rPr lang="ru-RU" altLang="ru-RU" sz="2200"/>
              <a:t> - это способы воздействия финансовых отношений на хозяйственный процесс. Действие финансовых методов проявляется в образовании и использовании денежных фондов.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endParaRPr lang="ru-RU" altLang="ru-RU" sz="2200"/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200"/>
              <a:t>Примеры: планирование, прогнозирование, кредитование, страхование, инвестирование, налогообложение, а также методы финансового управления: финансовый учет, анализ, финансовый контроль, финансовое регулирование, система расчетов, материальное стимулирование и ответственность.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1" name="Text Box 2"/>
          <p:cNvSpPr txBox="1">
            <a:spLocks noChangeArrowheads="1"/>
          </p:cNvSpPr>
          <p:nvPr/>
        </p:nvSpPr>
        <p:spPr bwMode="auto">
          <a:xfrm>
            <a:off x="323850" y="260350"/>
            <a:ext cx="84963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</p:txBody>
      </p:sp>
      <p:sp>
        <p:nvSpPr>
          <p:cNvPr id="58372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E6787111-CEB1-41B1-AC01-2222EA69CE77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28</a:t>
            </a:fld>
            <a:endParaRPr lang="ru-RU" altLang="ru-RU" sz="1800"/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000"/>
              <a:t>		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000"/>
              <a:t>	</a:t>
            </a:r>
            <a:r>
              <a:rPr lang="ru-RU" altLang="ru-RU" sz="2000" i="1"/>
              <a:t>Финансовые рычаги</a:t>
            </a:r>
            <a:r>
              <a:rPr lang="ru-RU" altLang="ru-RU" sz="2000"/>
              <a:t> - это приемы действия финансовых методов. Например, кредитование как финансовый метод, воздействует на результаты хозяйственного процесса через такие приемы, как виды и формы кредита, процентные ставки, финансовые санкции и др.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endParaRPr lang="ru-RU" altLang="ru-RU" sz="2000"/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000">
                <a:solidFill>
                  <a:schemeClr val="tx1"/>
                </a:solidFill>
              </a:rPr>
              <a:t>К финансовым рычагам относятся прибыль, доходы, амортизационные отчисления, экономические фонды целевого назначения, финансовые санкции, арендная плата, процентные ставки по ссудам, депозитам, облигациям, паевые взносы, вклады в уставный капитал, портфельные инвестиции, дивиденды, дисконт, котировка валютного курса рубля и т. п.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323850" y="260350"/>
            <a:ext cx="84963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</p:txBody>
      </p:sp>
      <p:sp>
        <p:nvSpPr>
          <p:cNvPr id="60420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11CBE58E-D4AE-43E9-B4BC-B12E6643B0B0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29</a:t>
            </a:fld>
            <a:endParaRPr lang="ru-RU" altLang="ru-RU" sz="1800"/>
          </a:p>
        </p:txBody>
      </p:sp>
      <p:sp>
        <p:nvSpPr>
          <p:cNvPr id="60421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2000"/>
              <a:t>		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000"/>
              <a:t>	</a:t>
            </a:r>
            <a:r>
              <a:rPr lang="ru-RU" altLang="ru-RU" sz="2000" i="1"/>
              <a:t>Финансовые инструменты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000"/>
              <a:t>В соответствии с Международным стандартом бухгалтерского учета 32 «Финансовые инструменты: раскрытие и представление» под финансовым инструментом понимают любой контракт, из которого возникает финансовый актив для одного предприятия и финансовое обязательство или инструмент капитального характера (т.е. связанный с участием в капитале) для другого предприятия.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000"/>
              <a:t>С помощью финансовых инструментов осуществляются любые операции на финансовом рынке.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2000"/>
              <a:t>Финансовые инструменты подразделяются на первичные и вторичные (производные). </a:t>
            </a:r>
            <a:endParaRPr lang="ru-RU" altLang="ru-RU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23850" y="333375"/>
            <a:ext cx="84963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</p:txBody>
      </p:sp>
      <p:sp>
        <p:nvSpPr>
          <p:cNvPr id="62468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AB8FBDEC-8AE5-4D44-8098-B4714E3F3D06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30</a:t>
            </a:fld>
            <a:endParaRPr lang="ru-RU" altLang="ru-RU" sz="1800"/>
          </a:p>
        </p:txBody>
      </p:sp>
      <p:sp>
        <p:nvSpPr>
          <p:cNvPr id="62469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1800"/>
              <a:t>	</a:t>
            </a:r>
            <a:r>
              <a:rPr lang="ru-RU" altLang="ru-RU" sz="2400" i="1"/>
              <a:t>Правовое обеспечение</a:t>
            </a:r>
            <a:r>
              <a:rPr lang="ru-RU" altLang="ru-RU" sz="2400"/>
              <a:t> функционирования финансового механизма включает законодательные акты, постановления, приказы и другие правовые документы органов управления.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4515" name="Text Box 2"/>
          <p:cNvSpPr txBox="1">
            <a:spLocks noChangeArrowheads="1"/>
          </p:cNvSpPr>
          <p:nvPr/>
        </p:nvSpPr>
        <p:spPr bwMode="auto">
          <a:xfrm>
            <a:off x="323850" y="333375"/>
            <a:ext cx="84963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</p:txBody>
      </p:sp>
      <p:sp>
        <p:nvSpPr>
          <p:cNvPr id="64516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32DBA602-865F-4180-B374-2ED635B5DB0D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31</a:t>
            </a:fld>
            <a:endParaRPr lang="ru-RU" altLang="ru-RU" sz="1800"/>
          </a:p>
        </p:txBody>
      </p:sp>
      <p:sp>
        <p:nvSpPr>
          <p:cNvPr id="64517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1800"/>
              <a:t>	</a:t>
            </a:r>
            <a:r>
              <a:rPr lang="ru-RU" altLang="ru-RU" sz="2400" i="1"/>
              <a:t>Нормативное обеспечение</a:t>
            </a:r>
            <a:r>
              <a:rPr lang="ru-RU" altLang="ru-RU" sz="2400"/>
              <a:t> функционирования финансового механизма образуют инструкции, нормативы, нормы, тарифные ставки, методические указания.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63" name="Text Box 2"/>
          <p:cNvSpPr txBox="1">
            <a:spLocks noChangeArrowheads="1"/>
          </p:cNvSpPr>
          <p:nvPr/>
        </p:nvSpPr>
        <p:spPr bwMode="auto">
          <a:xfrm>
            <a:off x="323850" y="333375"/>
            <a:ext cx="84963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66564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994C3F4B-6674-4065-93F8-ED2246A50796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32</a:t>
            </a:fld>
            <a:endParaRPr lang="ru-RU" altLang="ru-RU" sz="1800"/>
          </a:p>
        </p:txBody>
      </p:sp>
      <p:sp>
        <p:nvSpPr>
          <p:cNvPr id="66565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	</a:t>
            </a:r>
          </a:p>
          <a:p>
            <a:pPr algn="just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ru-RU" altLang="ru-RU" sz="1800"/>
              <a:t>	</a:t>
            </a:r>
            <a:r>
              <a:rPr lang="ru-RU" altLang="ru-RU" sz="2400" i="1"/>
              <a:t>Информационное обеспечение</a:t>
            </a:r>
            <a:r>
              <a:rPr lang="ru-RU" altLang="ru-RU" sz="2400"/>
              <a:t> функционирования финансового механизма состоит из разного рода и вида экономической, коммерческой, финансовой и прочей информации.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1"/>
          <p:cNvSpPr>
            <a:spLocks noChangeShapeType="1"/>
          </p:cNvSpPr>
          <p:nvPr/>
        </p:nvSpPr>
        <p:spPr bwMode="auto">
          <a:xfrm>
            <a:off x="323850" y="83661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11" name="Text Box 2"/>
          <p:cNvSpPr txBox="1">
            <a:spLocks noChangeArrowheads="1"/>
          </p:cNvSpPr>
          <p:nvPr/>
        </p:nvSpPr>
        <p:spPr bwMode="auto">
          <a:xfrm>
            <a:off x="323850" y="333375"/>
            <a:ext cx="84963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68612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120894F1-D821-432B-8733-EBCA9E9C676A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33</a:t>
            </a:fld>
            <a:endParaRPr lang="ru-RU" altLang="ru-RU" sz="1800"/>
          </a:p>
        </p:txBody>
      </p:sp>
      <p:sp>
        <p:nvSpPr>
          <p:cNvPr id="68613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Таблица 3 – Элементы финансового механизма (2-й подход)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24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8613" y="1268413"/>
          <a:ext cx="8420100" cy="476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9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6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14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Элемент</a:t>
                      </a: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Подпункты</a:t>
                      </a: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Содержание</a:t>
                      </a: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958">
                <a:tc rowSpan="3"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Система регулирования финансовой деятельности</a:t>
                      </a: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Государственное нормативно-правовое регулирование финансовой деятельности предприятия</a:t>
                      </a: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Принятие законов и других нормативных актов, регулирующих финансовую деятельность предприятий</a:t>
                      </a: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958">
                <a:tc v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Рыночный механизм регулирования финансовой деятельности предприятия</a:t>
                      </a: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Формируется прежде всего в сфере финансового рынка в разрезе отдельных его видов и сегментов</a:t>
                      </a: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2082">
                <a:tc v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Внутренний механизм регулирования отдельных аспектов финансовой деятельности предприятия</a:t>
                      </a: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Формируется в рамках самого предприятия, соответственно регламентируя те или иные оперативные управленческие решения по вопросам его финансовой деятельности</a:t>
                      </a:r>
                    </a:p>
                  </a:txBody>
                  <a:tcPr marL="91434" marR="91434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Line 1"/>
          <p:cNvSpPr>
            <a:spLocks noChangeShapeType="1"/>
          </p:cNvSpPr>
          <p:nvPr/>
        </p:nvSpPr>
        <p:spPr bwMode="auto">
          <a:xfrm>
            <a:off x="323850" y="83661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59" name="Text Box 2"/>
          <p:cNvSpPr txBox="1">
            <a:spLocks noChangeArrowheads="1"/>
          </p:cNvSpPr>
          <p:nvPr/>
        </p:nvSpPr>
        <p:spPr bwMode="auto">
          <a:xfrm>
            <a:off x="323850" y="333375"/>
            <a:ext cx="84963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70660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210ED919-76AC-4821-9685-3394645B87E1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34</a:t>
            </a:fld>
            <a:endParaRPr lang="ru-RU" altLang="ru-RU" sz="1800"/>
          </a:p>
        </p:txBody>
      </p:sp>
      <p:sp>
        <p:nvSpPr>
          <p:cNvPr id="70661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Продолжение таблицы 3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24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8613" y="1268413"/>
          <a:ext cx="8420100" cy="5129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1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8096"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Элемент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Подпункты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Содержание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59">
                <a:tc rowSpan="5"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Система внешней поддержки финансовой деятельности предприятия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Государственное и другие внешние формы финансирования предприятия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010">
                <a:tc v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Кредитование предприятия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Предоставление предприятию различными кредитными институтами разнообразных форм кредита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0713">
                <a:tc v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Лизинг (аренда)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Предоставление в пользование предприятию целостных имущественных комплексов, отдельных видов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</a:rPr>
                        <a:t>внеоборотных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 активов за определенную плату на предусмотренный период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62">
                <a:tc vMerge="1">
                  <a:txBody>
                    <a:bodyPr/>
                    <a:lstStyle/>
                    <a:p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Страхование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Финансовая защита активов предприятия и возмещение возможных его убытков при реализации отдельных финансовых рисков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1372">
                <a:tc vMerge="1">
                  <a:txBody>
                    <a:bodyPr/>
                    <a:lstStyle/>
                    <a:p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Прочие формы внешней поддержки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Лицензирование, государственная экспертиза инвестиционных проектов</a:t>
                      </a:r>
                    </a:p>
                  </a:txBody>
                  <a:tcPr marL="91434" marR="91434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Line 1"/>
          <p:cNvSpPr>
            <a:spLocks noChangeShapeType="1"/>
          </p:cNvSpPr>
          <p:nvPr/>
        </p:nvSpPr>
        <p:spPr bwMode="auto">
          <a:xfrm>
            <a:off x="323850" y="62071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07" name="Text Box 2"/>
          <p:cNvSpPr txBox="1">
            <a:spLocks noChangeArrowheads="1"/>
          </p:cNvSpPr>
          <p:nvPr/>
        </p:nvSpPr>
        <p:spPr bwMode="auto">
          <a:xfrm>
            <a:off x="323850" y="115888"/>
            <a:ext cx="84963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72708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D892E4D5-A8D8-4800-9A70-B37B102D1F24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35</a:t>
            </a:fld>
            <a:endParaRPr lang="ru-RU" altLang="ru-RU" sz="1800"/>
          </a:p>
        </p:txBody>
      </p:sp>
      <p:sp>
        <p:nvSpPr>
          <p:cNvPr id="72709" name="Text Box 4"/>
          <p:cNvSpPr txBox="1">
            <a:spLocks noChangeArrowheads="1"/>
          </p:cNvSpPr>
          <p:nvPr/>
        </p:nvSpPr>
        <p:spPr bwMode="auto">
          <a:xfrm>
            <a:off x="323850" y="765175"/>
            <a:ext cx="8496300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Продолжение таблицы 3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24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8613" y="1052513"/>
          <a:ext cx="84201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5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9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Элемент</a:t>
                      </a:r>
                    </a:p>
                  </a:txBody>
                  <a:tcPr marL="91434" marR="91434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Содержание</a:t>
                      </a:r>
                    </a:p>
                  </a:txBody>
                  <a:tcPr marL="91434" marR="91434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Примеры</a:t>
                      </a:r>
                    </a:p>
                  </a:txBody>
                  <a:tcPr marL="91434" marR="91434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631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Система финансовых рычагов</a:t>
                      </a:r>
                    </a:p>
                  </a:txBody>
                  <a:tcPr marL="91434" marR="91434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Основные формы воздействия на процесс принятия и реализации управленческих решений в области финансовой деятельности</a:t>
                      </a:r>
                    </a:p>
                  </a:txBody>
                  <a:tcPr marL="91434" marR="91434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цена;</a:t>
                      </a:r>
                    </a:p>
                    <a:p>
                      <a:pPr marL="0" algn="l" defTabSz="914400" rtl="0" eaLnBrk="1" fontAlgn="base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процент;</a:t>
                      </a:r>
                    </a:p>
                    <a:p>
                      <a:pPr marL="0" algn="l" defTabSz="914400" rtl="0" eaLnBrk="1" fontAlgn="base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прибыль;</a:t>
                      </a:r>
                    </a:p>
                    <a:p>
                      <a:pPr marL="0" algn="l" defTabSz="914400" rtl="0" eaLnBrk="1" fontAlgn="base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амортизационные отчисления;</a:t>
                      </a:r>
                    </a:p>
                    <a:p>
                      <a:pPr marL="0" algn="l" defTabSz="914400" rtl="0" eaLnBrk="1" fontAlgn="base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чистый денежный поток;</a:t>
                      </a:r>
                    </a:p>
                    <a:p>
                      <a:pPr marL="0" algn="l" defTabSz="914400" rtl="0" eaLnBrk="1" fontAlgn="base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дивиденды;</a:t>
                      </a:r>
                    </a:p>
                    <a:p>
                      <a:pPr marL="0" algn="l" defTabSz="914400" rtl="0" eaLnBrk="1" fontAlgn="base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синергизм;</a:t>
                      </a:r>
                    </a:p>
                    <a:p>
                      <a:pPr marL="0" algn="l" defTabSz="914400" rtl="0" eaLnBrk="1" fontAlgn="base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пени, штрафы, неустойки;</a:t>
                      </a:r>
                    </a:p>
                    <a:p>
                      <a:pPr marL="0" algn="l" defTabSz="914400" rtl="0" eaLnBrk="1" fontAlgn="base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прочие экономические рычаги</a:t>
                      </a:r>
                    </a:p>
                  </a:txBody>
                  <a:tcPr marL="91434" marR="91434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Line 1"/>
          <p:cNvSpPr>
            <a:spLocks noChangeShapeType="1"/>
          </p:cNvSpPr>
          <p:nvPr/>
        </p:nvSpPr>
        <p:spPr bwMode="auto">
          <a:xfrm>
            <a:off x="323850" y="62071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4755" name="Text Box 2"/>
          <p:cNvSpPr txBox="1">
            <a:spLocks noChangeArrowheads="1"/>
          </p:cNvSpPr>
          <p:nvPr/>
        </p:nvSpPr>
        <p:spPr bwMode="auto">
          <a:xfrm>
            <a:off x="323850" y="115888"/>
            <a:ext cx="84963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333399"/>
                </a:solidFill>
              </a:rPr>
              <a:t>Финансовый механизм предприятия</a:t>
            </a:r>
          </a:p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74756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27D71895-C610-4851-B9CA-619FD985C460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36</a:t>
            </a:fld>
            <a:endParaRPr lang="ru-RU" altLang="ru-RU" sz="1800"/>
          </a:p>
        </p:txBody>
      </p:sp>
      <p:sp>
        <p:nvSpPr>
          <p:cNvPr id="74757" name="Text Box 4"/>
          <p:cNvSpPr txBox="1">
            <a:spLocks noChangeArrowheads="1"/>
          </p:cNvSpPr>
          <p:nvPr/>
        </p:nvSpPr>
        <p:spPr bwMode="auto">
          <a:xfrm>
            <a:off x="323850" y="765175"/>
            <a:ext cx="8496300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r>
              <a:rPr lang="ru-RU" altLang="ru-RU" sz="1800"/>
              <a:t>	Продолжение таблицы 3</a:t>
            </a:r>
          </a:p>
          <a:p>
            <a:pPr algn="just" eaLnBrk="1" hangingPunct="1">
              <a:spcBef>
                <a:spcPts val="225"/>
              </a:spcBef>
              <a:buFont typeface="Arial" panose="020B0604020202020204" pitchFamily="34" charset="0"/>
              <a:buNone/>
            </a:pPr>
            <a:endParaRPr lang="ru-RU" altLang="ru-RU" sz="24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8613" y="1052513"/>
          <a:ext cx="8420100" cy="5121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5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83"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Элемент</a:t>
                      </a:r>
                    </a:p>
                  </a:txBody>
                  <a:tcPr marL="91434" marR="91434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Содержание</a:t>
                      </a:r>
                    </a:p>
                  </a:txBody>
                  <a:tcPr marL="91434" marR="91434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Примеры</a:t>
                      </a:r>
                    </a:p>
                  </a:txBody>
                  <a:tcPr marL="91434" marR="91434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5492"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финансовых инструментов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Контрактные обязательства, обеспечивающие механизм реализации отдельных управленческих решений предприятия и фиксирующие его финансовые отношения с другими экономическими объектами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платежные инструменты (платежные поручения, чеки, аккредитивы);</a:t>
                      </a:r>
                    </a:p>
                    <a:p>
                      <a:pPr fontAlgn="base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кредитные инструменты (договоры о кредитовании, векселя и т.п.);</a:t>
                      </a:r>
                    </a:p>
                    <a:p>
                      <a:pPr fontAlgn="base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депозитные инструменты (депозитные договоры, депозитные сертификаты);</a:t>
                      </a:r>
                    </a:p>
                    <a:p>
                      <a:pPr fontAlgn="base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инструменты инвестирования (акции, инвестиционные сертификаты);</a:t>
                      </a:r>
                    </a:p>
                    <a:p>
                      <a:pPr fontAlgn="base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инструменты страхования (страховой договор, страховой полис);</a:t>
                      </a:r>
                    </a:p>
                    <a:p>
                      <a:pPr fontAlgn="base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прочие виды финансовых инструментов</a:t>
                      </a:r>
                    </a:p>
                  </a:txBody>
                  <a:tcPr marL="91434" marR="91434"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Line 1"/>
          <p:cNvSpPr>
            <a:spLocks noChangeShapeType="1"/>
          </p:cNvSpPr>
          <p:nvPr/>
        </p:nvSpPr>
        <p:spPr bwMode="auto">
          <a:xfrm>
            <a:off x="323850" y="7651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03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76804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2831F06E-F0F2-4635-B4A8-9F318F330B20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37</a:t>
            </a:fld>
            <a:endParaRPr lang="ru-RU" altLang="ru-RU" sz="1800"/>
          </a:p>
        </p:txBody>
      </p:sp>
      <p:sp>
        <p:nvSpPr>
          <p:cNvPr id="76805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1800"/>
              <a:t>	</a:t>
            </a:r>
            <a:r>
              <a:rPr lang="ru-RU" altLang="ru-RU" sz="2200" b="1"/>
              <a:t>Финансовый механизм включает управление экономическими отношениями:</a:t>
            </a:r>
          </a:p>
          <a:p>
            <a:pPr lvl="1"/>
            <a:r>
              <a:rPr lang="ru-RU" altLang="ru-RU" sz="2200"/>
              <a:t>зависимость заработной платы от сбыта производимой продукции и поступления за нее платежей;</a:t>
            </a:r>
          </a:p>
          <a:p>
            <a:pPr lvl="1"/>
            <a:r>
              <a:rPr lang="ru-RU" altLang="ru-RU" sz="2200"/>
              <a:t>экономии от снижения себестоимости продукции;</a:t>
            </a:r>
          </a:p>
          <a:p>
            <a:pPr lvl="1"/>
            <a:r>
              <a:rPr lang="ru-RU" altLang="ru-RU" sz="2200"/>
              <a:t>эффективное ведение хозяйства;</a:t>
            </a:r>
          </a:p>
          <a:p>
            <a:pPr lvl="1"/>
            <a:r>
              <a:rPr lang="ru-RU" altLang="ru-RU" sz="2200"/>
              <a:t>обоснованность нормативов распределения прибыли между предприятиями и бюджетом;</a:t>
            </a:r>
          </a:p>
          <a:p>
            <a:pPr lvl="1"/>
            <a:r>
              <a:rPr lang="ru-RU" altLang="ru-RU" sz="2200"/>
              <a:t>эффективность использования средств на научно-исследовательские работы, реконструкцию и техническое перевооружение, подготовку кадров и другие цели.</a:t>
            </a:r>
            <a:r>
              <a:rPr lang="ru-RU" altLang="ru-RU" sz="2200">
                <a:solidFill>
                  <a:schemeClr val="tx1"/>
                </a:solidFill>
              </a:rPr>
              <a:t>	</a:t>
            </a:r>
            <a:r>
              <a:rPr lang="ru-RU" altLang="ru-RU" sz="2000">
                <a:solidFill>
                  <a:schemeClr val="tx1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Line 1"/>
          <p:cNvSpPr>
            <a:spLocks noChangeShapeType="1"/>
          </p:cNvSpPr>
          <p:nvPr/>
        </p:nvSpPr>
        <p:spPr bwMode="auto">
          <a:xfrm>
            <a:off x="323850" y="765175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40763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 typeface="Arial" panose="020B0604020202020204" pitchFamily="34" charset="0"/>
              <a:buNone/>
            </a:pPr>
            <a:r>
              <a:rPr lang="ru-RU" altLang="ru-RU" sz="2200">
                <a:solidFill>
                  <a:srgbClr val="333399"/>
                </a:solidFill>
              </a:rPr>
              <a:t>Финансовые ресурсы предприятия и источники их формирования</a:t>
            </a:r>
          </a:p>
        </p:txBody>
      </p:sp>
      <p:sp>
        <p:nvSpPr>
          <p:cNvPr id="78852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25400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E5FA9AB3-1F3B-4516-A3C5-F7FA672D6A9D}" type="slidenum">
              <a:rPr lang="ru-RU" altLang="ru-RU" sz="1800"/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38</a:t>
            </a:fld>
            <a:endParaRPr lang="ru-RU" altLang="ru-RU" sz="1800"/>
          </a:p>
        </p:txBody>
      </p:sp>
      <p:sp>
        <p:nvSpPr>
          <p:cNvPr id="78853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2200" b="1"/>
              <a:t>Финансовые отношения предприятий состоят из четырех групп. Это отношения:</a:t>
            </a:r>
          </a:p>
          <a:p>
            <a:pPr lvl="1"/>
            <a:r>
              <a:rPr lang="ru-RU" altLang="ru-RU" sz="2200"/>
              <a:t>с другими предприятиями и организациями;</a:t>
            </a:r>
          </a:p>
          <a:p>
            <a:pPr lvl="1"/>
            <a:r>
              <a:rPr lang="ru-RU" altLang="ru-RU" sz="2200"/>
              <a:t>внутри предприятия;</a:t>
            </a:r>
          </a:p>
          <a:p>
            <a:pPr lvl="1"/>
            <a:r>
              <a:rPr lang="ru-RU" altLang="ru-RU" sz="2200"/>
              <a:t>внутри объединений, которые включают отношения с вышестоящей организацией, финансово-промышленных групп, а также холдингов;</a:t>
            </a:r>
          </a:p>
          <a:p>
            <a:pPr lvl="1"/>
            <a:r>
              <a:rPr lang="ru-RU" altLang="ru-RU" sz="2200"/>
              <a:t>с финансово-кредитной системой - бюджетами и внебюджетными фондами, банками, страхованием, биржами, различными фондами.</a:t>
            </a:r>
            <a:r>
              <a:rPr lang="ru-RU" altLang="ru-RU" sz="2200">
                <a:solidFill>
                  <a:schemeClr val="tx1"/>
                </a:solidFill>
              </a:rPr>
              <a:t>	</a:t>
            </a:r>
            <a:r>
              <a:rPr lang="ru-RU" altLang="ru-RU" sz="2000">
                <a:solidFill>
                  <a:schemeClr val="tx1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3334d9436e19aa2aece44c4a2ad0da88de94e5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DejaVu Sans"/>
      </a:majorFont>
      <a:minorFont>
        <a:latin typeface="Arial"/>
        <a:ea typeface="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anose="020B0604020202020204" pitchFamily="34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panose="020B06030308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anose="020B0604020202020204" pitchFamily="34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panose="020B0603030804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7971</TotalTime>
  <Words>2251</Words>
  <Application>Microsoft Office PowerPoint</Application>
  <PresentationFormat>Экран (4:3)</PresentationFormat>
  <Paragraphs>467</Paragraphs>
  <Slides>38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4" baseType="lpstr">
      <vt:lpstr>Arial</vt:lpstr>
      <vt:lpstr>DejaVu Sans</vt:lpstr>
      <vt:lpstr>Times New Roman</vt:lpstr>
      <vt:lpstr>Wingdings</vt:lpstr>
      <vt:lpstr>Calibri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Недолужко Ольга</cp:lastModifiedBy>
  <cp:revision>49</cp:revision>
  <cp:lastPrinted>2017-03-18T02:30:48Z</cp:lastPrinted>
  <dcterms:modified xsi:type="dcterms:W3CDTF">2017-03-18T02:34:34Z</dcterms:modified>
</cp:coreProperties>
</file>