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3" r:id="rId13"/>
    <p:sldId id="266" r:id="rId14"/>
    <p:sldId id="267" r:id="rId15"/>
    <p:sldId id="268" r:id="rId16"/>
    <p:sldId id="269" r:id="rId17"/>
    <p:sldId id="274" r:id="rId18"/>
    <p:sldId id="275" r:id="rId19"/>
    <p:sldId id="276" r:id="rId20"/>
    <p:sldId id="271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192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A993993-870F-4F0D-82BF-08ADAB4F6F08}" type="datetimeFigureOut">
              <a:rPr lang="ru-RU"/>
              <a:pPr>
                <a:defRPr/>
              </a:pPr>
              <a:t>21.11.2007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4797263-2A9D-4443-BB4A-833E3B26FE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EA81D42-F14A-4F7B-9246-F0B840DC7E92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7758113" y="1463675"/>
            <a:ext cx="16902113" cy="10795000"/>
            <a:chOff x="-4887" y="922"/>
            <a:chExt cx="10647" cy="6800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4887" y="922"/>
              <a:ext cx="8474" cy="680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4979 w 43200"/>
                <a:gd name="T3" fmla="*/ 266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253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29000" y="2085975"/>
            <a:ext cx="5638800" cy="1038225"/>
          </a:xfrm>
        </p:spPr>
        <p:txBody>
          <a:bodyPr lIns="92075" rIns="92075"/>
          <a:lstStyle>
            <a:lvl1pPr marL="0" indent="0">
              <a:lnSpc>
                <a:spcPct val="70000"/>
              </a:lnSpc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1295400" y="6365875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>
                <a:latin typeface="+mn-lt"/>
              </a:defRPr>
            </a:lvl2pPr>
          </a:lstStyle>
          <a:p>
            <a:pPr lvl="1">
              <a:defRPr/>
            </a:pPr>
            <a:fld id="{3FD4D100-A17D-4857-86C2-8FE072486E5C}" type="slidenum">
              <a:rPr lang="ru-RU"/>
              <a:pPr lvl="1"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5433F673-A25B-4BD6-BF67-F6E74DBAA352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20193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2625" y="609600"/>
            <a:ext cx="5908675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A57D5DEC-D997-41B5-9BD6-55F687C53171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04773191-CF14-4F7B-A453-6D70F4902E1F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3A32BF48-F7C3-4FC2-A53F-BC3FCD14D38B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26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0BD43227-D11E-4B3F-AF2C-C715E255A38D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2B712EB0-9DA5-4B23-ACDA-489EA90711D8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D4E6E526-46E4-42CD-8FBD-322600789F90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65931536-47AF-4F66-A43D-A43A0914B0EF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9A99CB9A-F498-407C-8E8E-02C017B718C0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1C923239-BEC8-4359-AF5C-981D8104E675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8405813" y="4763"/>
            <a:ext cx="17538701" cy="13690600"/>
            <a:chOff x="-5295" y="3"/>
            <a:chExt cx="11048" cy="8624"/>
          </a:xfrm>
        </p:grpSpPr>
        <p:sp>
          <p:nvSpPr>
            <p:cNvPr id="21507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508" name="Arc 4"/>
            <p:cNvSpPr>
              <a:spLocks/>
            </p:cNvSpPr>
            <p:nvPr/>
          </p:nvSpPr>
          <p:spPr bwMode="auto">
            <a:xfrm>
              <a:off x="-5295" y="3"/>
              <a:ext cx="10596" cy="862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150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15188" y="6442075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625" y="6365875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1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9313" y="6148388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0" rIns="92075" bIns="0" numCol="1" anchor="b" anchorCtr="0" compatLnSpc="1">
            <a:prstTxWarp prst="textNoShape">
              <a:avLst/>
            </a:prstTxWarp>
          </a:bodyPr>
          <a:lstStyle>
            <a:lvl2pPr lvl="1" algn="r">
              <a:defRPr kumimoji="0" sz="1400">
                <a:latin typeface="+mj-lt"/>
              </a:defRPr>
            </a:lvl2pPr>
          </a:lstStyle>
          <a:p>
            <a:pPr lvl="1">
              <a:defRPr/>
            </a:pPr>
            <a:fld id="{EE9823D9-CAEF-4007-95E8-2CF62107426D}" type="slidenum">
              <a:rPr lang="ru-RU"/>
              <a:pPr lvl="1"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5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5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5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/>
      <p:bldP spid="21510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5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151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15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15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5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151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15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15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5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151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15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15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5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151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15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15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5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151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15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15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CCFF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642938" y="571500"/>
            <a:ext cx="8080375" cy="2462213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Тема 6. Информационно-справочная документация предприятия. </a:t>
            </a:r>
            <a:endParaRPr lang="ru-RU" sz="4000" i="1" dirty="0" smtClean="0"/>
          </a:p>
        </p:txBody>
      </p:sp>
      <p:sp>
        <p:nvSpPr>
          <p:cNvPr id="13315" name="Rectangle 5"/>
          <p:cNvSpPr>
            <a:spLocks noGrp="1" noChangeArrowheads="1"/>
          </p:cNvSpPr>
          <p:nvPr>
            <p:ph idx="1"/>
          </p:nvPr>
        </p:nvSpPr>
        <p:spPr>
          <a:xfrm>
            <a:off x="682625" y="3214688"/>
            <a:ext cx="7772400" cy="28813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Tahoma" pitchFamily="34" charset="0"/>
                <a:cs typeface="Tahoma" pitchFamily="34" charset="0"/>
              </a:rPr>
              <a:t>Преподаватель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Tahoma" pitchFamily="34" charset="0"/>
                <a:cs typeface="Tahoma" pitchFamily="34" charset="0"/>
              </a:rPr>
              <a:t>         к.полит.н., доцент Н.А. Царева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Tahoma" pitchFamily="34" charset="0"/>
                <a:cs typeface="Tahoma" pitchFamily="34" charset="0"/>
              </a:rPr>
              <a:t>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Tahoma" pitchFamily="34" charset="0"/>
                <a:cs typeface="Tahoma" pitchFamily="34" charset="0"/>
              </a:rPr>
              <a:t>         Кафедра ГТАП ИП ВГУЭС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23850" y="0"/>
            <a:ext cx="61722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Образец оформления объяснительной записки</a:t>
            </a:r>
          </a:p>
        </p:txBody>
      </p:sp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179388" y="692150"/>
            <a:ext cx="6172200" cy="578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i="1"/>
              <a:t>Наименование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i="1"/>
              <a:t>организации                         </a:t>
            </a:r>
            <a:r>
              <a:rPr kumimoji="0" lang="ru-RU"/>
              <a:t>Генеральному              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/>
              <a:t>                                                   директору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/>
              <a:t>Производственный отдел        А.А.Зуеву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/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kumimoji="0" lang="ru-RU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/>
              <a:t>ОБЪЯСНИТЕЛЬНАЯ ЗАПИСКА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/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/>
              <a:t>12.01.2005 №46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/>
              <a:t>Сводный отчет об установке оборудования для производства аммиака за 2004 г. не был представлен в указанный срок в связи с отсутствием подтверждения от трех цехов.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kumimoji="0" lang="ru-RU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/>
              <a:t>Начальник отдела  </a:t>
            </a:r>
            <a:r>
              <a:rPr kumimoji="0" lang="ru-RU" i="1"/>
              <a:t>Подпись   </a:t>
            </a:r>
            <a:r>
              <a:rPr kumimoji="0" lang="ru-RU"/>
              <a:t>Ю.П. Елкин</a:t>
            </a:r>
          </a:p>
        </p:txBody>
      </p:sp>
    </p:spTree>
  </p:cSld>
  <p:clrMapOvr>
    <a:masterClrMapping/>
  </p:clrMapOvr>
  <p:transition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428625" y="428625"/>
            <a:ext cx="8229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ru-RU" sz="4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Акт</a:t>
            </a:r>
          </a:p>
        </p:txBody>
      </p:sp>
      <p:sp>
        <p:nvSpPr>
          <p:cNvPr id="23555" name="Rectangle 5"/>
          <p:cNvSpPr>
            <a:spLocks noChangeArrowheads="1"/>
          </p:cNvSpPr>
          <p:nvPr/>
        </p:nvSpPr>
        <p:spPr bwMode="auto">
          <a:xfrm>
            <a:off x="468313" y="1143000"/>
            <a:ext cx="8229600" cy="545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3200" dirty="0">
                <a:latin typeface="+mj-lt"/>
              </a:rPr>
              <a:t>документ, составленный несколькими лицами и подтверждающий установленный факт, событие, действие.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3200" dirty="0">
                <a:latin typeface="+mj-lt"/>
              </a:rPr>
              <a:t>составляется комиссией по указанию вышестоящей организации или руководителя.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3200" dirty="0">
                <a:latin typeface="+mj-lt"/>
              </a:rPr>
              <a:t>составляется на основе черновых записей, которые ведутся во время работы комиссии или группы лиц и содержат фактические данные, количественные показатели и другие сведения.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endParaRPr kumimoji="0" lang="ru-RU" sz="1800" dirty="0"/>
          </a:p>
        </p:txBody>
      </p:sp>
    </p:spTree>
  </p:cSld>
  <p:clrMapOvr>
    <a:masterClrMapping/>
  </p:clrMapOvr>
  <p:transition>
    <p:comb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609600"/>
            <a:ext cx="8080375" cy="676275"/>
          </a:xfrm>
        </p:spPr>
        <p:txBody>
          <a:bodyPr/>
          <a:lstStyle/>
          <a:p>
            <a:pPr>
              <a:defRPr/>
            </a:pPr>
            <a:r>
              <a:rPr lang="ru-RU" sz="2800" dirty="0" smtClean="0"/>
              <a:t>Поводы для составления акта различные: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2625" y="1357313"/>
            <a:ext cx="7772400" cy="473868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AutoNum type="arabicPeriod"/>
              <a:defRPr/>
            </a:pPr>
            <a:r>
              <a:rPr lang="ru-RU" sz="2400" dirty="0" smtClean="0">
                <a:latin typeface="+mj-lt"/>
              </a:rPr>
              <a:t>акт приема работ по контракту, объектов</a:t>
            </a:r>
          </a:p>
          <a:p>
            <a:pPr>
              <a:lnSpc>
                <a:spcPct val="80000"/>
              </a:lnSpc>
              <a:buFontTx/>
              <a:buAutoNum type="arabicPeriod"/>
              <a:defRPr/>
            </a:pPr>
            <a:r>
              <a:rPr lang="ru-RU" sz="2400" dirty="0" smtClean="0">
                <a:latin typeface="+mj-lt"/>
              </a:rPr>
              <a:t>акты ликвидации (учреждений, предприятий, организаций)</a:t>
            </a:r>
          </a:p>
          <a:p>
            <a:pPr>
              <a:lnSpc>
                <a:spcPct val="80000"/>
              </a:lnSpc>
              <a:buFontTx/>
              <a:buAutoNum type="arabicPeriod"/>
              <a:defRPr/>
            </a:pPr>
            <a:r>
              <a:rPr lang="ru-RU" sz="2400" dirty="0" smtClean="0">
                <a:latin typeface="+mj-lt"/>
              </a:rPr>
              <a:t>акт приема-передачи документов (при смене руководства, передаче дел, материальных ценностей и т.д.)</a:t>
            </a:r>
          </a:p>
          <a:p>
            <a:pPr>
              <a:lnSpc>
                <a:spcPct val="80000"/>
              </a:lnSpc>
              <a:buFontTx/>
              <a:buAutoNum type="arabicPeriod"/>
              <a:defRPr/>
            </a:pPr>
            <a:r>
              <a:rPr lang="ru-RU" sz="2400" dirty="0" smtClean="0">
                <a:latin typeface="+mj-lt"/>
              </a:rPr>
              <a:t>акт списания материалов, уничтожения дел, испорченных товаров</a:t>
            </a:r>
          </a:p>
          <a:p>
            <a:pPr>
              <a:lnSpc>
                <a:spcPct val="80000"/>
              </a:lnSpc>
              <a:buFontTx/>
              <a:buAutoNum type="arabicPeriod"/>
              <a:defRPr/>
            </a:pPr>
            <a:r>
              <a:rPr lang="ru-RU" sz="2400" dirty="0" smtClean="0">
                <a:latin typeface="+mj-lt"/>
              </a:rPr>
              <a:t>инвентаризации</a:t>
            </a:r>
          </a:p>
          <a:p>
            <a:pPr>
              <a:lnSpc>
                <a:spcPct val="80000"/>
              </a:lnSpc>
              <a:buFontTx/>
              <a:buAutoNum type="arabicPeriod"/>
              <a:defRPr/>
            </a:pPr>
            <a:r>
              <a:rPr lang="ru-RU" sz="2400" dirty="0" smtClean="0">
                <a:latin typeface="+mj-lt"/>
              </a:rPr>
              <a:t>коммерческий акт </a:t>
            </a:r>
          </a:p>
          <a:p>
            <a:pPr>
              <a:lnSpc>
                <a:spcPct val="80000"/>
              </a:lnSpc>
              <a:buFontTx/>
              <a:buAutoNum type="arabicPeriod"/>
              <a:defRPr/>
            </a:pPr>
            <a:r>
              <a:rPr lang="ru-RU" sz="2400" dirty="0" smtClean="0">
                <a:latin typeface="+mj-lt"/>
              </a:rPr>
              <a:t>обследования (состояния техники безопасности, противопожарной безопасности, условий труда, результатов деятельности)</a:t>
            </a:r>
          </a:p>
          <a:p>
            <a:pPr>
              <a:lnSpc>
                <a:spcPct val="80000"/>
              </a:lnSpc>
              <a:buFontTx/>
              <a:buAutoNum type="arabicPeriod"/>
              <a:defRPr/>
            </a:pPr>
            <a:r>
              <a:rPr lang="ru-RU" sz="2400" dirty="0" smtClean="0">
                <a:latin typeface="+mj-lt"/>
              </a:rPr>
              <a:t>испытаний (образцов, систем, технологий) и др.</a:t>
            </a:r>
            <a:endParaRPr lang="ru-RU" sz="2400" dirty="0">
              <a:latin typeface="+mj-lt"/>
            </a:endParaRPr>
          </a:p>
        </p:txBody>
      </p:sp>
    </p:spTree>
  </p:cSld>
  <p:clrMapOvr>
    <a:masterClrMapping/>
  </p:clrMapOvr>
  <p:transition>
    <p:comb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kumimoji="0" lang="ru-RU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kumimoji="0" lang="ru-RU" sz="32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457200" y="1557338"/>
            <a:ext cx="8229600" cy="456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endParaRPr kumimoji="0" lang="ru-RU" sz="1800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title"/>
          </p:nvPr>
        </p:nvSpPr>
        <p:spPr>
          <a:xfrm>
            <a:off x="571500" y="285750"/>
            <a:ext cx="8080375" cy="658813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dirty="0" smtClean="0"/>
              <a:t>Акт содержит следующие реквизиты: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57188" y="1071563"/>
            <a:ext cx="8358187" cy="53101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наименование организации, структурного подразделения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наименование вида документа – АКТ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дата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регистрационный номер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заголовок  </a:t>
            </a:r>
            <a:r>
              <a:rPr lang="ru-RU" sz="2000" dirty="0" smtClean="0">
                <a:latin typeface="+mj-lt"/>
              </a:rPr>
              <a:t>(как правило, согласуется с наименованием вида документа, отвечая на вопрос «Чего?». </a:t>
            </a:r>
            <a:r>
              <a:rPr lang="ru-RU" sz="2000" i="1" dirty="0" smtClean="0">
                <a:latin typeface="+mj-lt"/>
              </a:rPr>
              <a:t>АКТ… приема-передачи дел)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текст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подписи </a:t>
            </a:r>
            <a:r>
              <a:rPr lang="ru-RU" sz="2000" dirty="0" smtClean="0">
                <a:latin typeface="+mj-lt"/>
              </a:rPr>
              <a:t>(акт подписывают председатель и члены комиссии)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отметка о наличие приложения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гриф утверждения. </a:t>
            </a:r>
            <a:r>
              <a:rPr lang="ru-RU" sz="2000" dirty="0" smtClean="0">
                <a:latin typeface="+mj-lt"/>
              </a:rPr>
              <a:t>Для ряда актов (по материальным, финансовым и др. важным вопросам) необходимо утверждение руководителем фирмы и заверение печатью, после чего они приобретают юридическую силу.</a:t>
            </a:r>
            <a:endParaRPr lang="ru-RU" sz="3600" dirty="0" smtClean="0">
              <a:latin typeface="+mj-lt"/>
            </a:endParaRPr>
          </a:p>
        </p:txBody>
      </p:sp>
    </p:spTree>
  </p:cSld>
  <p:clrMapOvr>
    <a:masterClrMapping/>
  </p:clrMapOvr>
  <p:transition>
    <p:comb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23850" y="0"/>
            <a:ext cx="61722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1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Образец оформления акта:</a:t>
            </a:r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1000125" y="285750"/>
            <a:ext cx="61722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600"/>
              <a:t>Министерство культуры России                      УТВЕРЖДАЮ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600"/>
              <a:t> Комитет по культуре                                        Председатель комитета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600"/>
              <a:t>Администрации</a:t>
            </a:r>
            <a:r>
              <a:rPr kumimoji="0" lang="ru-RU" sz="1600" i="1"/>
              <a:t>                                                 _______</a:t>
            </a:r>
            <a:r>
              <a:rPr kumimoji="0" lang="ru-RU" sz="1600"/>
              <a:t>Н.И. Петров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600"/>
              <a:t>Новосибирской области                                    20.05.2000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600"/>
              <a:t>АКТ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600"/>
              <a:t>18.05.2000 № 12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600"/>
              <a:t>г. Новосибирск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kumimoji="0" lang="ru-RU" sz="140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600"/>
              <a:t>О проверке сохранности документов в комитете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400"/>
              <a:t>Основание: приказ председателя комитета от 20.04.2005 № 102 «О проверке сохранности управленческих документов».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400"/>
              <a:t>Составлен комиссией в составе: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400"/>
              <a:t>Председатель: зам. председателя комитета Сидоров Г.В.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400"/>
              <a:t>Члены комиссии:    1. Зав. общим отделом Григорьева Н.И.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400"/>
              <a:t>                                 2. Инспектор отдела кадров Михайлова Г.Г.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400"/>
              <a:t>                                 3. Зам. главного бухгалтера Мышкина С.И.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400"/>
              <a:t>В период с 16 по 18 мая 2005 года комиссия проверила организацию и условия хранения управленческих документов в комитете культуры. Номенклатура дел ежегодно согласовывается с Новосибирским областным архивом. Фактов гибели, утраты, порчи или незаконного уничтожения документов не установлено.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400"/>
              <a:t>Комиссия рекомендует выделить и оборудовать специальное помещение для архива комитета.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400"/>
              <a:t>Составлен в 2-х экземплярах: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400"/>
              <a:t>1-й — в дело № 1—23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400"/>
              <a:t>2-й — в областной архив.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kumimoji="0" lang="ru-RU" sz="140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600"/>
              <a:t>Председатель комиссии     </a:t>
            </a:r>
            <a:r>
              <a:rPr kumimoji="0" lang="ru-RU" sz="1600" i="1"/>
              <a:t>Подпись</a:t>
            </a:r>
            <a:r>
              <a:rPr kumimoji="0" lang="ru-RU" sz="1600"/>
              <a:t>   Г.В. Сидоров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600"/>
              <a:t>Члены комиссии:                </a:t>
            </a:r>
            <a:r>
              <a:rPr kumimoji="0" lang="ru-RU" sz="1600" i="1"/>
              <a:t>Подпись   </a:t>
            </a:r>
            <a:r>
              <a:rPr kumimoji="0" lang="ru-RU" sz="1600"/>
              <a:t>Н.И. Григорьева</a:t>
            </a:r>
            <a:endParaRPr kumimoji="0" lang="ru-RU" sz="1600" i="1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600" i="1"/>
              <a:t>                                              Подпись   </a:t>
            </a:r>
            <a:r>
              <a:rPr kumimoji="0" lang="ru-RU" sz="1600"/>
              <a:t>ГГ. Михайлова</a:t>
            </a:r>
            <a:endParaRPr kumimoji="0" lang="ru-RU" sz="1600" i="1"/>
          </a:p>
        </p:txBody>
      </p:sp>
    </p:spTree>
  </p:cSld>
  <p:clrMapOvr>
    <a:masterClrMapping/>
  </p:clrMapOvr>
  <p:transition>
    <p:comb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ru-RU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Справка</a:t>
            </a:r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457200" y="857250"/>
            <a:ext cx="8229600" cy="559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документ, содержащий описание и подтверждение тех или иных фактов и событий.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отражают основную деятельность организации или подтверждают сведения биографического или служебного характера, выдаваемые заинтересованным гражданам и учреждениям для удостоверения того или иного юридического факта.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1800" i="1" dirty="0"/>
              <a:t>Например:</a:t>
            </a:r>
            <a:endParaRPr kumimoji="0" lang="ru-RU" sz="180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1800" dirty="0" err="1"/>
              <a:t>Новомосковское</a:t>
            </a:r>
            <a:r>
              <a:rPr kumimoji="0" lang="ru-RU" sz="1800" dirty="0"/>
              <a:t> производственное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1800" dirty="0"/>
              <a:t>объединение «Азот»                                               Детский сад № 2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endParaRPr kumimoji="0" lang="ru-RU" sz="180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1800" dirty="0"/>
              <a:t>СПРАВКА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1800" dirty="0"/>
              <a:t>10.08.2000 № 113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1800" dirty="0"/>
              <a:t>г. Новосибирск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endParaRPr kumimoji="0" lang="ru-RU" sz="180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1800" dirty="0"/>
              <a:t>Тов. ВАСЮКЕВИЧ Оксана Станиславовна работает техником-конструктором проектно-конструкторского отдела объединения.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1800" dirty="0"/>
              <a:t>Оклад — 6000 рублей в месяц.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1800" dirty="0"/>
              <a:t>Начальник отдела кадров                           </a:t>
            </a:r>
            <a:r>
              <a:rPr kumimoji="0" lang="ru-RU" sz="1800" i="1" dirty="0"/>
              <a:t>Подпись     </a:t>
            </a:r>
            <a:r>
              <a:rPr kumimoji="0" lang="ru-RU" sz="1800" dirty="0"/>
              <a:t>А.В. Иванов</a:t>
            </a:r>
          </a:p>
        </p:txBody>
      </p:sp>
    </p:spTree>
  </p:cSld>
  <p:clrMapOvr>
    <a:masterClrMapping/>
  </p:clrMapOvr>
  <p:transition>
    <p:comb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68313" y="-274638"/>
            <a:ext cx="8229600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kumimoji="0" lang="ru-RU" sz="4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8675" name="Rectangle 5"/>
          <p:cNvSpPr>
            <a:spLocks noChangeArrowheads="1"/>
          </p:cNvSpPr>
          <p:nvPr/>
        </p:nvSpPr>
        <p:spPr bwMode="auto">
          <a:xfrm>
            <a:off x="468313" y="115888"/>
            <a:ext cx="8229600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kumimoji="0" lang="ru-RU" sz="160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2938" y="428625"/>
            <a:ext cx="8080375" cy="533400"/>
          </a:xfrm>
        </p:spPr>
        <p:txBody>
          <a:bodyPr/>
          <a:lstStyle/>
          <a:p>
            <a:pPr algn="ctr">
              <a:defRPr/>
            </a:pPr>
            <a:r>
              <a:rPr lang="ru-RU" i="1" dirty="0" smtClean="0"/>
              <a:t>Сводка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57188" y="1143000"/>
            <a:ext cx="8501062" cy="4953000"/>
          </a:xfrm>
        </p:spPr>
        <p:txBody>
          <a:bodyPr/>
          <a:lstStyle/>
          <a:p>
            <a:pPr>
              <a:buClr>
                <a:schemeClr val="tx1"/>
              </a:buClr>
              <a:buSzPts val="1600"/>
              <a:buFont typeface="Wingdings" pitchFamily="2" charset="2"/>
              <a:buNone/>
              <a:defRPr/>
            </a:pPr>
            <a:r>
              <a:rPr lang="ru-RU" sz="2800" dirty="0" smtClean="0">
                <a:latin typeface="+mj-lt"/>
              </a:rPr>
              <a:t>документ, содержащий обобщенные сведения по одному вопросу. </a:t>
            </a:r>
          </a:p>
          <a:p>
            <a:pPr>
              <a:buClr>
                <a:schemeClr val="tx1"/>
              </a:buClr>
              <a:buSzPts val="1600"/>
              <a:buFont typeface="Wingdings" pitchFamily="2" charset="2"/>
              <a:buNone/>
              <a:defRPr/>
            </a:pPr>
            <a:r>
              <a:rPr lang="ru-RU" sz="2800" dirty="0" smtClean="0">
                <a:latin typeface="+mj-lt"/>
              </a:rPr>
              <a:t>концентрируется информация из различных источников по определенным параметрам, связанным одной темой (сводка отзывов, сводка предложений и т. п.).</a:t>
            </a:r>
          </a:p>
          <a:p>
            <a:pPr>
              <a:buClr>
                <a:schemeClr val="tx1"/>
              </a:buClr>
              <a:buSzPts val="1600"/>
              <a:buFont typeface="Wingdings" pitchFamily="2" charset="2"/>
              <a:buNone/>
              <a:defRPr/>
            </a:pPr>
            <a:r>
              <a:rPr lang="ru-RU" sz="2800" dirty="0" smtClean="0">
                <a:latin typeface="+mj-lt"/>
              </a:rPr>
              <a:t>допускается приводить сведения об источниках информации, перечислять и давать характеристику фактическому материалу по одному или нескольким показателям.</a:t>
            </a:r>
          </a:p>
          <a:p>
            <a:pPr>
              <a:buClr>
                <a:schemeClr val="tx1"/>
              </a:buClr>
              <a:buSzPts val="1600"/>
              <a:defRPr/>
            </a:pPr>
            <a:r>
              <a:rPr lang="ru-RU" sz="2800" dirty="0" smtClean="0">
                <a:latin typeface="+mj-lt"/>
              </a:rPr>
              <a:t>оформляется по тем же правилам, что и справка.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>
    <p:comb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285750"/>
            <a:ext cx="8080375" cy="533400"/>
          </a:xfrm>
        </p:spPr>
        <p:txBody>
          <a:bodyPr/>
          <a:lstStyle/>
          <a:p>
            <a:pPr algn="ctr">
              <a:defRPr/>
            </a:pPr>
            <a:r>
              <a:rPr lang="ru-RU" i="1" dirty="0" smtClean="0"/>
              <a:t>Заключение</a:t>
            </a:r>
            <a:r>
              <a:rPr lang="ru-RU" sz="2000" i="1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000125"/>
            <a:ext cx="8715375" cy="5095875"/>
          </a:xfrm>
        </p:spPr>
        <p:txBody>
          <a:bodyPr/>
          <a:lstStyle/>
          <a:p>
            <a:pPr>
              <a:buClr>
                <a:schemeClr val="tx1"/>
              </a:buClr>
              <a:buSzPts val="1600"/>
              <a:defRPr/>
            </a:pPr>
            <a:r>
              <a:rPr lang="ru-RU" sz="2400" dirty="0" smtClean="0">
                <a:latin typeface="+mj-lt"/>
              </a:rPr>
              <a:t>документ, содержащий мнение, выводы организации, комиссии или специалиста по какому-либо документу или вопросу.</a:t>
            </a:r>
          </a:p>
          <a:p>
            <a:pPr>
              <a:buClr>
                <a:schemeClr val="tx1"/>
              </a:buClr>
              <a:buSzPts val="1600"/>
              <a:defRPr/>
            </a:pPr>
            <a:r>
              <a:rPr lang="ru-RU" sz="2400" dirty="0" smtClean="0">
                <a:latin typeface="+mj-lt"/>
              </a:rPr>
              <a:t>составляется на проекты положений, постановлений, инструкций, на научные работы (отчеты, статьи, диссертаций, дипломные проекты), </a:t>
            </a:r>
            <a:r>
              <a:rPr lang="ru-RU" sz="2400" dirty="0" err="1" smtClean="0">
                <a:latin typeface="+mj-lt"/>
              </a:rPr>
              <a:t>проекты</a:t>
            </a:r>
            <a:r>
              <a:rPr lang="ru-RU" sz="2400" dirty="0" smtClean="0">
                <a:latin typeface="+mj-lt"/>
              </a:rPr>
              <a:t> стандартов и др.</a:t>
            </a:r>
          </a:p>
          <a:p>
            <a:pPr>
              <a:buClr>
                <a:schemeClr val="tx1"/>
              </a:buClr>
              <a:buSzPts val="1600"/>
              <a:defRPr/>
            </a:pPr>
            <a:r>
              <a:rPr lang="ru-RU" sz="2400" dirty="0" smtClean="0">
                <a:latin typeface="+mj-lt"/>
              </a:rPr>
              <a:t>Текст состоит из двух частей: в первой части кратко изложено существо вопроса, проанализированы основные положения или предложения и дается общая оценка; во второй части излагаются конкретные замечания по существу рассматриваемого вопроса или документа, выводы и предложения. </a:t>
            </a:r>
          </a:p>
          <a:p>
            <a:pPr>
              <a:buClr>
                <a:schemeClr val="tx1"/>
              </a:buClr>
              <a:buSzPts val="1600"/>
              <a:defRPr/>
            </a:pPr>
            <a:r>
              <a:rPr lang="ru-RU" sz="2400" dirty="0" smtClean="0">
                <a:latin typeface="+mj-lt"/>
              </a:rPr>
              <a:t>При отсутствии замечаний и предложений в заключении указывается: «С проектом... согласны» или «По проекту... замечаний нет».</a:t>
            </a:r>
            <a:endParaRPr lang="ru-RU" sz="4400" dirty="0" smtClean="0">
              <a:latin typeface="+mj-lt"/>
            </a:endParaRPr>
          </a:p>
          <a:p>
            <a:pPr>
              <a:defRPr/>
            </a:pPr>
            <a:endParaRPr lang="ru-RU" sz="1800" dirty="0"/>
          </a:p>
        </p:txBody>
      </p:sp>
    </p:spTree>
  </p:cSld>
  <p:clrMapOvr>
    <a:masterClrMapping/>
  </p:clrMapOvr>
  <p:transition>
    <p:comb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609600"/>
            <a:ext cx="8080375" cy="604838"/>
          </a:xfrm>
        </p:spPr>
        <p:txBody>
          <a:bodyPr/>
          <a:lstStyle/>
          <a:p>
            <a:pPr>
              <a:defRPr/>
            </a:pPr>
            <a:r>
              <a:rPr lang="ru-RU" sz="2800" i="1" dirty="0" smtClean="0"/>
              <a:t>Отзыв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2625" y="1285875"/>
            <a:ext cx="7772400" cy="4810125"/>
          </a:xfrm>
        </p:spPr>
        <p:txBody>
          <a:bodyPr/>
          <a:lstStyle/>
          <a:p>
            <a:pPr>
              <a:buClr>
                <a:schemeClr val="tx1"/>
              </a:buClr>
              <a:buSzPts val="2000"/>
              <a:defRPr/>
            </a:pPr>
            <a:r>
              <a:rPr lang="ru-RU" sz="2400" dirty="0" smtClean="0">
                <a:latin typeface="+mj-lt"/>
              </a:rPr>
              <a:t>документ, содержащий мнение организации или специалиста по поводу какой-либо работы, поступившей на рассмотрение.</a:t>
            </a:r>
          </a:p>
          <a:p>
            <a:pPr>
              <a:buFont typeface="Wingdings" pitchFamily="2" charset="2"/>
              <a:buNone/>
              <a:defRPr/>
            </a:pPr>
            <a:endParaRPr lang="ru-RU" sz="2800" i="1" dirty="0" smtClean="0">
              <a:solidFill>
                <a:srgbClr val="FFC000"/>
              </a:solidFill>
              <a:latin typeface="+mj-lt"/>
            </a:endParaRPr>
          </a:p>
          <a:p>
            <a:pPr>
              <a:buFont typeface="Wingdings" pitchFamily="2" charset="2"/>
              <a:buNone/>
              <a:defRPr/>
            </a:pPr>
            <a:r>
              <a:rPr lang="ru-RU" sz="2800" i="1" dirty="0" smtClean="0">
                <a:solidFill>
                  <a:srgbClr val="FFC000"/>
                </a:solidFill>
                <a:latin typeface="+mj-lt"/>
              </a:rPr>
              <a:t>Перечень</a:t>
            </a:r>
          </a:p>
          <a:p>
            <a:pPr>
              <a:buClr>
                <a:schemeClr val="tx1"/>
              </a:buClr>
              <a:buSzPts val="2000"/>
              <a:defRPr/>
            </a:pPr>
            <a:r>
              <a:rPr lang="ru-RU" sz="2400" dirty="0" smtClean="0">
                <a:latin typeface="+mj-lt"/>
              </a:rPr>
              <a:t>документ, содержащий систематизированное перечисление предметов, лиц, объектов или работ, составленный в целях распространения на них определенных норм или требований.</a:t>
            </a:r>
          </a:p>
          <a:p>
            <a:pPr>
              <a:buClr>
                <a:schemeClr val="tx1"/>
              </a:buClr>
              <a:buSzPts val="2000"/>
              <a:defRPr/>
            </a:pPr>
            <a:r>
              <a:rPr lang="ru-RU" sz="2400" dirty="0" smtClean="0">
                <a:latin typeface="+mj-lt"/>
              </a:rPr>
              <a:t>Перечни подписываются должностными лицами, составившими их. Отдельные разновидности перечней утверждаются руководителем организации или вышестоящим органом.</a:t>
            </a:r>
          </a:p>
          <a:p>
            <a:pPr>
              <a:defRPr/>
            </a:pPr>
            <a:endParaRPr lang="ru-RU" sz="1800" dirty="0"/>
          </a:p>
        </p:txBody>
      </p:sp>
    </p:spTree>
  </p:cSld>
  <p:clrMapOvr>
    <a:masterClrMapping/>
  </p:clrMapOvr>
  <p:transition>
    <p:comb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609600"/>
            <a:ext cx="8080375" cy="604838"/>
          </a:xfrm>
        </p:spPr>
        <p:txBody>
          <a:bodyPr/>
          <a:lstStyle/>
          <a:p>
            <a:pPr>
              <a:defRPr/>
            </a:pPr>
            <a:r>
              <a:rPr lang="ru-RU" sz="2800" i="1" dirty="0" smtClean="0"/>
              <a:t>Список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2625" y="1285875"/>
            <a:ext cx="7772400" cy="4810125"/>
          </a:xfrm>
        </p:spPr>
        <p:txBody>
          <a:bodyPr/>
          <a:lstStyle/>
          <a:p>
            <a:pPr>
              <a:buClr>
                <a:schemeClr val="tx1"/>
              </a:buClr>
              <a:buSzPts val="2000"/>
              <a:defRPr/>
            </a:pPr>
            <a:r>
              <a:rPr lang="ru-RU" sz="2800" dirty="0" smtClean="0">
                <a:latin typeface="+mj-lt"/>
              </a:rPr>
              <a:t>документ, содержащий перечисление лиц, предметов, объектов в определенном порядке.</a:t>
            </a:r>
          </a:p>
          <a:p>
            <a:pPr>
              <a:buClr>
                <a:schemeClr val="tx1"/>
              </a:buClr>
              <a:buSzPts val="2000"/>
              <a:defRPr/>
            </a:pPr>
            <a:r>
              <a:rPr lang="ru-RU" sz="2800" dirty="0" smtClean="0">
                <a:latin typeface="+mj-lt"/>
              </a:rPr>
              <a:t>составляется в целях регистрации или информирования.</a:t>
            </a:r>
          </a:p>
          <a:p>
            <a:pPr>
              <a:buFont typeface="Wingdings" pitchFamily="2" charset="2"/>
              <a:buNone/>
              <a:defRPr/>
            </a:pPr>
            <a:endParaRPr lang="ru-RU" sz="2800" i="1" dirty="0" smtClean="0">
              <a:solidFill>
                <a:srgbClr val="FFC000"/>
              </a:solidFill>
              <a:latin typeface="+mj-lt"/>
            </a:endParaRPr>
          </a:p>
          <a:p>
            <a:pPr>
              <a:buFont typeface="Wingdings" pitchFamily="2" charset="2"/>
              <a:buNone/>
              <a:defRPr/>
            </a:pPr>
            <a:r>
              <a:rPr lang="ru-RU" sz="2800" i="1" dirty="0" smtClean="0">
                <a:solidFill>
                  <a:srgbClr val="FFC000"/>
                </a:solidFill>
                <a:latin typeface="+mj-lt"/>
              </a:rPr>
              <a:t>Предложение </a:t>
            </a:r>
          </a:p>
          <a:p>
            <a:pPr>
              <a:buClr>
                <a:schemeClr val="tx1"/>
              </a:buClr>
              <a:buSzPts val="2000"/>
              <a:defRPr/>
            </a:pPr>
            <a:r>
              <a:rPr lang="ru-RU" sz="2800" dirty="0" smtClean="0">
                <a:latin typeface="+mj-lt"/>
              </a:rPr>
              <a:t>документ, представляющий собой разновидность докладной записки, содержащий перечень конкретных предложений по определенному вопросу. </a:t>
            </a:r>
            <a:endParaRPr lang="ru-RU" sz="4000" dirty="0" smtClean="0">
              <a:latin typeface="+mj-lt"/>
            </a:endParaRPr>
          </a:p>
          <a:p>
            <a:pPr>
              <a:defRPr/>
            </a:pPr>
            <a:endParaRPr lang="ru-RU" sz="1800" dirty="0"/>
          </a:p>
        </p:txBody>
      </p:sp>
    </p:spTree>
  </p:cSld>
  <p:clrMapOvr>
    <a:masterClrMapping/>
  </p:clrMapOvr>
  <p:transition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2625" y="357188"/>
            <a:ext cx="8080375" cy="128587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Содержание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2800" dirty="0" smtClean="0"/>
              <a:t>Информационно-справочные документы:</a:t>
            </a:r>
            <a:endParaRPr lang="ru-RU" dirty="0" smtClean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682625" y="1857375"/>
            <a:ext cx="3810000" cy="4238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3200" i="1" dirty="0" smtClean="0">
                <a:latin typeface="+mj-lt"/>
              </a:rPr>
              <a:t>представление,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200" i="1" dirty="0" smtClean="0">
                <a:latin typeface="+mj-lt"/>
              </a:rPr>
              <a:t>докладная записка,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200" i="1" dirty="0" smtClean="0">
                <a:latin typeface="+mj-lt"/>
              </a:rPr>
              <a:t>служебная записка,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200" i="1" dirty="0" smtClean="0">
                <a:latin typeface="+mj-lt"/>
              </a:rPr>
              <a:t>объяснительная записка,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200" i="1" dirty="0" smtClean="0">
                <a:latin typeface="+mj-lt"/>
              </a:rPr>
              <a:t>акт,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5025" y="1857375"/>
            <a:ext cx="3810000" cy="4238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3200" i="1" dirty="0" smtClean="0">
                <a:latin typeface="+mj-lt"/>
              </a:rPr>
              <a:t>справка,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200" i="1" dirty="0" smtClean="0">
                <a:latin typeface="+mj-lt"/>
              </a:rPr>
              <a:t>сводка,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200" i="1" dirty="0" smtClean="0">
                <a:latin typeface="+mj-lt"/>
              </a:rPr>
              <a:t>заключение,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200" i="1" dirty="0" smtClean="0">
                <a:latin typeface="+mj-lt"/>
              </a:rPr>
              <a:t>отзыв,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200" i="1" dirty="0" smtClean="0">
                <a:latin typeface="+mj-lt"/>
              </a:rPr>
              <a:t>перечень,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200" i="1" dirty="0" smtClean="0">
                <a:latin typeface="+mj-lt"/>
              </a:rPr>
              <a:t>список,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200" i="1" dirty="0" smtClean="0">
                <a:latin typeface="+mj-lt"/>
              </a:rPr>
              <a:t>предложение. </a:t>
            </a:r>
            <a:endParaRPr lang="ru-RU" sz="3200" dirty="0" smtClean="0">
              <a:latin typeface="+mj-lt"/>
            </a:endParaRPr>
          </a:p>
        </p:txBody>
      </p:sp>
    </p:spTree>
  </p:cSld>
  <p:clrMapOvr>
    <a:masterClrMapping/>
  </p:clrMapOvr>
  <p:transition>
    <p:comb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Вопросы для самопроверки знаний</a:t>
            </a:r>
          </a:p>
        </p:txBody>
      </p:sp>
      <p:sp>
        <p:nvSpPr>
          <p:cNvPr id="32771" name="Rectangle 5"/>
          <p:cNvSpPr>
            <a:spLocks noChangeArrowheads="1"/>
          </p:cNvSpPr>
          <p:nvPr/>
        </p:nvSpPr>
        <p:spPr bwMode="auto">
          <a:xfrm>
            <a:off x="457200" y="765175"/>
            <a:ext cx="4038600" cy="536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AutoNum type="arabicPeriod"/>
            </a:pPr>
            <a:r>
              <a:rPr kumimoji="0" lang="ru-RU"/>
              <a:t>Какую информацию содержит текст представления?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AutoNum type="arabicPeriod"/>
            </a:pPr>
            <a:r>
              <a:rPr kumimoji="0" lang="ru-RU"/>
              <a:t>О чем информирует руководство докладная записка?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AutoNum type="arabicPeriod"/>
            </a:pPr>
            <a:r>
              <a:rPr kumimoji="0" lang="ru-RU"/>
              <a:t>Реквизиты внешней докладной записки.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AutoNum type="arabicPeriod"/>
            </a:pPr>
            <a:r>
              <a:rPr kumimoji="0" lang="ru-RU"/>
              <a:t>Специфика служебной записки.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AutoNum type="arabicPeriod"/>
            </a:pPr>
            <a:r>
              <a:rPr kumimoji="0" lang="ru-RU"/>
              <a:t>Назовите две группы объяснительных записок. </a:t>
            </a:r>
          </a:p>
        </p:txBody>
      </p:sp>
      <p:sp>
        <p:nvSpPr>
          <p:cNvPr id="32772" name="Rectangle 6"/>
          <p:cNvSpPr>
            <a:spLocks noChangeArrowheads="1"/>
          </p:cNvSpPr>
          <p:nvPr/>
        </p:nvSpPr>
        <p:spPr bwMode="auto">
          <a:xfrm>
            <a:off x="4648200" y="765175"/>
            <a:ext cx="4038600" cy="536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6</a:t>
            </a:r>
            <a:r>
              <a:rPr kumimoji="0" lang="ru-RU"/>
              <a:t>. Что является главным при составлении акта?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/>
              <a:t>7. Составляющие текста акта.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/>
              <a:t>8. Реквизиты акта.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/>
              <a:t>9. Кто подписывает акт?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/>
              <a:t>10. Дайте определение – «справка». </a:t>
            </a:r>
          </a:p>
        </p:txBody>
      </p:sp>
    </p:spTree>
  </p:cSld>
  <p:clrMapOvr>
    <a:masterClrMapping/>
  </p:clrMapOvr>
  <p:transition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633412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/>
              <a:t/>
            </a:r>
            <a:br>
              <a:rPr lang="ru-RU" sz="4000" b="1" smtClean="0"/>
            </a:br>
            <a:r>
              <a:rPr lang="ru-RU" sz="4000" b="1" smtClean="0"/>
              <a:t>Рекомендуемая литература</a:t>
            </a:r>
            <a:br>
              <a:rPr lang="ru-RU" sz="4000" b="1" smtClean="0"/>
            </a:br>
            <a:endParaRPr lang="ru-RU" sz="4000" b="1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981075"/>
            <a:ext cx="8572500" cy="5616575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Делопроизводство: Учебник для вузов/ Под общ.ред. проф. Т.В. Кузнецовой. – М: МЦФЭР., 2007.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Организация работы с документами. Учебник для вузов. Под ред. В.А. Кудряева. – М., 2001.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Емышова Е.М. Докладная записка: советы по составлению // Справочник секретаря и офис-менеджера. 2003. № 4.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Постовалова Л.М. Составление актов // Справочник секретаря и офис-менеджера. 2003. № 10.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Пшенко А.В. Особенности оформления наиболее распространенных видов документов (акт, докладная записка и т.д.) // Секретарское дело. 2003. № 4-5.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Топчиева И.В. Докладные и объяснительные записки в работе секретаря-референта // Секретарское дело. 2002. №3.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Янковая В.Ф. Информационно-справочные документы // Секретарское дело.2003. № 1.</a:t>
            </a:r>
          </a:p>
        </p:txBody>
      </p:sp>
    </p:spTree>
  </p:cSld>
  <p:clrMapOvr>
    <a:masterClrMapping/>
  </p:clrMapOvr>
  <p:transition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kumimoji="0" lang="ru-RU" sz="44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457200" y="1341438"/>
            <a:ext cx="8229600" cy="518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endParaRPr kumimoji="0" lang="ru-RU" sz="3200" i="1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>
          <a:xfrm>
            <a:off x="642938" y="357188"/>
            <a:ext cx="8080375" cy="731837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i="1" dirty="0" smtClean="0"/>
              <a:t>Представление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2625" y="1143000"/>
            <a:ext cx="7772400" cy="53101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>
                <a:latin typeface="+mj-lt"/>
              </a:rPr>
              <a:t>документ, содержащий предложение о назначении, перемещении или поощрении работника учреждения.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>
                <a:latin typeface="+mj-lt"/>
              </a:rPr>
              <a:t>составляется руководителями подразделений, их заместителями или заместителями руководителя организации.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>
                <a:latin typeface="+mj-lt"/>
              </a:rPr>
              <a:t>Обязательными реквизитами являются </a:t>
            </a:r>
            <a:r>
              <a:rPr lang="ru-RU" i="1" dirty="0" smtClean="0">
                <a:latin typeface="+mj-lt"/>
              </a:rPr>
              <a:t>наименование подразделения, наименование вида документа, дата, номер, адресат, заголовок к тексту, подпись.</a:t>
            </a:r>
            <a:endParaRPr lang="ru-RU" dirty="0" smtClean="0">
              <a:latin typeface="+mj-lt"/>
            </a:endParaRPr>
          </a:p>
        </p:txBody>
      </p:sp>
    </p:spTree>
  </p:cSld>
  <p:clrMapOvr>
    <a:masterClrMapping/>
  </p:clrMapOvr>
  <p:transition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57200" y="188913"/>
            <a:ext cx="8229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Текст представления содержит следующую информацию:</a:t>
            </a:r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214313" y="1268413"/>
            <a:ext cx="8715375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фамилия, имя, отчество;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дата рождения;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образование работника, на которого составляется представление;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занимаемая им должность и структурное подразделение;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стаж работы (общий, в данной организации, в данном подразделении и должности);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оценка служебной деятельности;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повышение профессионального уровня;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оценка деловых и моральных качеств;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участие в общественной работе;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мотивы назначения, перемещения или поощрения;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должность и структурное подразделение, на которую предлагается назначить или переместить работника.</a:t>
            </a:r>
          </a:p>
        </p:txBody>
      </p:sp>
    </p:spTree>
  </p:cSld>
  <p:clrMapOvr>
    <a:masterClrMapping/>
  </p:clrMapOvr>
  <p:transition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23850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kumimoji="0" lang="ru-RU" sz="44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457200" y="1341438"/>
            <a:ext cx="8229600" cy="518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endParaRPr kumimoji="0" lang="ru-RU" sz="2600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>
          <a:xfrm>
            <a:off x="642938" y="357188"/>
            <a:ext cx="8080375" cy="731837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i="1" dirty="0" smtClean="0"/>
              <a:t>Докладная записка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2625" y="1214438"/>
            <a:ext cx="7772400" cy="48815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600" dirty="0" smtClean="0">
                <a:latin typeface="+mj-lt"/>
              </a:rPr>
              <a:t>документ, адресованный руководителю</a:t>
            </a:r>
            <a:br>
              <a:rPr lang="ru-RU" sz="2600" dirty="0" smtClean="0">
                <a:latin typeface="+mj-lt"/>
              </a:rPr>
            </a:br>
            <a:r>
              <a:rPr lang="ru-RU" sz="2600" dirty="0" smtClean="0">
                <a:latin typeface="+mj-lt"/>
              </a:rPr>
              <a:t>данной или вышестоящей организации, содержащий обстоятельное изложение какого-либо вопроса с выводами и предложениями составителя.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600" dirty="0" smtClean="0">
                <a:latin typeface="+mj-lt"/>
              </a:rPr>
              <a:t>Обычно докладная записка информирует руководство 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ru-RU" sz="2600" dirty="0" smtClean="0">
                <a:latin typeface="+mj-lt"/>
              </a:rPr>
              <a:t>об имевших место событиях, фактах, явлениях, 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ru-RU" sz="2600" dirty="0" smtClean="0">
                <a:latin typeface="+mj-lt"/>
              </a:rPr>
              <a:t>сложившейся ситуации, требующих принятия решения, 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ru-RU" sz="2600" dirty="0" smtClean="0">
                <a:latin typeface="+mj-lt"/>
              </a:rPr>
              <a:t>о выполненной работе,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600" dirty="0" smtClean="0">
                <a:latin typeface="+mj-lt"/>
              </a:rPr>
              <a:t>а также содержит выводы и предложения составителя.</a:t>
            </a:r>
          </a:p>
        </p:txBody>
      </p:sp>
    </p:spTree>
  </p:cSld>
  <p:clrMapOvr>
    <a:masterClrMapping/>
  </p:clrMapOvr>
  <p:transition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23850" y="115888"/>
            <a:ext cx="6172200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1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Пример оформления внешней докладной записки:</a:t>
            </a:r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323850" y="549275"/>
            <a:ext cx="6172200" cy="619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800"/>
              <a:t>Министерство                                    Генеральному директору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800"/>
              <a:t>образования и науки РФ                          Завода точного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800"/>
              <a:t>Новосибирское областное                      машиностроения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800"/>
              <a:t>управление народного                               И.И. Петрову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800"/>
              <a:t>образования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kumimoji="0" lang="ru-RU" sz="180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800"/>
              <a:t>ДОКЛАДНАЯ ЗАПИСКА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kumimoji="0" lang="ru-RU" sz="180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800"/>
              <a:t>19.05.2005 № 15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800"/>
              <a:t>г. Новосибирск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kumimoji="0" lang="ru-RU" sz="180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800"/>
              <a:t>О проверке технического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800"/>
              <a:t>состояния жилых помещений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800"/>
              <a:t>базы отдыха для детей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600"/>
              <a:t>Согласно поручению главы администрации Октябрьского района о проверке готовности баз отдыха для детей, мною 13 мая с.г. был проведен осмотр жилых помещений базы отдыха Вашего завода.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600"/>
              <a:t>Все жилые корпуса в удовлетворительном состоянии, однако в корпусе № 1 необходимо вставить стекла, корпус № 2 нуждается в ремонте.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600"/>
              <a:t>Прошу взять на контроль подготовку базы к приему детей на отдых.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kumimoji="0" lang="ru-RU" sz="160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Зав. районо                    </a:t>
            </a:r>
            <a:r>
              <a:rPr kumimoji="0" lang="ru-RU" sz="2000" i="1"/>
              <a:t>Подпись               </a:t>
            </a:r>
            <a:r>
              <a:rPr kumimoji="0" lang="ru-RU" sz="2000"/>
              <a:t>Н.И. Пирогова</a:t>
            </a:r>
          </a:p>
        </p:txBody>
      </p:sp>
    </p:spTree>
  </p:cSld>
  <p:clrMapOvr>
    <a:masterClrMapping/>
  </p:clrMapOvr>
  <p:transition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kumimoji="0" lang="ru-RU" sz="44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457200" y="1341438"/>
            <a:ext cx="8229600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endParaRPr kumimoji="0" lang="ru-RU" sz="2800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>
          <a:xfrm>
            <a:off x="642938" y="285750"/>
            <a:ext cx="8080375" cy="731838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i="1" dirty="0" smtClean="0"/>
              <a:t>Служебная записка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00063" y="1143000"/>
            <a:ext cx="8143875" cy="5454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это документ составляемый работником или руководителем подразделения по вопросам материально-технического, информационного, хозяйственного обеспечения и др. на имя руководителя или специалиста другого подразделения.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Обязательными реквизитами являются </a:t>
            </a:r>
            <a:r>
              <a:rPr lang="ru-RU" sz="2800" i="1" dirty="0" smtClean="0">
                <a:latin typeface="+mj-lt"/>
              </a:rPr>
              <a:t>наименование структурного подразделения, наименование вида документа, дата, регистрационный номер, заголовок к тексту, адресат, подпись.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текст состоит из обоснования (изложения причин составления) и предложения, просьбы, заявки и т. п.</a:t>
            </a:r>
            <a:endParaRPr lang="ru-RU" dirty="0" smtClean="0">
              <a:latin typeface="+mj-lt"/>
            </a:endParaRPr>
          </a:p>
        </p:txBody>
      </p:sp>
    </p:spTree>
  </p:cSld>
  <p:clrMapOvr>
    <a:masterClrMapping/>
  </p:clrMapOvr>
  <p:transition>
    <p:comb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kumimoji="0" lang="ru-RU" sz="44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AutoNum type="arabicPeriod"/>
            </a:pPr>
            <a:endParaRPr kumimoji="0" lang="ru-RU" sz="2800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title"/>
          </p:nvPr>
        </p:nvSpPr>
        <p:spPr>
          <a:xfrm>
            <a:off x="714375" y="214313"/>
            <a:ext cx="8080375" cy="803275"/>
          </a:xfrm>
        </p:spPr>
        <p:txBody>
          <a:bodyPr/>
          <a:lstStyle/>
          <a:p>
            <a:pPr eaLnBrk="1" hangingPunct="1">
              <a:defRPr/>
            </a:pPr>
            <a:r>
              <a:rPr lang="ru-RU" i="1" dirty="0" smtClean="0"/>
              <a:t>Объяснительная записка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28625" y="1214438"/>
            <a:ext cx="8026400" cy="509428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ru-RU" sz="2800" dirty="0" smtClean="0">
                <a:latin typeface="+mj-lt"/>
              </a:rPr>
              <a:t>документ, объясняющий причины какого-либо действия, факта, случая, происшествия, составляемый работником организации и представляемый вышестоящему должностному лицу.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ru-RU" sz="2800" dirty="0" smtClean="0">
                <a:latin typeface="+mj-lt"/>
              </a:rPr>
              <a:t>документ, сопровождающий основной документ и поясняющий содержание отдельных его положений (плана, отчета и т.п.).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dirty="0" smtClean="0">
                <a:latin typeface="+mj-lt"/>
              </a:rPr>
              <a:t>Оформляется на общем бланке учреждения.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dirty="0" smtClean="0">
                <a:latin typeface="+mj-lt"/>
              </a:rPr>
              <a:t>Текст должен быть убедительным, содержать неопровержимые доказательства. </a:t>
            </a:r>
            <a:endParaRPr lang="ru-RU" dirty="0" smtClean="0">
              <a:latin typeface="+mj-lt"/>
            </a:endParaRPr>
          </a:p>
        </p:txBody>
      </p:sp>
    </p:spTree>
  </p:cSld>
  <p:clrMapOvr>
    <a:masterClrMapping/>
  </p:clrMapOvr>
  <p:transition>
    <p:comb/>
  </p:transition>
</p:sld>
</file>

<file path=ppt/theme/theme1.xml><?xml version="1.0" encoding="utf-8"?>
<a:theme xmlns:a="http://schemas.openxmlformats.org/drawingml/2006/main" name="Training">
  <a:themeElements>
    <a:clrScheme name="Train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CCFF"/>
      </a:accent1>
      <a:accent2>
        <a:srgbClr val="FFFF00"/>
      </a:accent2>
      <a:accent3>
        <a:srgbClr val="AAAAFF"/>
      </a:accent3>
      <a:accent4>
        <a:srgbClr val="DADADA"/>
      </a:accent4>
      <a:accent5>
        <a:srgbClr val="AAE2FF"/>
      </a:accent5>
      <a:accent6>
        <a:srgbClr val="E7E700"/>
      </a:accent6>
      <a:hlink>
        <a:srgbClr val="FF0033"/>
      </a:hlink>
      <a:folHlink>
        <a:srgbClr val="3366FF"/>
      </a:folHlink>
    </a:clrScheme>
    <a:fontScheme name="Train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rain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80</TotalTime>
  <Words>1366</Words>
  <Application>Microsoft PowerPoint</Application>
  <PresentationFormat>Экран (4:3)</PresentationFormat>
  <Paragraphs>188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Times New Roman</vt:lpstr>
      <vt:lpstr>Arial</vt:lpstr>
      <vt:lpstr>Wingdings</vt:lpstr>
      <vt:lpstr>Calibri</vt:lpstr>
      <vt:lpstr>Tahoma</vt:lpstr>
      <vt:lpstr>Training</vt:lpstr>
      <vt:lpstr>Тема 6. Информационно-справочная документация предприятия. </vt:lpstr>
      <vt:lpstr>Содержание  Информационно-справочные документы:</vt:lpstr>
      <vt:lpstr> Рекомендуемая литература </vt:lpstr>
      <vt:lpstr>Представление</vt:lpstr>
      <vt:lpstr>Слайд 5</vt:lpstr>
      <vt:lpstr>Докладная записка</vt:lpstr>
      <vt:lpstr>Слайд 7</vt:lpstr>
      <vt:lpstr>Служебная записка</vt:lpstr>
      <vt:lpstr>Объяснительная записка</vt:lpstr>
      <vt:lpstr>Слайд 10</vt:lpstr>
      <vt:lpstr>Слайд 11</vt:lpstr>
      <vt:lpstr>Поводы для составления акта различные:</vt:lpstr>
      <vt:lpstr>Акт содержит следующие реквизиты:</vt:lpstr>
      <vt:lpstr>Слайд 14</vt:lpstr>
      <vt:lpstr>Слайд 15</vt:lpstr>
      <vt:lpstr>Сводка</vt:lpstr>
      <vt:lpstr>Заключение </vt:lpstr>
      <vt:lpstr>Отзыв</vt:lpstr>
      <vt:lpstr>Список</vt:lpstr>
      <vt:lpstr>Слайд 20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Лекция 6. Информационно-справочная документация предприятия. Информационно-справочные документы:  </dc:title>
  <dc:creator>Grig</dc:creator>
  <cp:lastModifiedBy>tsar</cp:lastModifiedBy>
  <cp:revision>40</cp:revision>
  <dcterms:created xsi:type="dcterms:W3CDTF">2006-01-07T02:37:39Z</dcterms:created>
  <dcterms:modified xsi:type="dcterms:W3CDTF">2007-11-20T22:13:20Z</dcterms:modified>
</cp:coreProperties>
</file>