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5" r:id="rId2"/>
    <p:sldId id="276" r:id="rId3"/>
    <p:sldId id="277" r:id="rId4"/>
    <p:sldId id="281" r:id="rId5"/>
    <p:sldId id="380" r:id="rId6"/>
    <p:sldId id="383" r:id="rId7"/>
    <p:sldId id="382" r:id="rId8"/>
    <p:sldId id="384" r:id="rId9"/>
    <p:sldId id="379" r:id="rId10"/>
    <p:sldId id="385" r:id="rId11"/>
    <p:sldId id="386" r:id="rId12"/>
    <p:sldId id="387" r:id="rId13"/>
    <p:sldId id="388" r:id="rId14"/>
    <p:sldId id="291" r:id="rId15"/>
    <p:sldId id="352" r:id="rId16"/>
    <p:sldId id="293" r:id="rId17"/>
    <p:sldId id="264" r:id="rId18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66"/>
    <a:srgbClr val="3333FF"/>
    <a:srgbClr val="FFFF99"/>
    <a:srgbClr val="C6D9F1"/>
    <a:srgbClr val="4F81BD"/>
    <a:srgbClr val="CCECFF"/>
    <a:srgbClr val="FFFF00"/>
    <a:srgbClr val="9933FF"/>
    <a:srgbClr val="00CC00"/>
    <a:srgbClr val="80008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713" autoAdjust="0"/>
  </p:normalViewPr>
  <p:slideViewPr>
    <p:cSldViewPr snapToGrid="0">
      <p:cViewPr>
        <p:scale>
          <a:sx n="70" d="100"/>
          <a:sy n="70" d="100"/>
        </p:scale>
        <p:origin x="-210" y="-7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05.09.2017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05.09.2017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8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Координаты: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37AA0-5AC3-4C70-825A-C1D5DAE281C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4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0" y="3469843"/>
            <a:ext cx="9011834" cy="522000"/>
          </a:xfrm>
        </p:spPr>
        <p:txBody>
          <a:bodyPr/>
          <a:lstStyle/>
          <a:p>
            <a:pPr algn="l"/>
            <a:r>
              <a:rPr lang="ru-RU" sz="2800" b="1" dirty="0" smtClean="0">
                <a:solidFill>
                  <a:srgbClr val="333366"/>
                </a:solidFill>
              </a:rPr>
              <a:t>Раздел 1 Основы маркетинговых исследований</a:t>
            </a:r>
          </a:p>
          <a:p>
            <a:pPr algn="ctr"/>
            <a:r>
              <a:rPr lang="ru-RU" sz="2800" b="1" dirty="0" smtClean="0">
                <a:solidFill>
                  <a:srgbClr val="333366"/>
                </a:solidFill>
              </a:rPr>
              <a:t>Тема 1.3 Методы и технологии сбора данных</a:t>
            </a:r>
            <a:endParaRPr lang="ru-RU" sz="2800" b="1" dirty="0">
              <a:solidFill>
                <a:srgbClr val="33336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2017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«Международного маркетинга и торговли»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«Маркетинговые исследования»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pPr algn="l"/>
            <a:r>
              <a:rPr lang="ru-RU" dirty="0" smtClean="0"/>
              <a:t>Автор </a:t>
            </a:r>
            <a:r>
              <a:rPr lang="ru-RU" dirty="0" err="1" smtClean="0"/>
              <a:t>Кметь</a:t>
            </a:r>
            <a:r>
              <a:rPr lang="ru-RU" dirty="0" smtClean="0"/>
              <a:t> Е.Б.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1.3 Методы и технологии сбора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400" b="1" dirty="0" smtClean="0">
                <a:solidFill>
                  <a:srgbClr val="333366"/>
                </a:solidFill>
              </a:rPr>
              <a:t>ХАРАКТЕРИСТИКА ТЕМЫ</a:t>
            </a:r>
            <a:endParaRPr lang="ru-RU" altLang="ru-RU" sz="2400" b="1" dirty="0">
              <a:solidFill>
                <a:srgbClr val="333366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68992"/>
            <a:ext cx="9144000" cy="515806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Цель</a:t>
            </a:r>
            <a:r>
              <a:rPr lang="en-US" sz="1800" b="1" dirty="0" smtClean="0">
                <a:solidFill>
                  <a:srgbClr val="FF0000"/>
                </a:solidFill>
              </a:rPr>
              <a:t>:</a:t>
            </a:r>
            <a:r>
              <a:rPr lang="en-US" sz="1800" dirty="0" smtClean="0"/>
              <a:t> </a:t>
            </a:r>
            <a:r>
              <a:rPr lang="ru-RU" sz="1800" dirty="0" smtClean="0"/>
              <a:t>изучить методы и технологии сбора данных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FontTx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Задачи:</a:t>
            </a:r>
            <a:r>
              <a:rPr lang="ru-RU" sz="1800" dirty="0" smtClean="0"/>
              <a:t> </a:t>
            </a:r>
          </a:p>
          <a:p>
            <a:pPr lvl="0" indent="107950"/>
            <a:r>
              <a:rPr lang="ru-RU" sz="1800" dirty="0" smtClean="0"/>
              <a:t> рассмотреть содержание существующих методов и технологий сбора данных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ЗНАНИЯ:</a:t>
            </a:r>
            <a:endParaRPr lang="ru-RU" sz="1800" dirty="0" smtClean="0">
              <a:solidFill>
                <a:srgbClr val="FF0000"/>
              </a:solidFill>
            </a:endParaRPr>
          </a:p>
          <a:p>
            <a:pPr lvl="0" indent="107950"/>
            <a:r>
              <a:rPr lang="ru-RU" sz="1800" dirty="0" smtClean="0"/>
              <a:t> содержания методов и технологий сбора данных</a:t>
            </a:r>
          </a:p>
          <a:p>
            <a:pPr lvl="0" indent="107950"/>
            <a:r>
              <a:rPr lang="ru-RU" sz="1800" dirty="0" smtClean="0"/>
              <a:t>основных тенденций развития технологий сбора данных.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УМЕНИЯ:</a:t>
            </a:r>
            <a:endParaRPr lang="ru-RU" sz="1800" dirty="0" smtClean="0">
              <a:solidFill>
                <a:srgbClr val="FF0000"/>
              </a:solidFill>
            </a:endParaRPr>
          </a:p>
          <a:p>
            <a:pPr marL="450850" lvl="0" indent="0">
              <a:lnSpc>
                <a:spcPct val="120000"/>
              </a:lnSpc>
              <a:spcBef>
                <a:spcPts val="600"/>
              </a:spcBef>
            </a:pPr>
            <a:r>
              <a:rPr lang="ru-RU" sz="1800" dirty="0" smtClean="0"/>
              <a:t> определять методы сбора данных для планируемого маркетингового исследования 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ВЛАДЕНИЯ:</a:t>
            </a:r>
            <a:endParaRPr lang="ru-RU" sz="1800" dirty="0" smtClean="0">
              <a:solidFill>
                <a:srgbClr val="FF0000"/>
              </a:solidFill>
            </a:endParaRPr>
          </a:p>
          <a:p>
            <a:pPr marL="450850" lvl="0" indent="0">
              <a:lnSpc>
                <a:spcPct val="120000"/>
              </a:lnSpc>
              <a:spcBef>
                <a:spcPts val="600"/>
              </a:spcBef>
            </a:pPr>
            <a:r>
              <a:rPr lang="ru-RU" sz="1800" dirty="0" smtClean="0"/>
              <a:t> навыками определения метода и технологии сбора данных для планируемого маркетингового исследования.</a:t>
            </a:r>
          </a:p>
          <a:p>
            <a:pPr marL="450850" indent="0">
              <a:lnSpc>
                <a:spcPct val="120000"/>
              </a:lnSpc>
              <a:spcBef>
                <a:spcPts val="600"/>
              </a:spcBef>
              <a:buNone/>
            </a:pPr>
            <a:endParaRPr lang="ru-RU" sz="1800" dirty="0" smtClean="0"/>
          </a:p>
          <a:p>
            <a:pPr>
              <a:spcBef>
                <a:spcPts val="600"/>
              </a:spcBef>
              <a:buFontTx/>
              <a:buNone/>
              <a:defRPr/>
            </a:pPr>
            <a:endParaRPr lang="ru-RU" alt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1.3 Методы и технологии сбора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66700" algn="ctr"/>
            <a:r>
              <a:rPr lang="ru-RU" altLang="ru-RU" b="1" dirty="0" smtClean="0">
                <a:solidFill>
                  <a:srgbClr val="333366"/>
                </a:solidFill>
              </a:rPr>
              <a:t>КЛЮЧЕВЫЕ ПОНЯТИЯ</a:t>
            </a:r>
            <a:endParaRPr lang="ru-RU" altLang="ru-RU" b="1" dirty="0">
              <a:solidFill>
                <a:srgbClr val="333366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2938" y="857250"/>
            <a:ext cx="8002587" cy="4786313"/>
          </a:xfrm>
          <a:prstGeom prst="rect">
            <a:avLst/>
          </a:prstGeom>
        </p:spPr>
        <p:txBody>
          <a:bodyPr/>
          <a:lstStyle/>
          <a:p>
            <a:r>
              <a:rPr lang="ru-RU" altLang="ru-RU" sz="2000" dirty="0" smtClean="0"/>
              <a:t>Методы сбора данных</a:t>
            </a:r>
          </a:p>
          <a:p>
            <a:r>
              <a:rPr lang="ru-RU" altLang="ru-RU" sz="2000" dirty="0" smtClean="0"/>
              <a:t>Формы сбора данных</a:t>
            </a:r>
          </a:p>
          <a:p>
            <a:r>
              <a:rPr lang="ru-RU" altLang="ru-RU" sz="2000" dirty="0" smtClean="0"/>
              <a:t>Технологии сбора данных</a:t>
            </a:r>
          </a:p>
          <a:p>
            <a:r>
              <a:rPr lang="ru-RU" altLang="ru-RU" sz="2000" dirty="0" smtClean="0"/>
              <a:t>Опрос</a:t>
            </a:r>
          </a:p>
          <a:p>
            <a:r>
              <a:rPr lang="ru-RU" altLang="ru-RU" sz="2000" dirty="0" smtClean="0"/>
              <a:t>Наблюдение</a:t>
            </a:r>
          </a:p>
          <a:p>
            <a:r>
              <a:rPr lang="ru-RU" altLang="ru-RU" sz="2000" dirty="0" smtClean="0"/>
              <a:t>Эксперимент</a:t>
            </a:r>
          </a:p>
          <a:p>
            <a:r>
              <a:rPr lang="ru-RU" altLang="ru-RU" sz="2000" dirty="0" smtClean="0"/>
              <a:t>Фокус-группа</a:t>
            </a:r>
          </a:p>
          <a:p>
            <a:r>
              <a:rPr lang="ru-RU" altLang="ru-RU" sz="2000" dirty="0" smtClean="0"/>
              <a:t>Глубинное интервью</a:t>
            </a:r>
          </a:p>
          <a:p>
            <a:r>
              <a:rPr lang="ru-RU" altLang="ru-RU" sz="2000" dirty="0" err="1" smtClean="0"/>
              <a:t>Контент-анализ</a:t>
            </a:r>
            <a:endParaRPr lang="ru-RU" altLang="ru-RU" sz="2000" dirty="0" smtClean="0"/>
          </a:p>
          <a:p>
            <a:r>
              <a:rPr lang="en-US" altLang="ru-RU" sz="2000" dirty="0" smtClean="0"/>
              <a:t>CATI</a:t>
            </a:r>
          </a:p>
          <a:p>
            <a:r>
              <a:rPr lang="en-US" altLang="ru-RU" sz="2000" dirty="0" smtClean="0"/>
              <a:t>CAPI</a:t>
            </a:r>
          </a:p>
          <a:p>
            <a:r>
              <a:rPr lang="en-US" altLang="ru-RU" sz="2000" dirty="0" smtClean="0"/>
              <a:t>CAWI</a:t>
            </a:r>
          </a:p>
          <a:p>
            <a:endParaRPr lang="ru-RU" alt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1.3 Методы и технологии сбора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dirty="0" smtClean="0">
                <a:solidFill>
                  <a:srgbClr val="333366"/>
                </a:solidFill>
              </a:rPr>
              <a:t>ОСНОВНЫЕ МЕТОДЫ МАРКЕТИНГОВЫХ ИССЛЕДОВАНИЙ</a:t>
            </a:r>
            <a:endParaRPr lang="ru-RU" b="1" dirty="0">
              <a:solidFill>
                <a:srgbClr val="333366"/>
              </a:solidFill>
            </a:endParaRPr>
          </a:p>
        </p:txBody>
      </p:sp>
      <p:pic>
        <p:nvPicPr>
          <p:cNvPr id="46" name="Рисунок 45" descr="Тема 1.3_ландшаф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43208"/>
            <a:ext cx="9144000" cy="3430011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0" y="4498848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/>
            <a:r>
              <a:rPr lang="ru-RU" dirty="0" smtClean="0"/>
              <a:t>В зависимости от поставленных целей, содержания необходимой информации и способов ее сбора в маркетинге различают</a:t>
            </a:r>
            <a:r>
              <a:rPr lang="en-US" dirty="0" smtClean="0"/>
              <a:t> </a:t>
            </a:r>
            <a:r>
              <a:rPr lang="ru-RU" b="1" dirty="0" smtClean="0">
                <a:solidFill>
                  <a:srgbClr val="FF0000"/>
                </a:solidFill>
              </a:rPr>
              <a:t>кабинетные </a:t>
            </a:r>
            <a:r>
              <a:rPr lang="ru-RU" dirty="0" smtClean="0"/>
              <a:t>(</a:t>
            </a:r>
            <a:r>
              <a:rPr lang="en-US" dirty="0" smtClean="0"/>
              <a:t>desk research</a:t>
            </a:r>
            <a:r>
              <a:rPr lang="ru-RU" dirty="0" smtClean="0"/>
              <a:t>) и </a:t>
            </a:r>
            <a:r>
              <a:rPr lang="ru-RU" b="1" dirty="0" smtClean="0">
                <a:solidFill>
                  <a:srgbClr val="FF0000"/>
                </a:solidFill>
              </a:rPr>
              <a:t>полевые </a:t>
            </a:r>
            <a:r>
              <a:rPr lang="ru-RU" dirty="0" smtClean="0"/>
              <a:t>(</a:t>
            </a:r>
            <a:r>
              <a:rPr lang="en-US" dirty="0" smtClean="0"/>
              <a:t>field research</a:t>
            </a:r>
            <a:r>
              <a:rPr lang="ru-RU" dirty="0" smtClean="0"/>
              <a:t>) исследования. В рамках кабинетных исследований собирается вторичная информация, а в рамках полевых – первичная. Поэтому следует различать методы сбора первичной и вторичной информации.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1.3 Методы и технологии сбора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dirty="0" smtClean="0">
                <a:solidFill>
                  <a:srgbClr val="333366"/>
                </a:solidFill>
              </a:rPr>
              <a:t>КЛАССИФИКАЦИЯ МЕТОДОВ СБОРА КОЛИЧЕСТВЕННОЙ ИНФОРМАЦИИ</a:t>
            </a:r>
            <a:endParaRPr lang="ru-RU" b="1" dirty="0">
              <a:solidFill>
                <a:srgbClr val="333366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0" y="517380"/>
            <a:ext cx="914400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>
              <a:spcBef>
                <a:spcPts val="600"/>
              </a:spcBef>
            </a:pPr>
            <a:r>
              <a:rPr lang="ru-RU" sz="1600" b="1" dirty="0" smtClean="0">
                <a:solidFill>
                  <a:srgbClr val="3333FF"/>
                </a:solidFill>
              </a:rPr>
              <a:t>Первичная информация</a:t>
            </a:r>
            <a:r>
              <a:rPr lang="ru-RU" sz="1600" dirty="0" smtClean="0"/>
              <a:t>  быть </a:t>
            </a:r>
            <a:r>
              <a:rPr lang="ru-RU" sz="1600" i="1" dirty="0" smtClean="0">
                <a:solidFill>
                  <a:srgbClr val="FF0000"/>
                </a:solidFill>
              </a:rPr>
              <a:t>количественной </a:t>
            </a:r>
            <a:r>
              <a:rPr lang="ru-RU" sz="1600" dirty="0" smtClean="0">
                <a:solidFill>
                  <a:srgbClr val="FF0000"/>
                </a:solidFill>
              </a:rPr>
              <a:t>и </a:t>
            </a:r>
            <a:r>
              <a:rPr lang="ru-RU" sz="1600" i="1" dirty="0" smtClean="0">
                <a:solidFill>
                  <a:srgbClr val="FF0000"/>
                </a:solidFill>
              </a:rPr>
              <a:t>качественной.</a:t>
            </a:r>
            <a:r>
              <a:rPr lang="ru-RU" sz="1600" dirty="0" smtClean="0"/>
              <a:t> Поэтому </a:t>
            </a:r>
            <a:r>
              <a:rPr lang="ru-RU" sz="1600" dirty="0" err="1" smtClean="0"/>
              <a:t>ме-тоды</a:t>
            </a:r>
            <a:r>
              <a:rPr lang="ru-RU" sz="1600" dirty="0" smtClean="0"/>
              <a:t> сбора первичной информации делят на три группы: </a:t>
            </a:r>
          </a:p>
          <a:p>
            <a:pPr indent="447675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/>
              <a:t>количественные </a:t>
            </a:r>
          </a:p>
          <a:p>
            <a:pPr indent="447675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/>
              <a:t>качественные </a:t>
            </a:r>
          </a:p>
          <a:p>
            <a:pPr indent="447675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/>
              <a:t>mix-методики.</a:t>
            </a:r>
          </a:p>
          <a:p>
            <a:pPr indent="447675" algn="just">
              <a:spcBef>
                <a:spcPts val="600"/>
              </a:spcBef>
            </a:pPr>
            <a:r>
              <a:rPr lang="ru-RU" sz="1600" dirty="0" smtClean="0"/>
              <a:t>Основными методами полевых исследований для сбора </a:t>
            </a:r>
            <a:r>
              <a:rPr lang="ru-RU" sz="1600" i="1" dirty="0" smtClean="0">
                <a:solidFill>
                  <a:srgbClr val="FF0000"/>
                </a:solidFill>
              </a:rPr>
              <a:t>первичной количественной информации</a:t>
            </a:r>
            <a:r>
              <a:rPr lang="ru-RU" sz="1600" dirty="0" smtClean="0">
                <a:solidFill>
                  <a:srgbClr val="FF0000"/>
                </a:solidFill>
              </a:rPr>
              <a:t> </a:t>
            </a:r>
            <a:r>
              <a:rPr lang="ru-RU" sz="1600" dirty="0" smtClean="0"/>
              <a:t>являются: </a:t>
            </a:r>
            <a:r>
              <a:rPr lang="ru-RU" sz="1600" dirty="0" smtClean="0">
                <a:solidFill>
                  <a:srgbClr val="FF0000"/>
                </a:solidFill>
              </a:rPr>
              <a:t>опрос, наблюдение, эксперимент.</a:t>
            </a:r>
          </a:p>
          <a:p>
            <a:pPr indent="444500" algn="just">
              <a:spcBef>
                <a:spcPts val="600"/>
              </a:spcBef>
            </a:pPr>
            <a:r>
              <a:rPr lang="ru-RU" sz="1600" i="1" dirty="0" smtClean="0">
                <a:solidFill>
                  <a:srgbClr val="FF0000"/>
                </a:solidFill>
              </a:rPr>
              <a:t>Опрос </a:t>
            </a:r>
            <a:r>
              <a:rPr lang="ru-RU" sz="1600" dirty="0" smtClean="0"/>
              <a:t>предполагает выяснение мнения респондента по определенному кругу включенных в анкету вопросов путем личного либо опосредованного контакта интервьюера с респондентом.</a:t>
            </a:r>
          </a:p>
          <a:p>
            <a:pPr indent="444500" algn="just">
              <a:spcBef>
                <a:spcPts val="600"/>
              </a:spcBef>
            </a:pPr>
            <a:r>
              <a:rPr lang="ru-RU" sz="1600" i="1" dirty="0" smtClean="0">
                <a:solidFill>
                  <a:srgbClr val="FF0000"/>
                </a:solidFill>
              </a:rPr>
              <a:t>Наблюдение</a:t>
            </a:r>
            <a:r>
              <a:rPr lang="ru-RU" sz="1600" i="1" dirty="0" smtClean="0"/>
              <a:t> </a:t>
            </a:r>
            <a:r>
              <a:rPr lang="ru-RU" sz="1600" dirty="0" smtClean="0"/>
              <a:t>- это метод сбора первичной маркетинговой информации об изучаемом объекте путем наблюдения за выбранными группами людей, действиями и ситуациями. Наблюдение в маркетинговом исследовании может быть направлено на достижение различных целей. Оно может быть использовано как источник информации для построения гипотез, служить для проверки данных, полученных другими методами, </a:t>
            </a:r>
            <a:r>
              <a:rPr lang="ru-RU" sz="1600" dirty="0" err="1" smtClean="0"/>
              <a:t>c</a:t>
            </a:r>
            <a:r>
              <a:rPr lang="ru-RU" sz="1600" dirty="0" smtClean="0"/>
              <a:t> его помощью можно получить дополнительные сведения об изучаемом объекте.</a:t>
            </a:r>
          </a:p>
          <a:p>
            <a:pPr indent="444500" algn="just">
              <a:spcBef>
                <a:spcPts val="600"/>
              </a:spcBef>
            </a:pPr>
            <a:r>
              <a:rPr lang="ru-RU" sz="1600" i="1" dirty="0" smtClean="0">
                <a:solidFill>
                  <a:srgbClr val="FF0000"/>
                </a:solidFill>
              </a:rPr>
              <a:t>Эксперимент</a:t>
            </a:r>
            <a:r>
              <a:rPr lang="ru-RU" sz="1600" dirty="0" smtClean="0"/>
              <a:t> - исследование, изучающее влияние одного  (или нескольких) факторов на другой (или другие) факторы. Поэтому проведение эксперимента  предполагается наличие двух сопоставимых групп исследований: пробных и контрольных.</a:t>
            </a:r>
          </a:p>
          <a:p>
            <a:pPr indent="447675">
              <a:spcBef>
                <a:spcPts val="600"/>
              </a:spcBef>
            </a:pP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1.3 Методы и технологии сбора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dirty="0" smtClean="0">
                <a:solidFill>
                  <a:srgbClr val="333366"/>
                </a:solidFill>
              </a:rPr>
              <a:t>КЛАССИФИКАЦИЯ МЕТОДОВ СБОРА КАЧЕСТВЕННОЙ Информации</a:t>
            </a:r>
            <a:endParaRPr lang="ru-RU" b="1" dirty="0">
              <a:solidFill>
                <a:srgbClr val="333366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0" y="517380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 algn="just">
              <a:spcBef>
                <a:spcPts val="600"/>
              </a:spcBef>
            </a:pPr>
            <a:r>
              <a:rPr lang="ru-RU" sz="1600" dirty="0" smtClean="0"/>
              <a:t>Для сбора </a:t>
            </a:r>
            <a:r>
              <a:rPr lang="ru-RU" sz="1600" i="1" dirty="0" smtClean="0">
                <a:solidFill>
                  <a:srgbClr val="FF0000"/>
                </a:solidFill>
              </a:rPr>
              <a:t>качественной информации</a:t>
            </a:r>
            <a:r>
              <a:rPr lang="ru-RU" sz="1600" dirty="0" smtClean="0"/>
              <a:t> применяют </a:t>
            </a:r>
            <a:r>
              <a:rPr lang="ru-RU" sz="1600" dirty="0" err="1" smtClean="0"/>
              <a:t>фокус-группы</a:t>
            </a:r>
            <a:r>
              <a:rPr lang="ru-RU" sz="1600" dirty="0" smtClean="0"/>
              <a:t>, глубинные интервью, анализ протокола и проекционные методы.</a:t>
            </a:r>
          </a:p>
          <a:p>
            <a:pPr indent="444500" algn="just">
              <a:spcBef>
                <a:spcPts val="600"/>
              </a:spcBef>
            </a:pPr>
            <a:r>
              <a:rPr lang="ru-RU" sz="1600" i="1" dirty="0" smtClean="0">
                <a:solidFill>
                  <a:srgbClr val="FF0000"/>
                </a:solidFill>
              </a:rPr>
              <a:t>Фокус-группа</a:t>
            </a:r>
            <a:r>
              <a:rPr lang="ru-RU" sz="1600" i="1" dirty="0" smtClean="0"/>
              <a:t> </a:t>
            </a:r>
            <a:r>
              <a:rPr lang="ru-RU" sz="1600" dirty="0" smtClean="0"/>
              <a:t>представляет собой групповое интервью, проводимое модератором в форме групповой дискуссии по заранее разработанному сценарию с небольшой группой "типичных" представителей изучаемой части населения, сходных по основным социальным характеристикам</a:t>
            </a:r>
          </a:p>
          <a:p>
            <a:pPr indent="444500" algn="just">
              <a:spcBef>
                <a:spcPts val="600"/>
              </a:spcBef>
            </a:pPr>
            <a:r>
              <a:rPr lang="ru-RU" sz="1600" i="1" dirty="0" smtClean="0">
                <a:solidFill>
                  <a:srgbClr val="FF0000"/>
                </a:solidFill>
              </a:rPr>
              <a:t>Глубинное интервью</a:t>
            </a:r>
            <a:r>
              <a:rPr lang="ru-RU" sz="1600" dirty="0" smtClean="0"/>
              <a:t> - это слабо структурированная личная беседа интервьюера с респондентом в форме, побуждающей последнего к подробным ответам на задаваемые вопросы.</a:t>
            </a:r>
          </a:p>
          <a:p>
            <a:pPr indent="444500" algn="just">
              <a:spcBef>
                <a:spcPts val="600"/>
              </a:spcBef>
            </a:pPr>
            <a:r>
              <a:rPr lang="ru-RU" sz="1600" i="1" dirty="0" smtClean="0">
                <a:solidFill>
                  <a:srgbClr val="FF0000"/>
                </a:solidFill>
              </a:rPr>
              <a:t>Анализ протокола </a:t>
            </a:r>
            <a:r>
              <a:rPr lang="ru-RU" sz="1600" dirty="0" smtClean="0"/>
              <a:t>заключается в помещении респондента в ситуацию принятия решения о покупке, в процессе которого он должен подробно описать все факторы, которыми он руководствовался при принятии этого решения.</a:t>
            </a:r>
          </a:p>
          <a:p>
            <a:pPr indent="444500" algn="just">
              <a:spcBef>
                <a:spcPts val="600"/>
              </a:spcBef>
            </a:pPr>
            <a:r>
              <a:rPr lang="ru-RU" sz="1600" i="1" dirty="0" smtClean="0">
                <a:solidFill>
                  <a:srgbClr val="FF0000"/>
                </a:solidFill>
              </a:rPr>
              <a:t>Проекционные методы (проективные) </a:t>
            </a:r>
            <a:r>
              <a:rPr lang="ru-RU" sz="1600" dirty="0" smtClean="0"/>
              <a:t>- непрямые качественные технологии маркетинговых исследований. Респонденту предлагается выполнить некоторые задания, напрямую не связанные с предметом исследования:</a:t>
            </a:r>
          </a:p>
          <a:p>
            <a:pPr indent="44450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/>
              <a:t>проводятся ассоциативные беседы, </a:t>
            </a:r>
          </a:p>
          <a:p>
            <a:pPr indent="44450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/>
              <a:t>предлагается закончить фразу или рисунок, </a:t>
            </a:r>
          </a:p>
          <a:p>
            <a:pPr indent="44450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/>
              <a:t>войти в роль одного из участников ситуации или вспомнить некоторые давно прошедшие события своей жизни.</a:t>
            </a:r>
          </a:p>
          <a:p>
            <a:pPr indent="447675" algn="just">
              <a:spcBef>
                <a:spcPts val="600"/>
              </a:spcBef>
            </a:pP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1.3 Методы и технологии сбора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dirty="0" smtClean="0">
                <a:solidFill>
                  <a:srgbClr val="333366"/>
                </a:solidFill>
              </a:rPr>
              <a:t>КЛАССИФИКАЦИЯ </a:t>
            </a:r>
            <a:r>
              <a:rPr lang="ru-RU" b="1" dirty="0" smtClean="0">
                <a:solidFill>
                  <a:srgbClr val="333366"/>
                </a:solidFill>
              </a:rPr>
              <a:t>MIX-МЕТОДИК СБОРА ПЕРВИЧНОЙ ИНФОРМАЦИИ</a:t>
            </a:r>
            <a:endParaRPr lang="ru-RU" b="1" dirty="0">
              <a:solidFill>
                <a:srgbClr val="333366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0" y="708212"/>
            <a:ext cx="91440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Основные виды </a:t>
            </a:r>
            <a:r>
              <a:rPr lang="ru-RU" i="1" dirty="0" smtClean="0">
                <a:solidFill>
                  <a:srgbClr val="FF0000"/>
                </a:solidFill>
              </a:rPr>
              <a:t>mix-методик:</a:t>
            </a:r>
            <a:r>
              <a:rPr lang="ru-RU" dirty="0" smtClean="0"/>
              <a:t> hall-тесты, home-тесты и </a:t>
            </a:r>
            <a:r>
              <a:rPr lang="ru-RU" dirty="0" err="1" smtClean="0"/>
              <a:t>mystery</a:t>
            </a:r>
            <a:r>
              <a:rPr lang="ru-RU" dirty="0" smtClean="0"/>
              <a:t> </a:t>
            </a:r>
            <a:r>
              <a:rPr lang="ru-RU" dirty="0" err="1" smtClean="0"/>
              <a:t>shopping</a:t>
            </a:r>
            <a:r>
              <a:rPr lang="ru-RU" dirty="0" smtClean="0"/>
              <a:t>.</a:t>
            </a:r>
          </a:p>
          <a:p>
            <a:pPr indent="444500" algn="just">
              <a:spcBef>
                <a:spcPts val="600"/>
              </a:spcBef>
              <a:spcAft>
                <a:spcPts val="600"/>
              </a:spcAft>
            </a:pPr>
            <a:r>
              <a:rPr lang="ru-RU" i="1" dirty="0" smtClean="0">
                <a:solidFill>
                  <a:srgbClr val="FF0000"/>
                </a:solidFill>
              </a:rPr>
              <a:t>Hall-тесты</a:t>
            </a:r>
            <a:r>
              <a:rPr lang="ru-RU" dirty="0" smtClean="0">
                <a:solidFill>
                  <a:srgbClr val="FF0000"/>
                </a:solidFill>
              </a:rPr>
              <a:t> - </a:t>
            </a:r>
            <a:r>
              <a:rPr lang="ru-RU" dirty="0" smtClean="0"/>
              <a:t>метод исследования, в ходе которого довольно большая группа людей (до 100-400 человек) в специальном помещении тестирует определенный товар и/или его элементы (упаковку, рекламный ролик и т. п.), а затем отвечает на вопросы (заполняет анкету), касающиеся данного товара.</a:t>
            </a:r>
          </a:p>
          <a:p>
            <a:pPr indent="444500" algn="just">
              <a:spcBef>
                <a:spcPts val="600"/>
              </a:spcBef>
              <a:spcAft>
                <a:spcPts val="600"/>
              </a:spcAft>
            </a:pPr>
            <a:r>
              <a:rPr lang="ru-RU" i="1" dirty="0" smtClean="0">
                <a:solidFill>
                  <a:srgbClr val="FF0000"/>
                </a:solidFill>
              </a:rPr>
              <a:t>Home-тесты</a:t>
            </a:r>
            <a:r>
              <a:rPr lang="ru-RU" dirty="0" smtClean="0">
                <a:solidFill>
                  <a:srgbClr val="FF0000"/>
                </a:solidFill>
              </a:rPr>
              <a:t> </a:t>
            </a:r>
            <a:r>
              <a:rPr lang="ru-RU" dirty="0" smtClean="0"/>
              <a:t>- аналогичен hall-тесту, с той лишь разницей, что тестирование товара происходит в домашних условиях (дома у респондента). Используется этот метод при необходимости длительного тестирования товара.</a:t>
            </a:r>
          </a:p>
          <a:p>
            <a:pPr indent="444500" algn="just">
              <a:spcBef>
                <a:spcPts val="600"/>
              </a:spcBef>
              <a:spcAft>
                <a:spcPts val="600"/>
              </a:spcAft>
            </a:pPr>
            <a:r>
              <a:rPr lang="ru-RU" i="1" dirty="0" err="1" smtClean="0">
                <a:solidFill>
                  <a:srgbClr val="FF0000"/>
                </a:solidFill>
              </a:rPr>
              <a:t>Mystery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i="1" dirty="0" err="1" smtClean="0">
                <a:solidFill>
                  <a:srgbClr val="FF0000"/>
                </a:solidFill>
              </a:rPr>
              <a:t>shopping</a:t>
            </a:r>
            <a:r>
              <a:rPr lang="ru-RU" dirty="0" smtClean="0"/>
              <a:t> - метод исследований, предполагающий оценку уровня обслуживания с помощью специалистов, выступающих в роли подставных покупателей (заказчиков, клиентов и т. п.).В различных источниках этот метод носит следующие названия: </a:t>
            </a:r>
            <a:r>
              <a:rPr lang="ru-RU" dirty="0" err="1" smtClean="0"/>
              <a:t>Secret</a:t>
            </a:r>
            <a:r>
              <a:rPr lang="ru-RU" dirty="0" smtClean="0"/>
              <a:t> </a:t>
            </a:r>
            <a:r>
              <a:rPr lang="ru-RU" dirty="0" err="1" smtClean="0"/>
              <a:t>Shopping</a:t>
            </a:r>
            <a:r>
              <a:rPr lang="ru-RU" dirty="0" smtClean="0"/>
              <a:t>, </a:t>
            </a:r>
            <a:r>
              <a:rPr lang="ru-RU" dirty="0" err="1" smtClean="0"/>
              <a:t>Spotter</a:t>
            </a:r>
            <a:r>
              <a:rPr lang="ru-RU" dirty="0" smtClean="0"/>
              <a:t> </a:t>
            </a:r>
            <a:r>
              <a:rPr lang="ru-RU" dirty="0" err="1" smtClean="0"/>
              <a:t>Services</a:t>
            </a:r>
            <a:r>
              <a:rPr lang="ru-RU" dirty="0" smtClean="0"/>
              <a:t>, </a:t>
            </a:r>
            <a:r>
              <a:rPr lang="ru-RU" dirty="0" err="1" smtClean="0"/>
              <a:t>Shopper</a:t>
            </a:r>
            <a:r>
              <a:rPr lang="ru-RU" dirty="0" smtClean="0"/>
              <a:t> </a:t>
            </a:r>
            <a:r>
              <a:rPr lang="ru-RU" dirty="0" err="1" smtClean="0"/>
              <a:t>Programs</a:t>
            </a:r>
            <a:r>
              <a:rPr lang="ru-RU" dirty="0" smtClean="0"/>
              <a:t>, </a:t>
            </a:r>
            <a:r>
              <a:rPr lang="ru-RU" dirty="0" err="1" smtClean="0"/>
              <a:t>Undercover</a:t>
            </a:r>
            <a:r>
              <a:rPr lang="ru-RU" dirty="0" smtClean="0"/>
              <a:t> </a:t>
            </a:r>
            <a:r>
              <a:rPr lang="ru-RU" dirty="0" err="1" smtClean="0"/>
              <a:t>Performance</a:t>
            </a:r>
            <a:r>
              <a:rPr lang="ru-RU" dirty="0" smtClean="0"/>
              <a:t> </a:t>
            </a:r>
            <a:r>
              <a:rPr lang="ru-RU" dirty="0" err="1" smtClean="0"/>
              <a:t>Evaluations</a:t>
            </a:r>
            <a:r>
              <a:rPr lang="ru-RU" dirty="0" smtClean="0"/>
              <a:t>, </a:t>
            </a:r>
            <a:r>
              <a:rPr lang="ru-RU" dirty="0" err="1" smtClean="0"/>
              <a:t>Anonymous</a:t>
            </a:r>
            <a:r>
              <a:rPr lang="ru-RU" dirty="0" smtClean="0"/>
              <a:t> </a:t>
            </a:r>
            <a:r>
              <a:rPr lang="ru-RU" dirty="0" err="1" smtClean="0"/>
              <a:t>Consumers</a:t>
            </a:r>
            <a:r>
              <a:rPr lang="ru-RU" dirty="0" smtClean="0"/>
              <a:t>, </a:t>
            </a:r>
            <a:r>
              <a:rPr lang="ru-RU" dirty="0" err="1" smtClean="0"/>
              <a:t>Shopper</a:t>
            </a:r>
            <a:r>
              <a:rPr lang="ru-RU" dirty="0" smtClean="0"/>
              <a:t> </a:t>
            </a:r>
            <a:r>
              <a:rPr lang="ru-RU" dirty="0" err="1" smtClean="0"/>
              <a:t>Audits</a:t>
            </a:r>
            <a:r>
              <a:rPr lang="ru-RU" dirty="0" smtClean="0"/>
              <a:t>, </a:t>
            </a:r>
            <a:r>
              <a:rPr lang="ru-RU" dirty="0" err="1" smtClean="0"/>
              <a:t>Virtual</a:t>
            </a:r>
            <a:r>
              <a:rPr lang="ru-RU" dirty="0" smtClean="0"/>
              <a:t> </a:t>
            </a:r>
            <a:r>
              <a:rPr lang="ru-RU" dirty="0" err="1" smtClean="0"/>
              <a:t>Customers</a:t>
            </a:r>
            <a:r>
              <a:rPr lang="ru-RU" dirty="0" smtClean="0"/>
              <a:t>(</a:t>
            </a:r>
            <a:r>
              <a:rPr lang="ru-RU" dirty="0" err="1" smtClean="0"/>
              <a:t>r</a:t>
            </a:r>
            <a:r>
              <a:rPr lang="ru-RU" dirty="0" smtClean="0"/>
              <a:t>), </a:t>
            </a:r>
            <a:r>
              <a:rPr lang="ru-RU" dirty="0" err="1" smtClean="0"/>
              <a:t>Ghost</a:t>
            </a:r>
            <a:r>
              <a:rPr lang="ru-RU" dirty="0" smtClean="0"/>
              <a:t> </a:t>
            </a:r>
            <a:r>
              <a:rPr lang="ru-RU" dirty="0" err="1" smtClean="0"/>
              <a:t>Shopping</a:t>
            </a:r>
            <a:r>
              <a:rPr lang="ru-RU" dirty="0" smtClean="0"/>
              <a:t>, Таинственный покупатель.</a:t>
            </a:r>
          </a:p>
          <a:p>
            <a:pPr indent="447675" algn="just">
              <a:spcBef>
                <a:spcPts val="600"/>
              </a:spcBef>
              <a:spcAft>
                <a:spcPts val="600"/>
              </a:spcAft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1.3 Методы и технологии сбора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dirty="0" smtClean="0">
                <a:solidFill>
                  <a:srgbClr val="333366"/>
                </a:solidFill>
              </a:rPr>
              <a:t>КЛАССИФИКАЦИЯ МЕТОДОВ СБОРА ВТОРИЧНОЙ ИНФОРМАЦИИ</a:t>
            </a:r>
            <a:endParaRPr lang="ru-RU" b="1" dirty="0">
              <a:solidFill>
                <a:srgbClr val="333366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0" y="708212"/>
            <a:ext cx="9144000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 algn="just"/>
            <a:r>
              <a:rPr lang="ru-RU" dirty="0" smtClean="0"/>
              <a:t>Для сбора </a:t>
            </a:r>
            <a:r>
              <a:rPr lang="ru-RU" b="1" dirty="0" smtClean="0">
                <a:solidFill>
                  <a:srgbClr val="3333FF"/>
                </a:solidFill>
              </a:rPr>
              <a:t>вторичной информации</a:t>
            </a:r>
            <a:r>
              <a:rPr lang="ru-RU" b="1" dirty="0" smtClean="0"/>
              <a:t> </a:t>
            </a:r>
            <a:r>
              <a:rPr lang="ru-RU" dirty="0" smtClean="0"/>
              <a:t>в рамках кабинетных исследований используют традиционный анализ документов, </a:t>
            </a:r>
            <a:r>
              <a:rPr lang="ru-RU" dirty="0" err="1" smtClean="0"/>
              <a:t>контент-анализ</a:t>
            </a:r>
            <a:r>
              <a:rPr lang="ru-RU" dirty="0" smtClean="0"/>
              <a:t> документов (формализованный) и информативно-целевой анализ.</a:t>
            </a:r>
          </a:p>
          <a:p>
            <a:pPr indent="444500" algn="just"/>
            <a:r>
              <a:rPr lang="ru-RU" i="1" dirty="0" smtClean="0">
                <a:solidFill>
                  <a:srgbClr val="FF0000"/>
                </a:solidFill>
              </a:rPr>
              <a:t>Традиционный анализ документов</a:t>
            </a:r>
            <a:r>
              <a:rPr lang="ru-RU" dirty="0" smtClean="0"/>
              <a:t> - это цепочка умственных, логических построений, направленных на выявление сути анализируемого материала с определенной, интересующей исследователя в каждом конкретном случае точки зрения. Этот анализ позволяет улавливать основные мысли и идеи, прослеживать их генезис, выясняет логику их обоснования, оценивает вытекающие следствия, выявляет логические связи и противоречия и т.д.</a:t>
            </a:r>
          </a:p>
          <a:p>
            <a:pPr indent="444500" algn="just"/>
            <a:r>
              <a:rPr lang="ru-RU" i="1" dirty="0" err="1" smtClean="0">
                <a:solidFill>
                  <a:srgbClr val="FF0000"/>
                </a:solidFill>
              </a:rPr>
              <a:t>Контент-анализ</a:t>
            </a:r>
            <a:r>
              <a:rPr lang="ru-RU" i="1" dirty="0" smtClean="0">
                <a:solidFill>
                  <a:srgbClr val="FF0000"/>
                </a:solidFill>
              </a:rPr>
              <a:t> документов</a:t>
            </a:r>
            <a:r>
              <a:rPr lang="ru-RU" dirty="0" smtClean="0"/>
              <a:t>  - формализованный метод изучения текстовой и графической информации, заключающийся в переводе изучаемой информации в количественные показатели и ее статистической обработке; характеризуется большой строгостью, систематичностью</a:t>
            </a:r>
          </a:p>
          <a:p>
            <a:pPr indent="444500" algn="just"/>
            <a:r>
              <a:rPr lang="ru-RU" i="1" dirty="0" smtClean="0">
                <a:solidFill>
                  <a:srgbClr val="FF0000"/>
                </a:solidFill>
              </a:rPr>
              <a:t>Информативно-целевой анализ</a:t>
            </a:r>
            <a:r>
              <a:rPr lang="ru-RU" i="1" dirty="0" smtClean="0"/>
              <a:t> </a:t>
            </a:r>
            <a:r>
              <a:rPr lang="ru-RU" dirty="0" smtClean="0"/>
              <a:t>выявляет содержательно-смыс­ловую структуру текста и соотносит ее с замыслом общения, что позволяет обнаружить возможные отклонения в интерпретации тек­ста со стороны других участников общения, т. е. оценить успешность коммуникации. </a:t>
            </a:r>
          </a:p>
          <a:p>
            <a:pPr indent="447675">
              <a:spcBef>
                <a:spcPts val="600"/>
              </a:spcBef>
              <a:spcAft>
                <a:spcPts val="600"/>
              </a:spcAft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1.3 Методы и технологии сбора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dirty="0" smtClean="0">
                <a:solidFill>
                  <a:srgbClr val="333366"/>
                </a:solidFill>
              </a:rPr>
              <a:t>ФОРМЫ ОПРОСОВ</a:t>
            </a:r>
            <a:endParaRPr lang="ru-RU" b="1" dirty="0">
              <a:solidFill>
                <a:srgbClr val="333366"/>
              </a:solidFill>
            </a:endParaRPr>
          </a:p>
        </p:txBody>
      </p:sp>
      <p:pic>
        <p:nvPicPr>
          <p:cNvPr id="45" name="Рисунок 44" descr="Тема 1.3.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25369" y="422694"/>
            <a:ext cx="5730979" cy="58470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1.3 Методы и технологии сбора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dirty="0" smtClean="0">
                <a:solidFill>
                  <a:srgbClr val="333366"/>
                </a:solidFill>
              </a:rPr>
              <a:t>ФОРМЫ ОПРОСОВ</a:t>
            </a:r>
            <a:endParaRPr lang="ru-RU" b="1" dirty="0">
              <a:solidFill>
                <a:srgbClr val="3333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263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По </a:t>
            </a:r>
            <a:r>
              <a:rPr lang="ru-RU" i="1" dirty="0" smtClean="0"/>
              <a:t>форме опроса</a:t>
            </a:r>
            <a:r>
              <a:rPr lang="ru-RU" dirty="0" smtClean="0"/>
              <a:t> различают анкетирование и интервьюирование</a:t>
            </a:r>
            <a:r>
              <a:rPr lang="ru-RU" i="1" dirty="0" smtClean="0"/>
              <a:t>.</a:t>
            </a:r>
          </a:p>
          <a:p>
            <a:pPr indent="449263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При </a:t>
            </a:r>
            <a:r>
              <a:rPr lang="ru-RU" i="1" dirty="0" smtClean="0">
                <a:solidFill>
                  <a:srgbClr val="FF0000"/>
                </a:solidFill>
              </a:rPr>
              <a:t>анкетировании</a:t>
            </a:r>
            <a:r>
              <a:rPr lang="ru-RU" dirty="0" smtClean="0">
                <a:solidFill>
                  <a:srgbClr val="FF0000"/>
                </a:solidFill>
              </a:rPr>
              <a:t> </a:t>
            </a:r>
            <a:r>
              <a:rPr lang="ru-RU" dirty="0" smtClean="0"/>
              <a:t>опрашиваемые (респонденты) получают опросные листы (анкеты), которые самостоятельно заполняют, письменно отвечая на вопросы. Письменные опросы подразделяются на три вида: почтовые (рассылка анкет по почте),  групповые (анкетирование группы людей, находящихся в одном помещении), индивидуальные (персонально с каждым респондентов).</a:t>
            </a:r>
          </a:p>
          <a:p>
            <a:pPr indent="449263" algn="just">
              <a:spcBef>
                <a:spcPts val="600"/>
              </a:spcBef>
              <a:spcAft>
                <a:spcPts val="600"/>
              </a:spcAft>
            </a:pPr>
            <a:r>
              <a:rPr lang="ru-RU" i="1" dirty="0" smtClean="0">
                <a:solidFill>
                  <a:srgbClr val="FF0000"/>
                </a:solidFill>
              </a:rPr>
              <a:t>Интервьюирование</a:t>
            </a:r>
            <a:r>
              <a:rPr lang="ru-RU" i="1" dirty="0" smtClean="0"/>
              <a:t> </a:t>
            </a:r>
            <a:r>
              <a:rPr lang="ru-RU" dirty="0" smtClean="0"/>
              <a:t>предполагает личное общение с опрашиваемым, при котором, интервьюер сам задает вопросы и фиксирует ответы. По форме проведения оно может быть </a:t>
            </a:r>
            <a:r>
              <a:rPr lang="ru-RU" i="1" dirty="0" smtClean="0"/>
              <a:t>прямым</a:t>
            </a:r>
            <a:r>
              <a:rPr lang="ru-RU" dirty="0" smtClean="0"/>
              <a:t> (личным) и </a:t>
            </a:r>
            <a:r>
              <a:rPr lang="ru-RU" i="1" dirty="0" smtClean="0"/>
              <a:t>опосредованным </a:t>
            </a:r>
            <a:r>
              <a:rPr lang="ru-RU" dirty="0" smtClean="0"/>
              <a:t>(например, по телефону).</a:t>
            </a:r>
          </a:p>
          <a:p>
            <a:r>
              <a:rPr lang="ru-RU" dirty="0" smtClean="0"/>
              <a:t>Следует упомянуть такие автоматизированные технологии сбора данных как  </a:t>
            </a:r>
            <a:r>
              <a:rPr lang="ru-RU" b="1" dirty="0" smtClean="0">
                <a:solidFill>
                  <a:srgbClr val="3333FF"/>
                </a:solidFill>
              </a:rPr>
              <a:t>CATI, CAPI, CAWI.</a:t>
            </a:r>
            <a:endParaRPr lang="ru-RU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1.3 Методы и технологии сбора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dirty="0" smtClean="0">
                <a:solidFill>
                  <a:srgbClr val="333366"/>
                </a:solidFill>
              </a:rPr>
              <a:t>АВТОМАТИЗИРОВАННЫЕ ТЕХНОЛОГИИ ОПРОСА</a:t>
            </a:r>
            <a:endParaRPr lang="ru-RU" b="1" dirty="0">
              <a:solidFill>
                <a:srgbClr val="3333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03849"/>
            <a:ext cx="914400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263" algn="just">
              <a:spcBef>
                <a:spcPts val="600"/>
              </a:spcBef>
            </a:pPr>
            <a:r>
              <a:rPr lang="ru-RU" dirty="0" smtClean="0"/>
              <a:t>Телефонные интервью с использованием технологии </a:t>
            </a:r>
            <a:r>
              <a:rPr lang="ru-RU" b="1" dirty="0" smtClean="0">
                <a:solidFill>
                  <a:srgbClr val="3333FF"/>
                </a:solidFill>
              </a:rPr>
              <a:t>CATI </a:t>
            </a:r>
            <a:r>
              <a:rPr lang="ru-RU" dirty="0" smtClean="0"/>
              <a:t>(</a:t>
            </a:r>
            <a:r>
              <a:rPr lang="ru-RU" dirty="0" err="1" smtClean="0"/>
              <a:t>Computer</a:t>
            </a:r>
            <a:r>
              <a:rPr lang="ru-RU" dirty="0" smtClean="0"/>
              <a:t> </a:t>
            </a:r>
            <a:r>
              <a:rPr lang="ru-RU" dirty="0" err="1" smtClean="0"/>
              <a:t>Assisted</a:t>
            </a:r>
            <a:r>
              <a:rPr lang="ru-RU" dirty="0" smtClean="0"/>
              <a:t> </a:t>
            </a:r>
            <a:r>
              <a:rPr lang="ru-RU" dirty="0" err="1" smtClean="0"/>
              <a:t>Telephone</a:t>
            </a:r>
            <a:r>
              <a:rPr lang="ru-RU" dirty="0" smtClean="0"/>
              <a:t> </a:t>
            </a:r>
            <a:r>
              <a:rPr lang="ru-RU" dirty="0" err="1" smtClean="0"/>
              <a:t>Interview</a:t>
            </a:r>
            <a:r>
              <a:rPr lang="ru-RU" dirty="0" smtClean="0"/>
              <a:t>) — это система компьютеризированного телефонного интервью для проведения маркетинговых или социологических опросов.</a:t>
            </a:r>
          </a:p>
          <a:p>
            <a:pPr indent="449263" algn="just">
              <a:spcBef>
                <a:spcPts val="600"/>
              </a:spcBef>
            </a:pPr>
            <a:r>
              <a:rPr lang="ru-RU" dirty="0" smtClean="0"/>
              <a:t>Специалист, общающийся с респондентом, имеет в наличии телефонную гарнитуру («свободные руки») компьютерный терминал, на экране которого он читает вопросы анкеты, тут же фиксируя ответы. </a:t>
            </a:r>
          </a:p>
          <a:p>
            <a:pPr indent="449263" algn="just">
              <a:spcBef>
                <a:spcPts val="600"/>
              </a:spcBef>
            </a:pPr>
            <a:r>
              <a:rPr lang="ru-RU" dirty="0" smtClean="0"/>
              <a:t>Заполненные анкеты попадают в общую базу данных исследования. </a:t>
            </a:r>
          </a:p>
          <a:p>
            <a:pPr indent="449263" algn="just">
              <a:spcBef>
                <a:spcPts val="600"/>
              </a:spcBef>
            </a:pPr>
            <a:r>
              <a:rPr lang="ru-RU" dirty="0" smtClean="0"/>
              <a:t>Система также обеспечивает автоматический набор телефонных номеров из базы данных респондентов. </a:t>
            </a:r>
          </a:p>
          <a:p>
            <a:pPr indent="449263" algn="just">
              <a:spcBef>
                <a:spcPts val="600"/>
              </a:spcBef>
            </a:pPr>
            <a:r>
              <a:rPr lang="ru-RU" dirty="0" smtClean="0"/>
              <a:t>Использование CATI позволяет достичь значительной экономии времени и средств на проведение телефонных опросов.</a:t>
            </a:r>
          </a:p>
          <a:p>
            <a:pPr indent="449263" algn="just">
              <a:spcBef>
                <a:spcPts val="600"/>
              </a:spcBef>
            </a:pPr>
            <a:r>
              <a:rPr lang="ru-RU" dirty="0" smtClean="0"/>
              <a:t>Одной из самых известных систем CATI является </a:t>
            </a:r>
            <a:r>
              <a:rPr lang="ru-RU" i="1" dirty="0" err="1" smtClean="0"/>
              <a:t>Bellview</a:t>
            </a:r>
            <a:r>
              <a:rPr lang="ru-RU" i="1" dirty="0" smtClean="0"/>
              <a:t> CATI</a:t>
            </a:r>
            <a:r>
              <a:rPr lang="ru-RU" dirty="0" smtClean="0"/>
              <a:t> компании </a:t>
            </a:r>
            <a:r>
              <a:rPr lang="ru-RU" dirty="0" err="1" smtClean="0"/>
              <a:t>Pulse</a:t>
            </a:r>
            <a:r>
              <a:rPr lang="ru-RU" dirty="0" smtClean="0"/>
              <a:t> </a:t>
            </a:r>
            <a:r>
              <a:rPr lang="ru-RU" dirty="0" err="1" smtClean="0"/>
              <a:t>Train</a:t>
            </a:r>
            <a:r>
              <a:rPr lang="ru-RU" dirty="0" smtClean="0"/>
              <a:t> </a:t>
            </a:r>
            <a:r>
              <a:rPr lang="ru-RU" dirty="0" err="1" smtClean="0"/>
              <a:t>Ltd</a:t>
            </a:r>
            <a:r>
              <a:rPr lang="ru-RU" dirty="0" smtClean="0"/>
              <a:t>. Среди пользователей </a:t>
            </a:r>
            <a:r>
              <a:rPr lang="ru-RU" dirty="0" err="1" smtClean="0"/>
              <a:t>Bellview</a:t>
            </a:r>
            <a:r>
              <a:rPr lang="ru-RU" dirty="0" smtClean="0"/>
              <a:t> CATI в России такие ведущие исследовательские компании, как TNS/</a:t>
            </a:r>
            <a:r>
              <a:rPr lang="ru-RU" dirty="0" err="1" smtClean="0"/>
              <a:t>Gallup</a:t>
            </a:r>
            <a:r>
              <a:rPr lang="ru-RU" dirty="0" smtClean="0"/>
              <a:t> </a:t>
            </a:r>
            <a:r>
              <a:rPr lang="ru-RU" dirty="0" err="1" smtClean="0"/>
              <a:t>Media</a:t>
            </a:r>
            <a:r>
              <a:rPr lang="ru-RU" dirty="0" smtClean="0"/>
              <a:t> </a:t>
            </a:r>
            <a:r>
              <a:rPr lang="ru-RU" dirty="0" err="1" smtClean="0"/>
              <a:t>Russia</a:t>
            </a:r>
            <a:r>
              <a:rPr lang="ru-RU" dirty="0" smtClean="0"/>
              <a:t>, РОМИР, </a:t>
            </a:r>
            <a:r>
              <a:rPr lang="ru-RU" dirty="0" err="1" smtClean="0"/>
              <a:t>Ipsos</a:t>
            </a:r>
            <a:r>
              <a:rPr lang="ru-RU" dirty="0" smtClean="0"/>
              <a:t> </a:t>
            </a:r>
            <a:r>
              <a:rPr lang="ru-RU" dirty="0" err="1" smtClean="0"/>
              <a:t>Comcon</a:t>
            </a:r>
            <a:r>
              <a:rPr lang="ru-RU" dirty="0" smtClean="0"/>
              <a:t>, Маркетинговый Информационный Центр (MIC) и др. Кроме системы </a:t>
            </a:r>
            <a:r>
              <a:rPr lang="ru-RU" dirty="0" err="1" smtClean="0"/>
              <a:t>Bellview</a:t>
            </a:r>
            <a:r>
              <a:rPr lang="ru-RU" dirty="0" smtClean="0"/>
              <a:t> CATI к известным системам проведения телефонных опросов относится специализированное программное обеспечение </a:t>
            </a:r>
            <a:r>
              <a:rPr lang="ru-RU" i="1" dirty="0" smtClean="0"/>
              <a:t>NIPO CATI </a:t>
            </a:r>
            <a:r>
              <a:rPr lang="ru-RU" i="1" dirty="0" err="1" smtClean="0"/>
              <a:t>System</a:t>
            </a:r>
            <a:r>
              <a:rPr lang="ru-RU" i="1" dirty="0" smtClean="0"/>
              <a:t> </a:t>
            </a:r>
            <a:r>
              <a:rPr lang="ru-RU" dirty="0" smtClean="0"/>
              <a:t>от компании </a:t>
            </a:r>
            <a:r>
              <a:rPr lang="ru-RU" dirty="0" err="1" smtClean="0"/>
              <a:t>Nipo</a:t>
            </a:r>
            <a:r>
              <a:rPr lang="ru-RU" dirty="0" smtClean="0"/>
              <a:t>.</a:t>
            </a:r>
          </a:p>
          <a:p>
            <a:pPr indent="449263" algn="just">
              <a:spcBef>
                <a:spcPts val="600"/>
              </a:spcBef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1.3 Методы и технологии сбора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dirty="0" smtClean="0">
                <a:solidFill>
                  <a:srgbClr val="333366"/>
                </a:solidFill>
              </a:rPr>
              <a:t>АВТОМАТИЗИРОВАННЫЕ ТЕХНОЛОГИИ ОПРОСА</a:t>
            </a:r>
            <a:endParaRPr lang="ru-RU" b="1" dirty="0">
              <a:solidFill>
                <a:srgbClr val="3333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55607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263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Компьютерная персональная система интервьюирования </a:t>
            </a:r>
            <a:r>
              <a:rPr lang="ru-RU" b="1" dirty="0" smtClean="0">
                <a:solidFill>
                  <a:srgbClr val="3333FF"/>
                </a:solidFill>
              </a:rPr>
              <a:t>CAPI</a:t>
            </a:r>
            <a:r>
              <a:rPr lang="ru-RU" dirty="0" smtClean="0"/>
              <a:t> (</a:t>
            </a:r>
            <a:r>
              <a:rPr lang="ru-RU" dirty="0" err="1" smtClean="0"/>
              <a:t>Computer-assisted</a:t>
            </a:r>
            <a:r>
              <a:rPr lang="ru-RU" dirty="0" smtClean="0"/>
              <a:t> </a:t>
            </a:r>
            <a:r>
              <a:rPr lang="ru-RU" dirty="0" err="1" smtClean="0"/>
              <a:t>personal</a:t>
            </a:r>
            <a:r>
              <a:rPr lang="ru-RU" dirty="0" smtClean="0"/>
              <a:t> </a:t>
            </a:r>
            <a:r>
              <a:rPr lang="ru-RU" dirty="0" err="1" smtClean="0"/>
              <a:t>interviewing</a:t>
            </a:r>
            <a:r>
              <a:rPr lang="ru-RU" dirty="0" smtClean="0"/>
              <a:t>) или технология CAPI позволяет проводить интервью с использованием планшетного компьютера, в который загружена анкета. Ответы фиксируются также в компьютере, а данные в </a:t>
            </a:r>
            <a:r>
              <a:rPr lang="ru-RU" dirty="0" err="1" smtClean="0"/>
              <a:t>онлайн</a:t>
            </a:r>
            <a:r>
              <a:rPr lang="ru-RU" dirty="0" smtClean="0"/>
              <a:t> режиме передаются в единую базу данных. Это, в свою очередь, дает возможность в процессе исследования производить мониторинг полевых работ, контроль качества, и, в случае необходимости, внесение корректив.</a:t>
            </a:r>
          </a:p>
          <a:p>
            <a:pPr indent="449263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Кроме того, одним из наиболее привлекательных и приоритетных преимуществ, характерных для  CAPI, является возможность тестирования любого визуального материала. </a:t>
            </a:r>
          </a:p>
          <a:p>
            <a:pPr indent="449263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Идеален для динамических </a:t>
            </a:r>
            <a:r>
              <a:rPr lang="ru-RU" dirty="0" err="1" smtClean="0"/>
              <a:t>визуалов</a:t>
            </a:r>
            <a:r>
              <a:rPr lang="ru-RU" dirty="0" smtClean="0"/>
              <a:t>, клипов, для тестирования коммуникационных материалов. Больше того, программа работает в </a:t>
            </a:r>
            <a:r>
              <a:rPr lang="ru-RU" dirty="0" err="1" smtClean="0"/>
              <a:t>онлайн</a:t>
            </a:r>
            <a:r>
              <a:rPr lang="ru-RU" dirty="0" smtClean="0"/>
              <a:t> режиме и, позволяет тестировать  </a:t>
            </a:r>
            <a:r>
              <a:rPr lang="ru-RU" dirty="0" err="1" smtClean="0"/>
              <a:t>веб-страницы</a:t>
            </a:r>
            <a:r>
              <a:rPr lang="ru-RU" dirty="0" smtClean="0"/>
              <a:t>, </a:t>
            </a:r>
            <a:r>
              <a:rPr lang="ru-RU" dirty="0" err="1" smtClean="0"/>
              <a:t>онлайн-контенты</a:t>
            </a:r>
            <a:r>
              <a:rPr lang="ru-RU" dirty="0" smtClean="0"/>
              <a:t>.  Конечно, это возможно сделать и при помощи </a:t>
            </a:r>
            <a:r>
              <a:rPr lang="ru-RU" dirty="0" err="1" smtClean="0"/>
              <a:t>интернет-исследований</a:t>
            </a:r>
            <a:r>
              <a:rPr lang="ru-RU" dirty="0" smtClean="0"/>
              <a:t>, но преимущество CAPI в том, что она дает возможность репрезентативной выборки, что не возможно в случае </a:t>
            </a:r>
            <a:r>
              <a:rPr lang="ru-RU" dirty="0" err="1" smtClean="0"/>
              <a:t>интернет-исследования</a:t>
            </a:r>
            <a:r>
              <a:rPr lang="ru-RU" dirty="0" smtClean="0"/>
              <a:t>. </a:t>
            </a:r>
            <a:endParaRPr lang="ru-RU" b="1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1.3 Методы и технологии сбора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dirty="0" smtClean="0">
                <a:solidFill>
                  <a:srgbClr val="333366"/>
                </a:solidFill>
              </a:rPr>
              <a:t>АВТОМАТИЗИРОВАННЫЕ ТЕХНОЛОГИИ ОПРОСА</a:t>
            </a:r>
            <a:endParaRPr lang="ru-RU" b="1" dirty="0">
              <a:solidFill>
                <a:srgbClr val="3333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263" algn="just"/>
            <a:r>
              <a:rPr lang="ru-RU" b="1" dirty="0" smtClean="0">
                <a:solidFill>
                  <a:srgbClr val="3333FF"/>
                </a:solidFill>
              </a:rPr>
              <a:t>CAWI </a:t>
            </a:r>
            <a:r>
              <a:rPr lang="ru-RU" dirty="0" smtClean="0">
                <a:solidFill>
                  <a:srgbClr val="3333FF"/>
                </a:solidFill>
              </a:rPr>
              <a:t>(</a:t>
            </a:r>
            <a:r>
              <a:rPr lang="ru-RU" dirty="0" err="1" smtClean="0"/>
              <a:t>Computer</a:t>
            </a:r>
            <a:r>
              <a:rPr lang="ru-RU" dirty="0" smtClean="0"/>
              <a:t> </a:t>
            </a:r>
            <a:r>
              <a:rPr lang="ru-RU" dirty="0" err="1" smtClean="0"/>
              <a:t>Assisted</a:t>
            </a:r>
            <a:r>
              <a:rPr lang="ru-RU" dirty="0" smtClean="0"/>
              <a:t> </a:t>
            </a:r>
            <a:r>
              <a:rPr lang="ru-RU" dirty="0" err="1" smtClean="0"/>
              <a:t>Web</a:t>
            </a:r>
            <a:r>
              <a:rPr lang="ru-RU" dirty="0" smtClean="0"/>
              <a:t> </a:t>
            </a:r>
            <a:r>
              <a:rPr lang="ru-RU" dirty="0" err="1" smtClean="0"/>
              <a:t>Interviewing</a:t>
            </a:r>
            <a:r>
              <a:rPr lang="ru-RU" dirty="0" smtClean="0"/>
              <a:t>) - это техника анкетирования с использованием интернета. Респондент заполняет электронную запрограммированную анкету без помощи интервьюера. Анкета (или ссылка на нее) может быть отправлена по </a:t>
            </a:r>
            <a:r>
              <a:rPr lang="ru-RU" dirty="0" err="1" smtClean="0"/>
              <a:t>е-майл</a:t>
            </a:r>
            <a:r>
              <a:rPr lang="ru-RU" dirty="0" smtClean="0"/>
              <a:t>, </a:t>
            </a:r>
            <a:r>
              <a:rPr lang="ru-RU" dirty="0" err="1" smtClean="0"/>
              <a:t>мессенджеру</a:t>
            </a:r>
            <a:r>
              <a:rPr lang="ru-RU" dirty="0" smtClean="0"/>
              <a:t> или размещена на сайте. Эта техника опроса требует меньше временных и финансовых ресурсов по сравнению с техниками CAPI и CATI. </a:t>
            </a:r>
          </a:p>
          <a:p>
            <a:pPr indent="449263" algn="just"/>
            <a:r>
              <a:rPr lang="ru-RU" dirty="0" smtClean="0"/>
              <a:t>Эту технологию используют сервисы </a:t>
            </a:r>
            <a:r>
              <a:rPr lang="ru-RU" dirty="0" err="1" smtClean="0"/>
              <a:t>онлайн-опросов</a:t>
            </a:r>
            <a:endParaRPr lang="ru-RU" dirty="0" smtClean="0"/>
          </a:p>
          <a:p>
            <a:pPr indent="449263" algn="just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42913" y="2516577"/>
          <a:ext cx="8064896" cy="3470148"/>
        </p:xfrm>
        <a:graphic>
          <a:graphicData uri="http://schemas.openxmlformats.org/drawingml/2006/table">
            <a:tbl>
              <a:tblPr/>
              <a:tblGrid>
                <a:gridCol w="504056"/>
                <a:gridCol w="2448272"/>
                <a:gridCol w="5112568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№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Название сервиса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Ссылка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+mn-lt"/>
                          <a:ea typeface="Calibri"/>
                          <a:cs typeface="Times New Roman"/>
                        </a:rPr>
                        <a:t>Google docs</a:t>
                      </a:r>
                      <a:endParaRPr lang="ru-RU" sz="1800" dirty="0">
                        <a:solidFill>
                          <a:srgbClr val="0000FF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/>
                        </a:rPr>
                        <a:t>https://www.google.ru/intl/ru/forms/about/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Calibri"/>
                          <a:cs typeface="Times New Roman"/>
                        </a:rPr>
                        <a:t>Survio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https://www.survio.com/ru/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Calibri"/>
                          <a:cs typeface="Times New Roman"/>
                        </a:rPr>
                        <a:t>Virtualexs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http://virtualexs.ru/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Calibri"/>
                          <a:cs typeface="Times New Roman"/>
                        </a:rPr>
                        <a:t>Surveymonkey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https://www.surveymonkey.com/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Calibri"/>
                          <a:cs typeface="Times New Roman"/>
                        </a:rPr>
                        <a:t>Pollcode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http://pollcode.com/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Calibri"/>
                          <a:cs typeface="Times New Roman"/>
                        </a:rPr>
                        <a:t>Proprofs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http://www.proprofs.com/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Calibri"/>
                          <a:cs typeface="Times New Roman"/>
                        </a:rPr>
                        <a:t>Pollservice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http://pollservice.ru/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dirty="0" err="1">
                          <a:solidFill>
                            <a:srgbClr val="0000FF"/>
                          </a:solidFill>
                          <a:latin typeface="+mn-lt"/>
                          <a:ea typeface="Calibri"/>
                          <a:cs typeface="Times New Roman"/>
                        </a:rPr>
                        <a:t>Ianketa</a:t>
                      </a:r>
                      <a:endParaRPr lang="ru-RU" sz="1800" b="0" i="0" dirty="0">
                        <a:solidFill>
                          <a:srgbClr val="0000FF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http://ianketa.ru/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Calibri"/>
                          <a:cs typeface="Times New Roman"/>
                        </a:rPr>
                        <a:t>Rupoll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http://www.rupoll.com/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Calibri"/>
                          <a:cs typeface="Times New Roman"/>
                        </a:rPr>
                        <a:t>Anketolog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http://anketolog.ru/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1.3 Методы и технологии сбора данных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dirty="0" smtClean="0">
                <a:cs typeface="Times New Roman" pitchFamily="18" charset="0"/>
              </a:rPr>
              <a:t>Выводы по теме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903996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dirty="0" smtClean="0"/>
              <a:t>В зависимости от поставленных целей, содержания необходимой информации и способов ее сбора в маркетинге различают</a:t>
            </a:r>
            <a:r>
              <a:rPr lang="en-US" dirty="0" smtClean="0"/>
              <a:t> </a:t>
            </a:r>
            <a:r>
              <a:rPr lang="ru-RU" dirty="0" smtClean="0"/>
              <a:t>кабинетные </a:t>
            </a:r>
            <a:r>
              <a:rPr lang="ru-RU" dirty="0" smtClean="0"/>
              <a:t>и </a:t>
            </a:r>
            <a:r>
              <a:rPr lang="ru-RU" dirty="0" smtClean="0"/>
              <a:t>полевые </a:t>
            </a:r>
            <a:r>
              <a:rPr lang="ru-RU" dirty="0" smtClean="0"/>
              <a:t>исследования</a:t>
            </a:r>
            <a:r>
              <a:rPr lang="ru-RU" dirty="0" smtClean="0"/>
              <a:t>. В рамках кабинетных исследований собирается вторичная информация, а в рамках полевых – первичная. Поэтому следует различать методы сбора первичной и вторичной информации. </a:t>
            </a:r>
            <a:endParaRPr lang="ru-RU" dirty="0" smtClean="0"/>
          </a:p>
          <a:p>
            <a:pPr indent="447675" algn="just"/>
            <a:r>
              <a:rPr lang="ru-RU" dirty="0" smtClean="0"/>
              <a:t>Основными методами полевых исследований для сбора первичной количественной информации являются: опрос, наблюдение, эксперимент</a:t>
            </a:r>
            <a:r>
              <a:rPr lang="ru-RU" dirty="0" smtClean="0"/>
              <a:t>.</a:t>
            </a:r>
          </a:p>
          <a:p>
            <a:pPr indent="447675" algn="just"/>
            <a:r>
              <a:rPr lang="ru-RU" dirty="0" smtClean="0"/>
              <a:t>Основными методами сбора качественной первичной информации являются </a:t>
            </a:r>
            <a:r>
              <a:rPr lang="ru-RU" dirty="0" err="1" smtClean="0"/>
              <a:t>фокус-группы</a:t>
            </a:r>
            <a:r>
              <a:rPr lang="ru-RU" dirty="0" smtClean="0"/>
              <a:t>, глубинные интервью, анализ протокола и проекционные методы.</a:t>
            </a:r>
            <a:endParaRPr lang="ru-RU" dirty="0" smtClean="0"/>
          </a:p>
          <a:p>
            <a:pPr indent="447675" algn="just"/>
            <a:r>
              <a:rPr lang="ru-RU" dirty="0" smtClean="0"/>
              <a:t>Основные виды mix-методик</a:t>
            </a:r>
            <a:r>
              <a:rPr lang="ru-RU" i="1" dirty="0" smtClean="0">
                <a:solidFill>
                  <a:srgbClr val="FF0000"/>
                </a:solidFill>
              </a:rPr>
              <a:t>:</a:t>
            </a:r>
            <a:r>
              <a:rPr lang="ru-RU" dirty="0" smtClean="0"/>
              <a:t> hall-тесты, home-тесты и </a:t>
            </a:r>
            <a:r>
              <a:rPr lang="ru-RU" dirty="0" err="1" smtClean="0"/>
              <a:t>mystery</a:t>
            </a:r>
            <a:r>
              <a:rPr lang="ru-RU" dirty="0" smtClean="0"/>
              <a:t> </a:t>
            </a:r>
            <a:r>
              <a:rPr lang="ru-RU" dirty="0" err="1" smtClean="0"/>
              <a:t>shopping</a:t>
            </a:r>
            <a:r>
              <a:rPr lang="ru-RU" dirty="0" smtClean="0"/>
              <a:t>.</a:t>
            </a:r>
          </a:p>
          <a:p>
            <a:pPr indent="447675" algn="just"/>
            <a:r>
              <a:rPr lang="ru-RU" dirty="0" smtClean="0"/>
              <a:t>Для сбора вторичной информации</a:t>
            </a:r>
            <a:r>
              <a:rPr lang="ru-RU" b="1" dirty="0" smtClean="0"/>
              <a:t> </a:t>
            </a:r>
            <a:r>
              <a:rPr lang="ru-RU" dirty="0" smtClean="0"/>
              <a:t>в рамках кабинетных исследований используют традиционный анализ документов, </a:t>
            </a:r>
            <a:r>
              <a:rPr lang="ru-RU" dirty="0" err="1" smtClean="0"/>
              <a:t>контент-анализ</a:t>
            </a:r>
            <a:r>
              <a:rPr lang="ru-RU" dirty="0" smtClean="0"/>
              <a:t> документов (формализованный) и информативно-целевой анализ</a:t>
            </a:r>
            <a:r>
              <a:rPr lang="ru-RU" dirty="0" smtClean="0"/>
              <a:t>.</a:t>
            </a:r>
          </a:p>
          <a:p>
            <a:pPr indent="447675" algn="just"/>
            <a:r>
              <a:rPr lang="ru-RU" dirty="0" smtClean="0"/>
              <a:t>Выделяют следующие автоматизированные </a:t>
            </a:r>
            <a:r>
              <a:rPr lang="ru-RU" dirty="0" smtClean="0"/>
              <a:t>технологии сбора данных </a:t>
            </a:r>
            <a:r>
              <a:rPr lang="ru-RU" dirty="0" smtClean="0"/>
              <a:t>CATI, </a:t>
            </a:r>
            <a:r>
              <a:rPr lang="ru-RU" dirty="0" smtClean="0"/>
              <a:t>CAPI, CAWI.</a:t>
            </a:r>
          </a:p>
          <a:p>
            <a:pPr indent="447675" algn="just"/>
            <a:endParaRPr lang="ru-RU" dirty="0" smtClean="0"/>
          </a:p>
          <a:p>
            <a:pPr indent="447675" algn="just"/>
            <a:endParaRPr lang="ru-RU" dirty="0" smtClean="0"/>
          </a:p>
          <a:p>
            <a:pPr indent="447675" algn="just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64024"/>
          </a:xfrm>
        </p:spPr>
        <p:txBody>
          <a:bodyPr>
            <a:normAutofit/>
          </a:bodyPr>
          <a:lstStyle/>
          <a:p>
            <a:r>
              <a:rPr lang="ru-RU" altLang="ru-RU" sz="2000" b="1" dirty="0" smtClean="0"/>
              <a:t>ВОПРОСЫ ДЛЯ САМОПРОВЕРКИ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42465"/>
            <a:ext cx="91440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ru-RU" altLang="ru-RU" dirty="0" smtClean="0"/>
              <a:t>Охарактеризуйте опрос как метод сбора данных.. 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ru-RU" altLang="ru-RU" dirty="0" smtClean="0"/>
              <a:t>Сравните различные способы проведения опроса. 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ru-RU" altLang="ru-RU" dirty="0" smtClean="0"/>
              <a:t>Охарактеризуйте панель как метод сбора данных. 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ru-RU" altLang="ru-RU" dirty="0" smtClean="0"/>
              <a:t>Охарактеризуйте эксперимент как метод сбора данных. 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ru-RU" altLang="ru-RU" dirty="0" smtClean="0"/>
              <a:t>Какие модели экспериментов Вам известны? 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ru-RU" altLang="ru-RU" dirty="0" smtClean="0"/>
              <a:t>Что такое </a:t>
            </a:r>
            <a:r>
              <a:rPr lang="en-US" altLang="ru-RU" dirty="0" smtClean="0"/>
              <a:t>RETAIL</a:t>
            </a:r>
            <a:r>
              <a:rPr lang="ru-RU" altLang="ru-RU" dirty="0" smtClean="0"/>
              <a:t>-</a:t>
            </a:r>
            <a:r>
              <a:rPr lang="en-US" altLang="ru-RU" dirty="0" smtClean="0"/>
              <a:t>AUDIT</a:t>
            </a:r>
            <a:r>
              <a:rPr lang="ru-RU" altLang="ru-RU" dirty="0" smtClean="0"/>
              <a:t>? 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ru-RU" altLang="ru-RU" dirty="0" smtClean="0"/>
              <a:t>Что такое фокус-группа? Какие проблемы позволяет решить этот метод?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ru-RU" altLang="ru-RU" dirty="0" smtClean="0"/>
              <a:t>Что такое глубинное интервью? Какие проблемы позволяет решить этот метод? Расскажите об организации и проведении глубинного интервью. 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ru-RU" altLang="ru-RU" dirty="0" smtClean="0"/>
              <a:t>Что такое </a:t>
            </a:r>
            <a:r>
              <a:rPr lang="en-US" altLang="ru-RU" dirty="0" smtClean="0"/>
              <a:t>MIX </a:t>
            </a:r>
            <a:r>
              <a:rPr lang="ru-RU" altLang="ru-RU" dirty="0" smtClean="0"/>
              <a:t>– методики? Какие проблемы позволяют решить эти методы? 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ru-RU" altLang="ru-RU" dirty="0" smtClean="0"/>
              <a:t>Что такое проекционные методы сбора данных? Какие проблемы позволяют решить эти методы? 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ru-RU" altLang="ru-RU" dirty="0" smtClean="0"/>
              <a:t>Что такое тестовый рынок? Какие виды тестовых рынков Вам известны?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ru-RU" altLang="ru-RU" dirty="0" smtClean="0"/>
              <a:t>Расскажите об этапах планирования и проведения различных видов тестовых рынков. </a:t>
            </a:r>
          </a:p>
          <a:p>
            <a:pPr marL="342900" indent="-342900" algn="just">
              <a:spcBef>
                <a:spcPts val="600"/>
              </a:spcBef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1.3 Методы и технологии сбора данных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ВОПРОСЫ ДЛЯ САМОПРОВЕРКИ</a:t>
            </a:r>
            <a:endParaRPr lang="ru-RU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0" y="671691"/>
            <a:ext cx="9144000" cy="50783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13"/>
            </a:pPr>
            <a:r>
              <a:rPr lang="ru-RU" dirty="0" smtClean="0"/>
              <a:t>Что из себя представляет метод наблюдений? Что наблюдается и что регистрируется в процессе его реализации?</a:t>
            </a:r>
          </a:p>
          <a:p>
            <a:pPr marL="342900" indent="-342900">
              <a:buFont typeface="+mj-lt"/>
              <a:buAutoNum type="arabicPeriod" startAt="13"/>
            </a:pPr>
            <a:r>
              <a:rPr lang="ru-RU" dirty="0" smtClean="0"/>
              <a:t>Опишите по крайней мере три различных направления использования метода </a:t>
            </a:r>
            <a:r>
              <a:rPr lang="ru-RU" dirty="0" err="1" smtClean="0"/>
              <a:t>фокус-группы</a:t>
            </a:r>
            <a:r>
              <a:rPr lang="ru-RU" dirty="0" smtClean="0"/>
              <a:t>.</a:t>
            </a:r>
          </a:p>
          <a:p>
            <a:pPr marL="342900" indent="-342900">
              <a:buFont typeface="+mj-lt"/>
              <a:buAutoNum type="arabicPeriod" startAt="13"/>
            </a:pPr>
            <a:r>
              <a:rPr lang="ru-RU" dirty="0" smtClean="0"/>
              <a:t>Каким путем формируется состав </a:t>
            </a:r>
            <a:r>
              <a:rPr lang="ru-RU" dirty="0" err="1" smtClean="0"/>
              <a:t>фокус-группы</a:t>
            </a:r>
            <a:r>
              <a:rPr lang="ru-RU" dirty="0" smtClean="0"/>
              <a:t>?</a:t>
            </a:r>
          </a:p>
          <a:p>
            <a:pPr marL="342900" indent="-342900">
              <a:buFont typeface="+mj-lt"/>
              <a:buAutoNum type="arabicPeriod" startAt="13"/>
            </a:pPr>
            <a:r>
              <a:rPr lang="ru-RU" dirty="0" smtClean="0"/>
              <a:t>Должны ли члены </a:t>
            </a:r>
            <a:r>
              <a:rPr lang="ru-RU" dirty="0" err="1" smtClean="0"/>
              <a:t>фокус-группы</a:t>
            </a:r>
            <a:r>
              <a:rPr lang="ru-RU" dirty="0" smtClean="0"/>
              <a:t> быть похожими или непохожими друг на друга и почему?</a:t>
            </a:r>
          </a:p>
          <a:p>
            <a:pPr marL="342900" indent="-342900">
              <a:buFont typeface="+mj-lt"/>
              <a:buAutoNum type="arabicPeriod" startAt="13"/>
            </a:pPr>
            <a:r>
              <a:rPr lang="ru-RU" dirty="0" smtClean="0"/>
              <a:t>Должен ли руководитель маркетинговой службы выступать в качестве ведущего в ходе работы </a:t>
            </a:r>
            <a:r>
              <a:rPr lang="ru-RU" dirty="0" err="1" smtClean="0"/>
              <a:t>фокус-группы</a:t>
            </a:r>
            <a:r>
              <a:rPr lang="ru-RU" dirty="0" smtClean="0"/>
              <a:t>?</a:t>
            </a:r>
          </a:p>
          <a:p>
            <a:pPr marL="342900" indent="-342900">
              <a:buFont typeface="+mj-lt"/>
              <a:buAutoNum type="arabicPeriod" startAt="13"/>
            </a:pPr>
            <a:r>
              <a:rPr lang="ru-RU" dirty="0" smtClean="0"/>
              <a:t>Что означает определение “проекционный” в названии “проекционный метод”?</a:t>
            </a:r>
          </a:p>
          <a:p>
            <a:pPr marL="342900" indent="-342900">
              <a:buFont typeface="+mj-lt"/>
              <a:buAutoNum type="arabicPeriod" startAt="13"/>
            </a:pPr>
            <a:r>
              <a:rPr lang="ru-RU" dirty="0" smtClean="0"/>
              <a:t>Изложите главные преимущества и недостатки методов опроса по сравнению с качественными методами.</a:t>
            </a:r>
          </a:p>
          <a:p>
            <a:pPr marL="342900" indent="-342900">
              <a:buFont typeface="+mj-lt"/>
              <a:buAutoNum type="arabicPeriod" startAt="13"/>
            </a:pPr>
            <a:r>
              <a:rPr lang="ru-RU" dirty="0" smtClean="0"/>
              <a:t>Какие особенности метода опроса, осуществляемого с помощью компьютера, являются наиболее привлекательными?</a:t>
            </a:r>
          </a:p>
          <a:p>
            <a:pPr marL="342900" indent="-342900">
              <a:buFont typeface="+mj-lt"/>
              <a:buAutoNum type="arabicPeriod" startAt="13"/>
            </a:pPr>
            <a:r>
              <a:rPr lang="ru-RU" dirty="0" smtClean="0"/>
              <a:t>Что является общим и в чем заключается различие интервьюирования, осуществленного на дому, в магазине и в офисе?</a:t>
            </a:r>
          </a:p>
          <a:p>
            <a:pPr marL="342900" indent="-342900">
              <a:buFont typeface="+mj-lt"/>
              <a:buAutoNum type="arabicPeriod" startAt="13"/>
            </a:pPr>
            <a:r>
              <a:rPr lang="ru-RU" dirty="0" smtClean="0"/>
              <a:t>Почему так популярны опросы по телефону?</a:t>
            </a:r>
          </a:p>
          <a:p>
            <a:pPr marL="342900" indent="-342900">
              <a:buFont typeface="+mj-lt"/>
              <a:buAutoNum type="arabicPeriod" startAt="13"/>
            </a:pPr>
            <a:r>
              <a:rPr lang="ru-RU" dirty="0" smtClean="0"/>
              <a:t>Какие три фактора ресурсного характера влияют на выбор метода опроса?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3757</TotalTime>
  <Words>610</Words>
  <Application>Microsoft Office PowerPoint</Application>
  <PresentationFormat>Экран (4:3)</PresentationFormat>
  <Paragraphs>172</Paragraphs>
  <Slides>17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ДО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ВОПРОСЫ ДЛЯ САМОПРОВЕРКИ</vt:lpstr>
      <vt:lpstr>Слайд 16</vt:lpstr>
      <vt:lpstr>Слайд 17</vt:lpstr>
    </vt:vector>
  </TitlesOfParts>
  <Company>IzhSTU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Admin</cp:lastModifiedBy>
  <cp:revision>181</cp:revision>
  <dcterms:created xsi:type="dcterms:W3CDTF">2013-03-28T05:50:20Z</dcterms:created>
  <dcterms:modified xsi:type="dcterms:W3CDTF">2017-09-05T04:23:47Z</dcterms:modified>
</cp:coreProperties>
</file>