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>
        <p:scale>
          <a:sx n="81" d="100"/>
          <a:sy n="81" d="100"/>
        </p:scale>
        <p:origin x="-1068" y="-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7/3/2019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733288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7/3/2019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125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7/3/2019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6901904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7/3/2019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02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7/3/2019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383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7/3/2019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947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7/3/2019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987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7/3/2019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44562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7/3/2019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2109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7/3/2019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967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7/3/2019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162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7/3/2019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29207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11" orient="horz" pos="1368" userDrawn="1">
          <p15:clr>
            <a:srgbClr val="F26B43"/>
          </p15:clr>
        </p15:guide>
        <p15:guide id="12" orient="horz" pos="1440" userDrawn="1">
          <p15:clr>
            <a:srgbClr val="F26B43"/>
          </p15:clr>
        </p15:guide>
        <p15:guide id="13" orient="horz" pos="3696" userDrawn="1">
          <p15:clr>
            <a:srgbClr val="F26B43"/>
          </p15:clr>
        </p15:guide>
        <p15:guide id="14" orient="horz" pos="432" userDrawn="1">
          <p15:clr>
            <a:srgbClr val="F26B43"/>
          </p15:clr>
        </p15:guide>
        <p15:guide id="15" orient="horz" pos="1512" userDrawn="1">
          <p15:clr>
            <a:srgbClr val="F26B43"/>
          </p15:clr>
        </p15:guide>
        <p15:guide id="16" pos="5184" userDrawn="1">
          <p15:clr>
            <a:srgbClr val="F26B43"/>
          </p15:clr>
        </p15:guide>
        <p15:guide id="17" pos="702" userDrawn="1">
          <p15:clr>
            <a:srgbClr val="F26B43"/>
          </p15:clr>
        </p15:guide>
        <p15:guide id="18" pos="6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3BEB806-4206-426A-8319-1A69C1DD9C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6732" y="1357379"/>
            <a:ext cx="5721532" cy="2692107"/>
          </a:xfrm>
        </p:spPr>
        <p:txBody>
          <a:bodyPr/>
          <a:lstStyle/>
          <a:p>
            <a:pPr algn="just"/>
            <a:r>
              <a:rPr lang="ru-RU" sz="4000" b="1" dirty="0" smtClean="0"/>
              <a:t>Специфические особенности стратегического менеджмента</a:t>
            </a:r>
            <a:endParaRPr lang="ru-RU" sz="4000" b="1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55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59B56DE-16EF-41BE-8497-4A820912C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449" y="320040"/>
            <a:ext cx="7814854" cy="1338943"/>
          </a:xfrm>
        </p:spPr>
        <p:txBody>
          <a:bodyPr/>
          <a:lstStyle/>
          <a:p>
            <a:r>
              <a:rPr lang="ru-RU" b="1" dirty="0" smtClean="0"/>
              <a:t>Оперативное управление</a:t>
            </a:r>
            <a:endParaRPr lang="ru-RU" b="1" dirty="0"/>
          </a:p>
        </p:txBody>
      </p:sp>
      <p:pic>
        <p:nvPicPr>
          <p:cNvPr id="4098" name="Picture 2" descr="ÐÐ°ÑÑÐ¸Ð½ÐºÐ¸ Ð¿Ð¾ Ð·Ð°Ð¿ÑÐ¾ÑÑ Ð·Ð´ÐµÑÑ Ð¸ ÑÐµÐ¹ÑÐ°Ñ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1598" y="1750423"/>
            <a:ext cx="3468188" cy="346818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4650376" y="1418047"/>
            <a:ext cx="414092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ru-RU" u="sng" dirty="0" smtClean="0"/>
              <a:t> Оперативное управление</a:t>
            </a:r>
            <a:r>
              <a:rPr lang="ru-RU" dirty="0" smtClean="0"/>
              <a:t> – решение ежедневных, текущих задач;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50377" y="2460397"/>
            <a:ext cx="427155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ru-RU" u="sng" dirty="0" smtClean="0"/>
              <a:t> Цель оперативного управления</a:t>
            </a:r>
            <a:r>
              <a:rPr lang="ru-RU" dirty="0" smtClean="0"/>
              <a:t> – формирование бесперебойной работы вверенной руководителю службы, согласованной работы со всеми остальными подразделениями предприятия;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650377" y="4336870"/>
            <a:ext cx="4206239" cy="1214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dirty="0" smtClean="0"/>
              <a:t> </a:t>
            </a:r>
            <a:r>
              <a:rPr lang="ru-RU" u="sng" dirty="0" smtClean="0"/>
              <a:t>Оперативное управление </a:t>
            </a:r>
            <a:r>
              <a:rPr lang="ru-RU" dirty="0" smtClean="0"/>
              <a:t>– это то, что каждый сотрудник, каждый руководитель делает «здесь и сейчас».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2563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>
            <a:extLst>
              <a:ext uri="{FF2B5EF4-FFF2-40B4-BE49-F238E27FC236}">
                <a16:creationId xmlns="" xmlns:a16="http://schemas.microsoft.com/office/drawing/2014/main" id="{0A18AA9F-6C8E-4188-9D33-6CAA4DCDCF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0927" y="1430385"/>
            <a:ext cx="5212078" cy="2762794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ru-RU" sz="3600" b="1" dirty="0" smtClean="0"/>
              <a:t> </a:t>
            </a:r>
            <a:r>
              <a:rPr lang="ru-RU" sz="4000" b="1" dirty="0" smtClean="0"/>
              <a:t>ОПЕРАТИВНОЕ ПЛАНИРОВАНИЕ</a:t>
            </a:r>
            <a:endParaRPr lang="ru-RU" sz="3600" b="1" dirty="0" smtClean="0"/>
          </a:p>
          <a:p>
            <a:pPr>
              <a:buFont typeface="Wingdings" pitchFamily="2" charset="2"/>
              <a:buChar char="q"/>
            </a:pPr>
            <a:r>
              <a:rPr lang="ru-RU" sz="4000" b="1" dirty="0" smtClean="0"/>
              <a:t> ОПЕРАТИВНЫЙ    УЧЕТ</a:t>
            </a:r>
          </a:p>
          <a:p>
            <a:pPr>
              <a:buFont typeface="Wingdings" pitchFamily="2" charset="2"/>
              <a:buChar char="q"/>
            </a:pPr>
            <a:r>
              <a:rPr lang="ru-RU" sz="4000" b="1" dirty="0" smtClean="0"/>
              <a:t>ОПЕРАТИВНЫЙ КОНТРОЛЬ</a:t>
            </a:r>
            <a:endParaRPr lang="ru-RU" sz="4000" b="1" dirty="0"/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2E0C1EDD-C56E-49AD-8895-C1CA8C08E9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0" y="1854925"/>
            <a:ext cx="3918857" cy="3370218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методы оперативного управления делятся на</a:t>
            </a:r>
            <a:r>
              <a:rPr lang="ru-RU" sz="3200" b="1" dirty="0" smtClean="0"/>
              <a:t>: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949074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8700" y="254726"/>
            <a:ext cx="8115300" cy="1051560"/>
          </a:xfrm>
        </p:spPr>
        <p:txBody>
          <a:bodyPr/>
          <a:lstStyle/>
          <a:p>
            <a:r>
              <a:rPr lang="ru-RU" b="1" dirty="0" smtClean="0"/>
              <a:t>Тактическое управление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92777" y="1350054"/>
            <a:ext cx="7315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ru-RU" sz="2000" dirty="0" smtClean="0"/>
              <a:t> Тактическое управление подразумевает форму взаимодействия, способ рабочего общения внутри компании, метод достижения большой, долгосрочной стратегической цели;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05840" y="2800032"/>
            <a:ext cx="738051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ru-RU" sz="2000" dirty="0" smtClean="0"/>
              <a:t> Тактическое управление незаменимо на этапе внедрения ключевых идей, когда необходим поиск способов и методов достижения большой, главной цели компании;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92778" y="4255368"/>
            <a:ext cx="73935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ru-RU" sz="2000" dirty="0" smtClean="0"/>
              <a:t> Любой способ достижения больших целей и называется тактикой.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4766" y="555172"/>
            <a:ext cx="8569234" cy="1260566"/>
          </a:xfrm>
        </p:spPr>
        <p:txBody>
          <a:bodyPr>
            <a:noAutofit/>
          </a:bodyPr>
          <a:lstStyle/>
          <a:p>
            <a:r>
              <a:rPr lang="ru-RU" b="1" dirty="0" smtClean="0"/>
              <a:t>Стратегическое управление</a:t>
            </a:r>
            <a:endParaRPr lang="ru-RU" b="1" dirty="0"/>
          </a:p>
        </p:txBody>
      </p:sp>
      <p:pic>
        <p:nvPicPr>
          <p:cNvPr id="19458" name="Picture 2" descr="ÐÐ°ÑÑÐ¸Ð½ÐºÐ¸ Ð¿Ð¾ Ð·Ð°Ð¿ÑÐ¾ÑÑ ÑÑÑÐ°ÑÐµÐ³Ð¸Ñ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5838" y="2030820"/>
            <a:ext cx="3711030" cy="274616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415246" y="1898695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ru-RU" b="1" dirty="0" smtClean="0"/>
              <a:t> </a:t>
            </a:r>
            <a:r>
              <a:rPr lang="ru-RU" u="sng" dirty="0" smtClean="0"/>
              <a:t>Стратегическое управление</a:t>
            </a:r>
            <a:r>
              <a:rPr lang="ru-RU" dirty="0" smtClean="0"/>
              <a:t> – это постановка целей, планирование и движение на годы вперед, когда четко просматривается будущее, когда руководителю ясно, что он хочет получить в перспективе;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376057" y="382161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ru-RU" dirty="0" smtClean="0"/>
              <a:t> </a:t>
            </a:r>
            <a:r>
              <a:rPr lang="ru-RU" u="sng" dirty="0" smtClean="0"/>
              <a:t>Стратегическое управле</a:t>
            </a:r>
            <a:r>
              <a:rPr lang="ru-RU" dirty="0" smtClean="0"/>
              <a:t>ние – инструмент ТОП-менеджера, который нельзя спускать линейному персоналу.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40525" y="1058091"/>
            <a:ext cx="8033657" cy="3186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/>
              <a:t>Процесс стратегического менеджмента делится на три взаимовытекающих этапа:</a:t>
            </a:r>
          </a:p>
          <a:p>
            <a:pPr algn="just"/>
            <a:endParaRPr lang="ru-RU" sz="2800" b="1" dirty="0" smtClean="0"/>
          </a:p>
          <a:p>
            <a:pPr>
              <a:buFont typeface="Wingdings" pitchFamily="2" charset="2"/>
              <a:buChar char="q"/>
            </a:pPr>
            <a:r>
              <a:rPr lang="ru-RU" sz="2800" b="1" dirty="0" smtClean="0"/>
              <a:t> </a:t>
            </a:r>
            <a:r>
              <a:rPr lang="ru-RU" sz="2800" dirty="0" smtClean="0"/>
              <a:t> Стратегический анализ;</a:t>
            </a:r>
          </a:p>
          <a:p>
            <a:pPr>
              <a:buFont typeface="Wingdings" pitchFamily="2" charset="2"/>
              <a:buChar char="q"/>
            </a:pPr>
            <a:r>
              <a:rPr lang="ru-RU" sz="2800" b="1" dirty="0" smtClean="0"/>
              <a:t>  </a:t>
            </a:r>
            <a:r>
              <a:rPr lang="ru-RU" sz="2800" dirty="0" smtClean="0"/>
              <a:t>Разработка «родной» стратегии;</a:t>
            </a:r>
          </a:p>
          <a:p>
            <a:pPr>
              <a:buFont typeface="Wingdings" pitchFamily="2" charset="2"/>
              <a:buChar char="q"/>
            </a:pPr>
            <a:r>
              <a:rPr lang="ru-RU" sz="2800" b="1" dirty="0" smtClean="0"/>
              <a:t>  </a:t>
            </a:r>
            <a:r>
              <a:rPr lang="ru-RU" sz="2800" dirty="0" smtClean="0"/>
              <a:t>Практическая реализация стратегического плана в жизнь.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13955"/>
            <a:ext cx="4075611" cy="2704012"/>
          </a:xfrm>
        </p:spPr>
        <p:txBody>
          <a:bodyPr/>
          <a:lstStyle/>
          <a:p>
            <a:pPr algn="just"/>
            <a:r>
              <a:rPr lang="ru-RU" sz="3200" b="1" dirty="0" smtClean="0"/>
              <a:t>Особенности стратегического менеджмента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15246" y="646612"/>
            <a:ext cx="4467497" cy="5545182"/>
          </a:xfrm>
        </p:spPr>
        <p:txBody>
          <a:bodyPr>
            <a:noAutofit/>
          </a:bodyPr>
          <a:lstStyle/>
          <a:p>
            <a:pPr lvl="0">
              <a:buFont typeface="Wingdings" pitchFamily="2" charset="2"/>
              <a:buChar char="q"/>
            </a:pPr>
            <a:r>
              <a:rPr lang="ru-RU" sz="2000" b="1" dirty="0" smtClean="0"/>
              <a:t>Временной аспект. Стратегическое управление осуществляется с учетом времени на долгосрочную перспективу;</a:t>
            </a:r>
          </a:p>
          <a:p>
            <a:pPr>
              <a:buFont typeface="Wingdings" pitchFamily="2" charset="2"/>
              <a:buChar char="q"/>
            </a:pPr>
            <a:r>
              <a:rPr lang="ru-RU" sz="2000" b="1" dirty="0" smtClean="0"/>
              <a:t>Стратегия должна иметь свою уникальность;</a:t>
            </a:r>
          </a:p>
          <a:p>
            <a:pPr>
              <a:buFont typeface="Wingdings" pitchFamily="2" charset="2"/>
              <a:buChar char="q"/>
            </a:pPr>
            <a:r>
              <a:rPr lang="ru-RU" sz="2000" b="1" dirty="0" smtClean="0"/>
              <a:t> Необходимость участия управленческого персонала;</a:t>
            </a:r>
          </a:p>
          <a:p>
            <a:pPr lvl="0">
              <a:buFont typeface="Wingdings" pitchFamily="2" charset="2"/>
              <a:buChar char="q"/>
            </a:pPr>
            <a:r>
              <a:rPr lang="ru-RU" sz="2000" b="1" dirty="0" smtClean="0"/>
              <a:t> Занимает главенствующую позицию в сравнении с тактическим и оперативным менеджментом.</a:t>
            </a:r>
          </a:p>
          <a:p>
            <a:pPr>
              <a:buNone/>
            </a:pP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Обрезка">
  <a:themeElements>
    <a:clrScheme name="Желтый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брезка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rop" id="{EC9488ED-E761-4D60-9AC4-764D1FE2C171}" vid="{D7AA1D6E-F3E9-4763-A3BC-84DF2E02F60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TM10001105[[fn=Урожай]]</Template>
  <TotalTime>1069</TotalTime>
  <Words>128</Words>
  <Application>Microsoft Office PowerPoint</Application>
  <PresentationFormat>Экран (4:3)</PresentationFormat>
  <Paragraphs>26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Обрезка</vt:lpstr>
      <vt:lpstr>Специфические особенности стратегического менеджмента</vt:lpstr>
      <vt:lpstr>Оперативное управление</vt:lpstr>
      <vt:lpstr>Презентация PowerPoint</vt:lpstr>
      <vt:lpstr>Тактическое управление</vt:lpstr>
      <vt:lpstr>Стратегическое управление</vt:lpstr>
      <vt:lpstr>Презентация PowerPoint</vt:lpstr>
      <vt:lpstr>Особенности стратегического менеджмента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УчебныеПрезентации.рф</dc:creator>
  <cp:lastModifiedBy>Фролова Яна</cp:lastModifiedBy>
  <cp:revision>30</cp:revision>
  <dcterms:created xsi:type="dcterms:W3CDTF">2019-01-10T04:52:58Z</dcterms:created>
  <dcterms:modified xsi:type="dcterms:W3CDTF">2019-07-03T06:53:21Z</dcterms:modified>
</cp:coreProperties>
</file>