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308" r:id="rId3"/>
    <p:sldId id="315" r:id="rId4"/>
    <p:sldId id="316" r:id="rId5"/>
    <p:sldId id="317" r:id="rId6"/>
    <p:sldId id="328" r:id="rId7"/>
    <p:sldId id="309" r:id="rId8"/>
    <p:sldId id="326" r:id="rId9"/>
    <p:sldId id="327" r:id="rId10"/>
    <p:sldId id="319" r:id="rId11"/>
    <p:sldId id="329" r:id="rId12"/>
    <p:sldId id="331" r:id="rId13"/>
    <p:sldId id="332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33" r:id="rId22"/>
    <p:sldId id="334" r:id="rId23"/>
    <p:sldId id="335" r:id="rId24"/>
    <p:sldId id="336" r:id="rId25"/>
    <p:sldId id="346" r:id="rId26"/>
    <p:sldId id="318" r:id="rId27"/>
    <p:sldId id="345" r:id="rId28"/>
    <p:sldId id="337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25"/>
    <p:penClr>
      <a:srgbClr val="FF0000"/>
    </p:penClr>
  </p:showPr>
  <p:clrMru>
    <a:srgbClr val="0000FF"/>
    <a:srgbClr val="000066"/>
    <a:srgbClr val="0000CC"/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2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403225" cy="860425"/>
        </p:xfrm>
        <a:graphic>
          <a:graphicData uri="http://schemas.openxmlformats.org/presentationml/2006/ole">
            <p:oleObj spid="_x0000_s140289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848350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3D1A5-6ECC-4F30-8D82-3B9752881A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52657-784F-47A9-8679-1DF55DB5E5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3E451-EFC3-479E-9BAD-C23DD60243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E786A-5170-4682-8190-AC285D6C9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F2123-7256-48D6-ACCB-481C0F039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F8E44-059C-48E5-B9ED-0E321D9281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4FD1-5AB1-411D-ACB4-EC54E4527A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E9C4B-E23F-409B-A360-C957C1EA5C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97442-3089-4AB1-BEAF-9A011F84A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ABA5B-7045-446F-9B58-D87FF029D1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373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373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EB6BC-E6FA-4F63-83F8-DC77D7C8B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9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B3419-BED8-4518-BF62-572C4C152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9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2209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A41F5-ACF1-49BA-8161-E7966B7CE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195B02AC-0E49-4DF8-B0F7-FA701B625E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2" name="Picture 19" descr="Эмблема ВГУЭС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8675688" y="66675"/>
            <a:ext cx="39687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8" r:id="rId2"/>
    <p:sldLayoutId id="2147483667" r:id="rId3"/>
    <p:sldLayoutId id="2147483666" r:id="rId4"/>
    <p:sldLayoutId id="2147483665" r:id="rId5"/>
    <p:sldLayoutId id="2147483664" r:id="rId6"/>
    <p:sldLayoutId id="2147483663" r:id="rId7"/>
    <p:sldLayoutId id="2147483662" r:id="rId8"/>
    <p:sldLayoutId id="2147483661" r:id="rId9"/>
    <p:sldLayoutId id="2147483660" r:id="rId10"/>
    <p:sldLayoutId id="2147483659" r:id="rId11"/>
    <p:sldLayoutId id="2147483658" r:id="rId12"/>
    <p:sldLayoutId id="214748365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90000"/>
        <a:buFont typeface="Wingdings" pitchFamily="2" charset="2"/>
        <a:buChar char="n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SzPct val="90000"/>
        <a:buFont typeface="Wingdings" pitchFamily="2" charset="2"/>
        <a:buChar char="Ø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1413" y="2097088"/>
            <a:ext cx="6464300" cy="17176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Тема 3.</a:t>
            </a:r>
            <a:br>
              <a:rPr lang="ru-RU" dirty="0" smtClean="0"/>
            </a:br>
            <a:r>
              <a:rPr lang="ru-RU" dirty="0" smtClean="0"/>
              <a:t>Раннесредневековая Европа </a:t>
            </a:r>
            <a:br>
              <a:rPr lang="ru-RU" dirty="0" smtClean="0"/>
            </a:br>
            <a:r>
              <a:rPr lang="ru-RU" dirty="0" smtClean="0"/>
              <a:t>и Древняя Русь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2157413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Clr>
                <a:schemeClr val="bg2"/>
              </a:buClr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Институт права</a:t>
            </a:r>
          </a:p>
          <a:p>
            <a:pPr eaLnBrk="1" hangingPunct="1">
              <a:lnSpc>
                <a:spcPct val="110000"/>
              </a:lnSpc>
              <a:buClr>
                <a:schemeClr val="bg2"/>
              </a:buClr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Кафедра теории и истории </a:t>
            </a:r>
            <a:b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российского и зарубежного права</a:t>
            </a:r>
          </a:p>
          <a:p>
            <a:pPr eaLnBrk="1" hangingPunct="1">
              <a:lnSpc>
                <a:spcPct val="110000"/>
              </a:lnSpc>
              <a:buClr>
                <a:schemeClr val="bg2"/>
              </a:buClr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buClr>
                <a:schemeClr val="bg2"/>
              </a:buClr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Илларионов Алексей Анатольевич, канд. ист. наук, доцент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059113" y="990600"/>
            <a:ext cx="58340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Дисциплина: «История» (№ </a:t>
            </a: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17252)</a:t>
            </a:r>
            <a:endParaRPr lang="ru-RU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Понятие Средневековья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4948237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Принято считать, что </a:t>
            </a:r>
            <a:r>
              <a:rPr lang="ru-RU" b="1" smtClean="0"/>
              <a:t>эпоха Средневековья нача-лась в </a:t>
            </a:r>
            <a:r>
              <a:rPr lang="en-US" b="1" smtClean="0"/>
              <a:t>V</a:t>
            </a:r>
            <a:r>
              <a:rPr lang="ru-RU" b="1" smtClean="0"/>
              <a:t> в.</a:t>
            </a:r>
            <a:r>
              <a:rPr lang="ru-RU" smtClean="0"/>
              <a:t> с крушением Западной Римской империи.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b="1" smtClean="0"/>
              <a:t>Средневековье подразделяют на периоды: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Раннее Средневековье (конец </a:t>
            </a:r>
            <a:r>
              <a:rPr lang="en-US" smtClean="0"/>
              <a:t>V</a:t>
            </a:r>
            <a:r>
              <a:rPr lang="ru-RU" smtClean="0"/>
              <a:t> – середина </a:t>
            </a:r>
            <a:r>
              <a:rPr lang="en-US" smtClean="0"/>
              <a:t>XI</a:t>
            </a:r>
            <a:r>
              <a:rPr lang="ru-RU" smtClean="0"/>
              <a:t> в.) 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Классическое Средневековье (сер. </a:t>
            </a:r>
            <a:r>
              <a:rPr lang="en-US" smtClean="0"/>
              <a:t>XI </a:t>
            </a:r>
            <a:r>
              <a:rPr lang="ru-RU" smtClean="0"/>
              <a:t>–</a:t>
            </a:r>
            <a:r>
              <a:rPr lang="en-US" smtClean="0"/>
              <a:t> </a:t>
            </a:r>
            <a:r>
              <a:rPr lang="ru-RU" smtClean="0"/>
              <a:t>конец </a:t>
            </a:r>
            <a:r>
              <a:rPr lang="en-US" smtClean="0"/>
              <a:t>XV </a:t>
            </a:r>
            <a:r>
              <a:rPr lang="ru-RU" smtClean="0"/>
              <a:t>в.) 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Позднее Средневековье, или Раннее Новое время (конец </a:t>
            </a:r>
            <a:r>
              <a:rPr lang="en-US" smtClean="0"/>
              <a:t>XV</a:t>
            </a:r>
            <a:r>
              <a:rPr lang="ru-RU" smtClean="0"/>
              <a:t> – середина </a:t>
            </a:r>
            <a:r>
              <a:rPr lang="en-US" smtClean="0"/>
              <a:t>XVII</a:t>
            </a:r>
            <a:r>
              <a:rPr lang="ru-RU" smtClean="0"/>
              <a:t> в.)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За пределами Европы выделение Средневековья и его хронология весьма условны.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Завершающая грань Средневековья для большинства стран Востока – середина XIX 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Переход к Средневековью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0138"/>
            <a:ext cx="8229600" cy="3451225"/>
          </a:xfrm>
        </p:spPr>
        <p:txBody>
          <a:bodyPr/>
          <a:lstStyle/>
          <a:p>
            <a:pPr marL="457200" indent="-457200">
              <a:defRPr/>
            </a:pPr>
            <a:r>
              <a:rPr lang="ru-RU" b="1" smtClean="0"/>
              <a:t>Во-первых, способствовало появление новых духовных доктрин: </a:t>
            </a:r>
            <a:endParaRPr lang="ru-RU" smtClean="0"/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иудаизм (Моисей, </a:t>
            </a:r>
            <a:r>
              <a:rPr lang="en-US" smtClean="0"/>
              <a:t>XIII</a:t>
            </a:r>
            <a:r>
              <a:rPr lang="ru-RU" smtClean="0"/>
              <a:t> в. до н.э.);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зороастризм (Заратустра, </a:t>
            </a:r>
            <a:r>
              <a:rPr lang="en-US" smtClean="0"/>
              <a:t>VII</a:t>
            </a:r>
            <a:r>
              <a:rPr lang="ru-RU" smtClean="0"/>
              <a:t> в. до н.э.);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конфуцианство (Кун-цзы, рубеж </a:t>
            </a:r>
            <a:r>
              <a:rPr lang="en-US" smtClean="0"/>
              <a:t>IV – V </a:t>
            </a:r>
            <a:r>
              <a:rPr lang="ru-RU" smtClean="0"/>
              <a:t> вв. до н.э.);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буддизм (Сиддхартха Гаутама, </a:t>
            </a:r>
            <a:r>
              <a:rPr lang="en-US" smtClean="0"/>
              <a:t>VI </a:t>
            </a:r>
            <a:r>
              <a:rPr lang="ru-RU" smtClean="0"/>
              <a:t>в. до н.э.);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христианство (Иоанн Креститель, Иисус, </a:t>
            </a:r>
            <a:r>
              <a:rPr lang="en-US" smtClean="0"/>
              <a:t>I </a:t>
            </a:r>
            <a:r>
              <a:rPr lang="ru-RU" smtClean="0"/>
              <a:t>в. н.э.);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ислам (Мухаммед, </a:t>
            </a:r>
            <a:r>
              <a:rPr lang="en-US" smtClean="0"/>
              <a:t>VII</a:t>
            </a:r>
            <a:r>
              <a:rPr lang="ru-RU" smtClean="0"/>
              <a:t> в. н.э.).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Переход к Средневековью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0138"/>
            <a:ext cx="8229600" cy="2940050"/>
          </a:xfrm>
        </p:spPr>
        <p:txBody>
          <a:bodyPr lIns="54000" rIns="54000"/>
          <a:lstStyle/>
          <a:p>
            <a:pPr>
              <a:defRPr/>
            </a:pPr>
            <a:r>
              <a:rPr lang="ru-RU" smtClean="0"/>
              <a:t>При всех различиях этих доктрин характерны: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концепция уникальности и универсальности человека;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представление о равенстве всех людей;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признание духовной сущности человека и апелляция к духовности человека;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представления о добре и зле, основы добродетели и морали (в каждом учении свои).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455613" y="4195763"/>
            <a:ext cx="82296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>
            <a:spAutoFit/>
          </a:bodyPr>
          <a:lstStyle/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Новые взгляды распространялись постепенно, в течение одной – полутора тысяч лет, сужая духовные и политические институты древности.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Переход к Средневековью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0138"/>
            <a:ext cx="8229600" cy="4229100"/>
          </a:xfrm>
        </p:spPr>
        <p:txBody>
          <a:bodyPr/>
          <a:lstStyle/>
          <a:p>
            <a:pPr marL="457200" indent="-457200">
              <a:defRPr/>
            </a:pPr>
            <a:r>
              <a:rPr lang="ru-RU" b="1" dirty="0" smtClean="0"/>
              <a:t>Во-вторых, важную роль сыграло Великое переселение народов в </a:t>
            </a:r>
            <a:r>
              <a:rPr lang="en-US" b="1" dirty="0" smtClean="0"/>
              <a:t>IV – VII </a:t>
            </a:r>
            <a:r>
              <a:rPr lang="ru-RU" b="1" dirty="0" smtClean="0"/>
              <a:t>вв.</a:t>
            </a:r>
          </a:p>
          <a:p>
            <a:pPr marL="457200" indent="-457200">
              <a:defRPr/>
            </a:pPr>
            <a:r>
              <a:rPr lang="ru-RU" dirty="0" smtClean="0"/>
              <a:t>Факторы, послужившие причиной миграций: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dirty="0" smtClean="0"/>
              <a:t>глобальные природно-климатические изменения;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dirty="0" smtClean="0"/>
              <a:t>экстенсивный характер земледелия у варварских племён;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dirty="0" smtClean="0"/>
              <a:t>разложение родоплеменного строя у германцев;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dirty="0" smtClean="0"/>
              <a:t>появление кочевых тюркских и финно-угорских племён на границах германского мира;</a:t>
            </a:r>
          </a:p>
          <a:p>
            <a:pPr marL="457200" indent="-457200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dirty="0" smtClean="0"/>
              <a:t>вторжение гуннов с востока в середине IV в. (</a:t>
            </a:r>
            <a:r>
              <a:rPr lang="ru-RU" dirty="0" smtClean="0">
                <a:hlinkClick r:id="rId2" action="ppaction://hlinksldjump"/>
              </a:rPr>
              <a:t>карта</a:t>
            </a:r>
            <a:r>
              <a:rPr lang="ru-RU" dirty="0" smtClean="0"/>
              <a:t>).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455613" y="5373688"/>
            <a:ext cx="822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>
            <a:spAutoFit/>
          </a:bodyPr>
          <a:lstStyle/>
          <a:p>
            <a:pPr marL="342900" indent="-342900" algn="just" eaLnBrk="0" hangingPunct="0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Великое переселение народов уничтожило античный мир, на руинах которого создано Средневековье.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Переход к Средневековью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527685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  <a:buSzPct val="85000"/>
              <a:defRPr/>
            </a:pPr>
            <a:r>
              <a:rPr lang="ru-RU" smtClean="0"/>
              <a:t>Новые духовные доктрины и Великое переселение народов способствовали появлению: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b="1" i="1" smtClean="0"/>
              <a:t>Европейской христианской цивилизации</a:t>
            </a:r>
            <a:r>
              <a:rPr lang="ru-RU" smtClean="0"/>
              <a:t> (на базе античности под влиянием христианства);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b="1" i="1" smtClean="0"/>
              <a:t>Индусской цивилизации</a:t>
            </a:r>
            <a:r>
              <a:rPr lang="ru-RU" smtClean="0"/>
              <a:t> (на базе древнеиндийской цивилизации под влиянием индуизма);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b="1" i="1" smtClean="0"/>
              <a:t>Конфуцианской цивилизации</a:t>
            </a:r>
            <a:r>
              <a:rPr lang="ru-RU" smtClean="0"/>
              <a:t> (на базе древнекитай-ской цивилизации под влиянием конфуцианства);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b="1" i="1" smtClean="0"/>
              <a:t>Японской цивилизации</a:t>
            </a:r>
            <a:r>
              <a:rPr lang="ru-RU" smtClean="0"/>
              <a:t> (на базе синтеза синтоизма и буддизма);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b="1" i="1" smtClean="0"/>
              <a:t>Арабо-мусульманской цивилизации</a:t>
            </a:r>
            <a:r>
              <a:rPr lang="ru-RU" smtClean="0"/>
              <a:t> (на базе ислама).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Типологические черты Средневековья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37433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Средневековое общество – это аграрное общество, базирующееся на ручном труде и феодальных общественно-экономических отношениях.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Характерна устойчивая и малоподвижная система ценностей и представлений, основанная на религи-озных заповедях и учении церкви.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Характерны стремление к внутреннему единству и внешнему обособлению, корпоративная замкнутость сословий, слабое развитие индивидуализма.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Средневековая Европа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0138"/>
            <a:ext cx="8229600" cy="457200"/>
          </a:xfrm>
        </p:spPr>
        <p:txBody>
          <a:bodyPr lIns="54000" rIns="54000"/>
          <a:lstStyle/>
          <a:p>
            <a:pPr>
              <a:buFont typeface="Wingdings" pitchFamily="2" charset="2"/>
              <a:buNone/>
              <a:defRPr/>
            </a:pPr>
            <a:r>
              <a:rPr lang="ru-RU" b="1" smtClean="0"/>
              <a:t>	Феодальная система: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455613" y="1593850"/>
            <a:ext cx="8229600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>
            <a:spAutoFit/>
          </a:bodyPr>
          <a:lstStyle/>
          <a:p>
            <a:pPr marL="342900" indent="-342900" algn="just" eaLnBrk="0" hangingPunct="0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Сложилась впервые во Франкском королевстве (уже в 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IX – X 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вв.).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Сравнительно поздно (в XI – XII вв.) появилась в Британии, Скандинавии и на Руси.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Основана на феодально-вассальных земельных и личных отношениях, особенность которых – условный и иерархический характер земельной собственности.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Средневековая Европа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0138"/>
            <a:ext cx="8229600" cy="457200"/>
          </a:xfrm>
        </p:spPr>
        <p:txBody>
          <a:bodyPr lIns="54000" rIns="54000"/>
          <a:lstStyle/>
          <a:p>
            <a:pPr>
              <a:buFont typeface="Wingdings" pitchFamily="2" charset="2"/>
              <a:buNone/>
              <a:defRPr/>
            </a:pPr>
            <a:r>
              <a:rPr lang="ru-RU" b="1" smtClean="0"/>
              <a:t>	Феодальная система: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455613" y="1593850"/>
            <a:ext cx="8229600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Основной хозяйственной единицей была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сеньория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.</a:t>
            </a:r>
          </a:p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Существовало три вида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феодальной ренты: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● отработочная;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● натуральная;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● денежная.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Рента взималась с помощью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внеэкономического принуждения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, закрепощения крестьянства.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424" name="Group 32"/>
          <p:cNvGraphicFramePr>
            <a:graphicFrameLocks noGrp="1"/>
          </p:cNvGraphicFramePr>
          <p:nvPr>
            <p:ph idx="4294967295"/>
          </p:nvPr>
        </p:nvGraphicFramePr>
        <p:xfrm>
          <a:off x="468313" y="2060575"/>
          <a:ext cx="8229600" cy="3668713"/>
        </p:xfrm>
        <a:graphic>
          <a:graphicData uri="http://schemas.openxmlformats.org/drawingml/2006/table">
            <a:tbl>
              <a:tblPr/>
              <a:tblGrid>
                <a:gridCol w="2890837"/>
                <a:gridCol w="2736850"/>
                <a:gridCol w="2601913"/>
              </a:tblGrid>
              <a:tr h="422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Этап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Зап. Европа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Русь / Россия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раннефеодальные государства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конец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V – IX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конец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IX –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первая половина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XI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феодальная раздробленность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X – XII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вв.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со второй трети </a:t>
                      </a:r>
                      <a:b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XII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образование централизованных государств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XIII – 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XV 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вв.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XIV – первая половина XVI 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оформление абсолютных монархий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XVI – XVII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вв.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вт. половина XVI – первая четв. XVIII 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5754" name="Rectangle 42"/>
          <p:cNvSpPr>
            <a:spLocks noChangeArrowheads="1"/>
          </p:cNvSpPr>
          <p:nvPr/>
        </p:nvSpPr>
        <p:spPr bwMode="auto">
          <a:xfrm>
            <a:off x="446088" y="1100138"/>
            <a:ext cx="822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Политическая система прошла в своём развитии несколько этапов:</a:t>
            </a:r>
          </a:p>
        </p:txBody>
      </p:sp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Средневековая Европа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Русская цивилизация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0138"/>
            <a:ext cx="8229600" cy="1274762"/>
          </a:xfrm>
        </p:spPr>
        <p:txBody>
          <a:bodyPr/>
          <a:lstStyle/>
          <a:p>
            <a:pPr eaLnBrk="1" hangingPunct="1">
              <a:buSzPct val="85000"/>
              <a:defRPr/>
            </a:pPr>
            <a:r>
              <a:rPr lang="ru-RU" b="1" i="1" dirty="0" smtClean="0"/>
              <a:t>Зарождение</a:t>
            </a:r>
            <a:r>
              <a:rPr lang="ru-RU" dirty="0" smtClean="0"/>
              <a:t> – с </a:t>
            </a:r>
            <a:r>
              <a:rPr lang="en-US" dirty="0" smtClean="0"/>
              <a:t>II</a:t>
            </a:r>
            <a:r>
              <a:rPr lang="ru-RU" dirty="0" smtClean="0"/>
              <a:t> тыс. до н.э. до середины </a:t>
            </a:r>
            <a:r>
              <a:rPr lang="en-US" dirty="0" smtClean="0"/>
              <a:t>I</a:t>
            </a:r>
            <a:r>
              <a:rPr lang="ru-RU" dirty="0" smtClean="0"/>
              <a:t> тыс. н.э.</a:t>
            </a:r>
            <a:endParaRPr lang="ru-RU" b="1" i="1" dirty="0" smtClean="0"/>
          </a:p>
          <a:p>
            <a:pPr eaLnBrk="1" hangingPunct="1">
              <a:buSzPct val="85000"/>
              <a:defRPr/>
            </a:pPr>
            <a:r>
              <a:rPr lang="ru-RU" b="1" i="1" dirty="0" smtClean="0"/>
              <a:t>Становление</a:t>
            </a:r>
            <a:r>
              <a:rPr lang="ru-RU" dirty="0" smtClean="0"/>
              <a:t> – с середины </a:t>
            </a:r>
            <a:r>
              <a:rPr lang="en-US" dirty="0" smtClean="0"/>
              <a:t>I</a:t>
            </a:r>
            <a:r>
              <a:rPr lang="ru-RU" dirty="0" smtClean="0"/>
              <a:t> тыс. н.э. до второй половины </a:t>
            </a:r>
            <a:r>
              <a:rPr lang="en-US" dirty="0" smtClean="0"/>
              <a:t>XIV</a:t>
            </a:r>
            <a:r>
              <a:rPr lang="ru-RU" dirty="0" smtClean="0"/>
              <a:t> в.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8313" y="3079750"/>
            <a:ext cx="8229600" cy="312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 dirty="0" err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Добротолюбие</a:t>
            </a:r>
            <a:endParaRPr lang="ru-RU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 dirty="0" err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Нестяжательство</a:t>
            </a:r>
            <a:endParaRPr lang="ru-RU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Соборность</a:t>
            </a:r>
          </a:p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Государственное начало</a:t>
            </a:r>
          </a:p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Борьба за своё Отечество</a:t>
            </a:r>
          </a:p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Такие формы организации как община и артель</a:t>
            </a:r>
          </a:p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Достижение невозможного, более того – немыслимого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55613" y="24844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Характеристики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5003800" y="5170488"/>
            <a:ext cx="36830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defRPr/>
            </a:pP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вт. пол. 1 тыс. н.э.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defRPr/>
            </a:pP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разделение славян на западных, восточных и южных</a:t>
            </a: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5003800" y="3922713"/>
            <a:ext cx="36830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defRPr/>
            </a:pP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прародина славян – 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междуречье Вислы и Одера</a:t>
            </a:r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5003800" y="2625725"/>
            <a:ext cx="368300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defRPr/>
            </a:pP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сер. 1 тыс. до н.э.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defRPr/>
            </a:pP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разделение на прото-балтов и протославян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Этногенез древних восточных славян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03800" y="1052513"/>
            <a:ext cx="3683000" cy="14986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200" b="1" smtClean="0"/>
              <a:t>	2 – 1,5 тыс. лет до н.э.</a:t>
            </a:r>
          </a:p>
          <a:p>
            <a:pPr eaLnBrk="1" hangingPunct="1">
              <a:buFontTx/>
              <a:buNone/>
              <a:defRPr/>
            </a:pPr>
            <a:r>
              <a:rPr lang="ru-RU" sz="2200" smtClean="0"/>
              <a:t>	балто-славяне отдели-лись от индоевропей-ской общности</a:t>
            </a:r>
          </a:p>
        </p:txBody>
      </p:sp>
      <p:graphicFrame>
        <p:nvGraphicFramePr>
          <p:cNvPr id="84994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468313" y="1196975"/>
          <a:ext cx="4651375" cy="5184775"/>
        </p:xfrm>
        <a:graphic>
          <a:graphicData uri="http://schemas.openxmlformats.org/presentationml/2006/ole">
            <p:oleObj spid="_x0000_s84994" name="Точечный рисунок" r:id="rId3" imgW="3914286" imgH="436190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5003800" y="5213350"/>
            <a:ext cx="3683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defRPr/>
            </a:pP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</a:t>
            </a:r>
            <a:r>
              <a:rPr lang="en-US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VII – VIII </a:t>
            </a: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вв. н.э. – 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пере-селение славян с Кар-пат, заселение ими Приднепровья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5003800" y="3698875"/>
            <a:ext cx="3683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defRPr/>
            </a:pP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</a:t>
            </a:r>
            <a:r>
              <a:rPr lang="en-US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VI</a:t>
            </a: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в. н.э. – 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заселение славянами верховьев Вислы и Одера, низо-вьев Дуная, Балкан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5003800" y="2193925"/>
            <a:ext cx="3683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defRPr/>
            </a:pP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</a:t>
            </a:r>
            <a:r>
              <a:rPr lang="en-US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V</a:t>
            </a: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в. н.э. – 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расселение славян с Балтийского побережья в северные районы Вост. Европы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Этногенез древних восточных славян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03800" y="1052513"/>
            <a:ext cx="3683000" cy="10969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200" b="1" smtClean="0"/>
              <a:t>	</a:t>
            </a:r>
            <a:r>
              <a:rPr lang="en-US" sz="2200" b="1" smtClean="0"/>
              <a:t>II </a:t>
            </a:r>
            <a:r>
              <a:rPr lang="ru-RU" sz="2200" b="1" smtClean="0"/>
              <a:t>в. н.э. – </a:t>
            </a:r>
            <a:r>
              <a:rPr lang="ru-RU" sz="2200" smtClean="0"/>
              <a:t>заселение славянами Прикарпа-тья и низовьев Дуная</a:t>
            </a:r>
          </a:p>
        </p:txBody>
      </p:sp>
      <p:graphicFrame>
        <p:nvGraphicFramePr>
          <p:cNvPr id="86018" name="Object 7"/>
          <p:cNvGraphicFramePr>
            <a:graphicFrameLocks noChangeAspect="1"/>
          </p:cNvGraphicFramePr>
          <p:nvPr>
            <p:ph sz="half" idx="1"/>
          </p:nvPr>
        </p:nvGraphicFramePr>
        <p:xfrm>
          <a:off x="468313" y="1196975"/>
          <a:ext cx="4651375" cy="5184775"/>
        </p:xfrm>
        <a:graphic>
          <a:graphicData uri="http://schemas.openxmlformats.org/presentationml/2006/ole">
            <p:oleObj spid="_x0000_s86018" name="Точечный рисунок" r:id="rId3" imgW="3914286" imgH="436190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Хозяйство </a:t>
            </a:r>
            <a:br>
              <a:rPr lang="ru-RU" smtClean="0"/>
            </a:br>
            <a:r>
              <a:rPr lang="ru-RU" smtClean="0"/>
              <a:t>древних восточных славян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2455863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Многовидовое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натуральное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экстенсивное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вид хозяйственной деятельности – 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земле-делие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способы землепользования –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подсечно-огневое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переложное земледелие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Общественный строй </a:t>
            </a:r>
            <a:br>
              <a:rPr lang="ru-RU" smtClean="0"/>
            </a:br>
            <a:r>
              <a:rPr lang="ru-RU" smtClean="0"/>
              <a:t>древних восточных славян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1814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догосударственный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период –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родо-племенной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строй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Поселения группировались в «гнёзда» из 3-4 посёлков, в каждом из которых жило несколько семей (иногда несколько десятков семей). Расстояние между посёлками не превышало 5 км, а между «гнёздами» могло достигать 30, а то и 100 км.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Несколько посёлков составляли древнеславянскую общину –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вервь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Язычество </a:t>
            </a:r>
            <a:br>
              <a:rPr lang="ru-RU" smtClean="0"/>
            </a:br>
            <a:r>
              <a:rPr lang="ru-RU" smtClean="0"/>
              <a:t>древних восточных славян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894263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Язычество – это комплекс ранних форм религии, таких как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анимизм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аниматизм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фетишизм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тоте-мизм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др. (см.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словарь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языческих верований древних восточных славян характерен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политеизм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(многобожие).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этапы развития язычества у славян: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поклонение злым и добрым духам, управляющим стихиями;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поклонением Роду, формирование культа предков;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оформлением государственного культа бога войны Перуна (первоначально почитался как бог грозы).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68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Образование </a:t>
            </a:r>
            <a:br>
              <a:rPr lang="ru-RU" smtClean="0"/>
            </a:br>
            <a:r>
              <a:rPr lang="ru-RU" smtClean="0"/>
              <a:t>древнерусского государства</a:t>
            </a:r>
            <a:endParaRPr lang="ru-RU" sz="2800" smtClean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0888"/>
            <a:ext cx="8229600" cy="46355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Основоположниками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норманнской теории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принято считать историков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 Миллера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 Байера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Эта теория приписывает создание древнерусского государства норманнам – скандинавским викингам (на Руси их называли варягами). Основанием для неё послужил летописный рассказ о призвании на княжение в Новгороде в 862 г. варяжских князей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Рюрика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Синеуса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Трувора.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Тогда же в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 норманнская теория была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под-вергнута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критике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М.В. Ломоносовым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основополож-ником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антинорманизма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455613" y="14843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Норманнская теория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68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Образование </a:t>
            </a:r>
            <a:br>
              <a:rPr lang="ru-RU" smtClean="0"/>
            </a:br>
            <a:r>
              <a:rPr lang="ru-RU" smtClean="0"/>
              <a:t>древнерусского государства</a:t>
            </a:r>
            <a:endParaRPr lang="ru-RU" sz="2800" smtClean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0888"/>
            <a:ext cx="8229600" cy="444976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современной исторической науке признаётся: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историчность князя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Рюрика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вымышленность его братьев –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Синеуса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Трувора;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князь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Рюрик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варяги, призванные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словенами-новгородцами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были скандинавами;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именем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Рюрика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связано происхождение правящей династии Киевской Руси;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скандинавы не могли основать древнерусское государство, ибо этот процесс не мог зависеть от воли предприимчивых князей;</a:t>
            </a: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455613" y="14843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Критика норманнской теории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68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Образование </a:t>
            </a:r>
            <a:br>
              <a:rPr lang="ru-RU" smtClean="0"/>
            </a:br>
            <a:r>
              <a:rPr lang="ru-RU" smtClean="0"/>
              <a:t>древнерусского государства</a:t>
            </a:r>
            <a:endParaRPr lang="ru-RU" sz="2800" smtClean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0888"/>
            <a:ext cx="8229600" cy="345122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современной исторической науке признаётся: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вклад скандинавов в организацию торговли, их вовлеченность в процесс становления </a:t>
            </a:r>
            <a:r>
              <a:rPr lang="ru-RU" dirty="0" err="1" smtClean="0"/>
              <a:t>государ-ственности</a:t>
            </a:r>
            <a:r>
              <a:rPr lang="ru-RU" dirty="0" smtClean="0"/>
              <a:t> у древних восточных славян;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скандинавы и славяне находились примерно на одной стадии развития, что позволяло скандинавам активно включиться в исторические процессы, </a:t>
            </a:r>
            <a:r>
              <a:rPr lang="ru-RU" dirty="0" err="1" smtClean="0"/>
              <a:t>проис-ходившие</a:t>
            </a:r>
            <a:r>
              <a:rPr lang="ru-RU" dirty="0" smtClean="0"/>
              <a:t> у славян;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455613" y="14843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Критика норманнской теории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68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Образование </a:t>
            </a:r>
            <a:br>
              <a:rPr lang="ru-RU" smtClean="0"/>
            </a:br>
            <a:r>
              <a:rPr lang="ru-RU" smtClean="0"/>
              <a:t>древнерусского государства</a:t>
            </a:r>
            <a:endParaRPr lang="ru-RU" sz="2800" smtClean="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0888"/>
            <a:ext cx="8229600" cy="267811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современной исторической науке признаётся: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завершение процесса образования древнерусского государства связано с объединением большинства восточнославянских племён Олегом Вещим (в 882 г.);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dirty="0" smtClean="0"/>
              <a:t>первым правителем древнерусского государства (Киевской Руси) является князь Олег Вещий.</a:t>
            </a: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455613" y="14843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Критика норманнской теории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68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Становление государственности </a:t>
            </a:r>
            <a:br>
              <a:rPr lang="ru-RU" smtClean="0"/>
            </a:br>
            <a:r>
              <a:rPr lang="ru-RU" smtClean="0"/>
              <a:t>у древних восточных славян</a:t>
            </a:r>
            <a:endParaRPr lang="ru-RU" sz="2800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0888"/>
            <a:ext cx="8229600" cy="407193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SzPct val="85000"/>
              <a:buFont typeface="Wingdings" pitchFamily="2" charset="2"/>
              <a:buNone/>
            </a:pPr>
            <a:r>
              <a:rPr lang="ru-RU" smtClean="0"/>
              <a:t>	</a:t>
            </a:r>
            <a:r>
              <a:rPr lang="ru-RU" b="1" smtClean="0"/>
              <a:t>Основная причина – разложение родоплеменного строя, изменения, происходившие в </a:t>
            </a:r>
            <a:r>
              <a:rPr lang="en-US" b="1" smtClean="0"/>
              <a:t>VII – IX</a:t>
            </a:r>
            <a:r>
              <a:rPr lang="ru-RU" b="1" smtClean="0"/>
              <a:t> веках</a:t>
            </a:r>
            <a:r>
              <a:rPr lang="ru-RU" smtClean="0"/>
              <a:t>:</a:t>
            </a:r>
          </a:p>
          <a:p>
            <a:pPr eaLnBrk="1" hangingPunct="1">
              <a:lnSpc>
                <a:spcPct val="110000"/>
              </a:lnSpc>
              <a:buSzPct val="85000"/>
            </a:pPr>
            <a:r>
              <a:rPr lang="ru-RU" smtClean="0"/>
              <a:t>рост прибавочного продукта вследствие совершен-ствования орудий труда и способов производства;</a:t>
            </a:r>
          </a:p>
          <a:p>
            <a:pPr eaLnBrk="1" hangingPunct="1">
              <a:lnSpc>
                <a:spcPct val="110000"/>
              </a:lnSpc>
              <a:buSzPct val="85000"/>
            </a:pPr>
            <a:r>
              <a:rPr lang="ru-RU" smtClean="0"/>
              <a:t>отделение ремесла от земледелия и скотоводства;</a:t>
            </a:r>
          </a:p>
          <a:p>
            <a:pPr eaLnBrk="1" hangingPunct="1">
              <a:lnSpc>
                <a:spcPct val="110000"/>
              </a:lnSpc>
              <a:buSzPct val="85000"/>
            </a:pPr>
            <a:r>
              <a:rPr lang="ru-RU" smtClean="0"/>
              <a:t>функциональная стратификация общества;</a:t>
            </a:r>
          </a:p>
          <a:p>
            <a:pPr eaLnBrk="1" hangingPunct="1">
              <a:lnSpc>
                <a:spcPct val="110000"/>
              </a:lnSpc>
              <a:buSzPct val="85000"/>
            </a:pPr>
            <a:r>
              <a:rPr lang="ru-RU" smtClean="0"/>
              <a:t>превращение семьи в основную хозяйственную еди-ницу и замена родовой общины территориальной;</a:t>
            </a:r>
          </a:p>
          <a:p>
            <a:pPr eaLnBrk="1" hangingPunct="1">
              <a:lnSpc>
                <a:spcPct val="110000"/>
              </a:lnSpc>
              <a:buSzPct val="85000"/>
            </a:pPr>
            <a:r>
              <a:rPr lang="ru-RU" smtClean="0"/>
              <a:t>объединение племён в союзы.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455613" y="14843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Предпосылки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0888"/>
            <a:ext cx="8229600" cy="26479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SzPct val="85000"/>
              <a:buFont typeface="Wingdings" pitchFamily="2" charset="2"/>
              <a:buNone/>
              <a:defRPr/>
            </a:pPr>
            <a:r>
              <a:rPr lang="ru-RU" smtClean="0"/>
              <a:t>	</a:t>
            </a:r>
            <a:r>
              <a:rPr lang="ru-RU" b="1" smtClean="0"/>
              <a:t>Внешние факторы</a:t>
            </a:r>
            <a:r>
              <a:rPr lang="ru-RU" smtClean="0"/>
              <a:t>:</a:t>
            </a:r>
          </a:p>
          <a:p>
            <a:pPr eaLnBrk="1" hangingPunct="1">
              <a:lnSpc>
                <a:spcPct val="110000"/>
              </a:lnSpc>
              <a:buSzPct val="85000"/>
              <a:defRPr/>
            </a:pPr>
            <a:r>
              <a:rPr lang="ru-RU" smtClean="0"/>
              <a:t>военная деятельность, игравшая важную роль в жизни древних восточных славян;</a:t>
            </a:r>
          </a:p>
          <a:p>
            <a:pPr eaLnBrk="1" hangingPunct="1">
              <a:lnSpc>
                <a:spcPct val="110000"/>
              </a:lnSpc>
              <a:buSzPct val="85000"/>
              <a:defRPr/>
            </a:pPr>
            <a:r>
              <a:rPr lang="ru-RU" smtClean="0"/>
              <a:t>вовлечение древних восточных славян в между-народную торговлю (путь «из варяг в греки» и путь «из варяг в арабы»). </a:t>
            </a:r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68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Становление государственности </a:t>
            </a:r>
            <a:br>
              <a:rPr lang="ru-RU" smtClean="0"/>
            </a:br>
            <a:r>
              <a:rPr lang="ru-RU" smtClean="0"/>
              <a:t>у древних восточных славян</a:t>
            </a:r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455613" y="14843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Предпосылки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841" name="Group 9"/>
          <p:cNvGraphicFramePr>
            <a:graphicFrameLocks noGrp="1"/>
          </p:cNvGraphicFramePr>
          <p:nvPr/>
        </p:nvGraphicFramePr>
        <p:xfrm>
          <a:off x="457200" y="2082800"/>
          <a:ext cx="8016875" cy="4452938"/>
        </p:xfrm>
        <a:graphic>
          <a:graphicData uri="http://schemas.openxmlformats.org/drawingml/2006/table">
            <a:tbl>
              <a:tblPr/>
              <a:tblGrid>
                <a:gridCol w="1165225"/>
                <a:gridCol w="6851650"/>
              </a:tblGrid>
              <a:tr h="11049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VII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в.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–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«Вождество». Характерны: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5000"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возникновение соседской общины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5000"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объединение племён в союзы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5000"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появление института власти в лице вождя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5000"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теократический характер власти вождя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5000"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функциональная дифференциация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49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IX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в. –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«Дружинное государство». Характерны: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5000"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появление дружины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5000"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зачатки адм.-терр. управления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5000"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наличие права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5000"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формирование налогообложения (дань)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6315" name="Rectangle 59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68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Становление государственности </a:t>
            </a:r>
            <a:br>
              <a:rPr lang="ru-RU" smtClean="0"/>
            </a:br>
            <a:r>
              <a:rPr lang="ru-RU" smtClean="0"/>
              <a:t>у древних восточных славян</a:t>
            </a:r>
          </a:p>
        </p:txBody>
      </p:sp>
      <p:sp>
        <p:nvSpPr>
          <p:cNvPr id="96316" name="Rectangle 60"/>
          <p:cNvSpPr>
            <a:spLocks noChangeArrowheads="1"/>
          </p:cNvSpPr>
          <p:nvPr/>
        </p:nvSpPr>
        <p:spPr bwMode="auto">
          <a:xfrm>
            <a:off x="455613" y="14843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Основные этапы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54" name="Group 2"/>
          <p:cNvGraphicFramePr>
            <a:graphicFrameLocks noGrp="1"/>
          </p:cNvGraphicFramePr>
          <p:nvPr>
            <p:ph type="tbl" idx="1"/>
          </p:nvPr>
        </p:nvGraphicFramePr>
        <p:xfrm>
          <a:off x="457200" y="2082800"/>
          <a:ext cx="8178800" cy="2403475"/>
        </p:xfrm>
        <a:graphic>
          <a:graphicData uri="http://schemas.openxmlformats.org/drawingml/2006/table">
            <a:tbl>
              <a:tblPr/>
              <a:tblGrid>
                <a:gridCol w="1327150"/>
                <a:gridCol w="6851650"/>
              </a:tblGrid>
              <a:tr h="1104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862 г.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–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Призвание словенами на княжение сканди-навского конунга Рюрика, после смерти кото-рого (в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879 г.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) власть перешла к Олегу.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5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882 г.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–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Поход Олега из Новгорода в Киев и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обра-зование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древнерусского государства.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0368" name="Rectangle 16"/>
          <p:cNvSpPr>
            <a:spLocks noChangeArrowheads="1"/>
          </p:cNvSpPr>
          <p:nvPr/>
        </p:nvSpPr>
        <p:spPr bwMode="auto">
          <a:xfrm>
            <a:off x="455613" y="14843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Основные этапы</a:t>
            </a:r>
          </a:p>
        </p:txBody>
      </p:sp>
      <p:sp>
        <p:nvSpPr>
          <p:cNvPr id="20488" name="Text Box 17"/>
          <p:cNvSpPr txBox="1">
            <a:spLocks noChangeArrowheads="1"/>
          </p:cNvSpPr>
          <p:nvPr/>
        </p:nvSpPr>
        <p:spPr bwMode="auto">
          <a:xfrm>
            <a:off x="3957638" y="4652963"/>
            <a:ext cx="1223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(</a:t>
            </a: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hlinkClick r:id="rId2" action="ppaction://hlinksldjump"/>
              </a:rPr>
              <a:t>карта</a:t>
            </a: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)</a:t>
            </a:r>
          </a:p>
        </p:txBody>
      </p:sp>
      <p:sp>
        <p:nvSpPr>
          <p:cNvPr id="100371" name="Rectangle 19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68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Становление государственности </a:t>
            </a:r>
            <a:br>
              <a:rPr lang="ru-RU" smtClean="0"/>
            </a:br>
            <a:r>
              <a:rPr lang="ru-RU" smtClean="0"/>
              <a:t>у древних восточных славян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pic>
        <p:nvPicPr>
          <p:cNvPr id="123906" name="Picture 5" descr="Великое переселение народ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8438"/>
            <a:ext cx="9144000" cy="646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1911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Словарь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41400"/>
            <a:ext cx="8229600" cy="51308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Анимизм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(от лат.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animus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душа, дух) – вера в существование душ и духов, управляющих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мате-риальным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миром.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Аниматизм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(от лат. </a:t>
            </a:r>
            <a:r>
              <a:rPr lang="en-US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animatus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одушевлённый) – вера в безличную одушевлённость природы или отдельных ее частей и явлений.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Фетишизм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(от фр.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</a:t>
            </a:r>
            <a:r>
              <a:rPr lang="en-US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tiche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идол, талисман) – культ неодушевлённых предметов, наделённых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сверхъ-естественными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свойствами.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Тотемизм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комплекс верований и обрядов,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свя-занных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представлением о родстве между группами людей и видами животных и растений.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3" name="Picture 4" descr="Иcтория_тема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4480</TotalTime>
  <Words>1302</Words>
  <Application>Microsoft Office PowerPoint</Application>
  <PresentationFormat>Экран (4:3)</PresentationFormat>
  <Paragraphs>184</Paragraphs>
  <Slides>28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8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Точечный рисунок</vt:lpstr>
      <vt:lpstr>Тема 3. Раннесредневековая Европа  и Древняя Русь</vt:lpstr>
      <vt:lpstr>Понятие Средневековья</vt:lpstr>
      <vt:lpstr>Переход к Средневековью</vt:lpstr>
      <vt:lpstr>Переход к Средневековью</vt:lpstr>
      <vt:lpstr>Переход к Средневековью</vt:lpstr>
      <vt:lpstr>Переход к Средневековью</vt:lpstr>
      <vt:lpstr>Типологические черты Средневековья</vt:lpstr>
      <vt:lpstr>Средневековая Европа</vt:lpstr>
      <vt:lpstr>Средневековая Европа</vt:lpstr>
      <vt:lpstr>Слайд 10</vt:lpstr>
      <vt:lpstr>Русская цивилизация</vt:lpstr>
      <vt:lpstr>Этногенез древних восточных славян</vt:lpstr>
      <vt:lpstr>Этногенез древних восточных славян</vt:lpstr>
      <vt:lpstr>Хозяйство  древних восточных славян</vt:lpstr>
      <vt:lpstr>Общественный строй  древних восточных славян</vt:lpstr>
      <vt:lpstr>Язычество  древних восточных славян</vt:lpstr>
      <vt:lpstr>Образование  древнерусского государства</vt:lpstr>
      <vt:lpstr>Образование  древнерусского государства</vt:lpstr>
      <vt:lpstr>Образование  древнерусского государства</vt:lpstr>
      <vt:lpstr>Образование  древнерусского государства</vt:lpstr>
      <vt:lpstr>Становление государственности  у древних восточных славян</vt:lpstr>
      <vt:lpstr>Становление государственности  у древних восточных славян</vt:lpstr>
      <vt:lpstr>Становление государственности  у древних восточных славян</vt:lpstr>
      <vt:lpstr>Становление государственности  у древних восточных славян</vt:lpstr>
      <vt:lpstr>Слайд 25</vt:lpstr>
      <vt:lpstr>Слайд 26</vt:lpstr>
      <vt:lpstr>Словарь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102</cp:revision>
  <dcterms:created xsi:type="dcterms:W3CDTF">2007-01-04T06:45:40Z</dcterms:created>
  <dcterms:modified xsi:type="dcterms:W3CDTF">2021-06-16T09:03:48Z</dcterms:modified>
</cp:coreProperties>
</file>