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287" r:id="rId3"/>
    <p:sldId id="288" r:id="rId4"/>
    <p:sldId id="320" r:id="rId5"/>
    <p:sldId id="321" r:id="rId6"/>
    <p:sldId id="289" r:id="rId7"/>
    <p:sldId id="291" r:id="rId8"/>
    <p:sldId id="290" r:id="rId9"/>
    <p:sldId id="326" r:id="rId10"/>
    <p:sldId id="292" r:id="rId11"/>
    <p:sldId id="296" r:id="rId12"/>
    <p:sldId id="301" r:id="rId13"/>
    <p:sldId id="297" r:id="rId14"/>
    <p:sldId id="298" r:id="rId15"/>
    <p:sldId id="299" r:id="rId16"/>
    <p:sldId id="300" r:id="rId17"/>
    <p:sldId id="302" r:id="rId18"/>
    <p:sldId id="327" r:id="rId19"/>
    <p:sldId id="303" r:id="rId20"/>
    <p:sldId id="304" r:id="rId21"/>
    <p:sldId id="305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6" r:id="rId31"/>
    <p:sldId id="318" r:id="rId32"/>
    <p:sldId id="322" r:id="rId33"/>
    <p:sldId id="323" r:id="rId34"/>
    <p:sldId id="324" r:id="rId35"/>
    <p:sldId id="325" r:id="rId36"/>
    <p:sldId id="285" r:id="rId37"/>
    <p:sldId id="286" r:id="rId38"/>
    <p:sldId id="315" r:id="rId39"/>
    <p:sldId id="317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6"/>
    <p:penClr>
      <a:srgbClr val="FF0000"/>
    </p:penClr>
  </p:showPr>
  <p:clrMru>
    <a:srgbClr val="000000"/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367617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6F1AB-E33D-4411-8BFD-A21024D19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F680A-D507-4875-BD1E-340C791EF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65500-2597-4D73-8D13-5D0EF4CC81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95B57-4A2A-4B5D-A2E4-F8DA453E58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57485-43DD-445C-91A4-710474BBF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AF0F8-D79C-4B65-81F4-CAF8C7550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D522E-2F25-4131-87E1-6969F5049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1D163-3729-4874-9984-715D0714D0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44CF4-1164-488C-99BE-899DA15930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D09F0-A9ED-451B-913E-D5D9057657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21673-AE93-47CB-9E4A-F985563C9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7FB69F56-87D5-435C-A518-80A38C588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4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7675" y="2049463"/>
            <a:ext cx="5888038" cy="18002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Тема 6.</a:t>
            </a:r>
            <a:br>
              <a:rPr lang="ru-RU" sz="2800" smtClean="0"/>
            </a:br>
            <a:r>
              <a:rPr lang="ru-RU" sz="2800" smtClean="0"/>
              <a:t>Россия в </a:t>
            </a:r>
            <a:r>
              <a:rPr lang="en-US" sz="2800" smtClean="0"/>
              <a:t>XVI – XVII </a:t>
            </a:r>
            <a:r>
              <a:rPr lang="ru-RU" sz="2800" smtClean="0"/>
              <a:t>вв. </a:t>
            </a:r>
            <a:br>
              <a:rPr lang="ru-RU" sz="2800" smtClean="0"/>
            </a:br>
            <a:r>
              <a:rPr lang="ru-RU" sz="2800" smtClean="0"/>
              <a:t>в контексте развития европейской цивилизации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2138" y="990600"/>
            <a:ext cx="57610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Европейская цивилизация </a:t>
            </a:r>
            <a:r>
              <a:rPr lang="en-US" smtClean="0"/>
              <a:t/>
            </a:r>
            <a:br>
              <a:rPr lang="en-US" smtClean="0"/>
            </a:br>
            <a:r>
              <a:rPr lang="ru-RU" smtClean="0"/>
              <a:t>в конце XV – XVII вв.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802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В XV – XVII вв. Европа осваивает мировой океан. Это </a:t>
            </a:r>
            <a:r>
              <a:rPr lang="ru-RU" b="1" smtClean="0"/>
              <a:t>эпоха Великих географических открытий</a:t>
            </a:r>
            <a:r>
              <a:rPr lang="ru-RU" smtClean="0"/>
              <a:t>: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вторая половина </a:t>
            </a:r>
            <a:r>
              <a:rPr lang="en-US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XV 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в.</a:t>
            </a:r>
            <a:r>
              <a:rPr lang="ru-RU" smtClean="0"/>
              <a:t> – серия португальских экспе-диций вдоль побережья Африки;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1487 – 1488 гг.</a:t>
            </a:r>
            <a:r>
              <a:rPr lang="ru-RU" smtClean="0"/>
              <a:t> – открытие южного морского пути в Индийский океан (Бартоломео Диас);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1492 г.</a:t>
            </a:r>
            <a:r>
              <a:rPr lang="ru-RU" smtClean="0"/>
              <a:t> – открытие Америки (Христофор Колумб);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1497 – 1499 гг.</a:t>
            </a:r>
            <a:r>
              <a:rPr lang="ru-RU" smtClean="0"/>
              <a:t> – открытие морского пути в Индию (Васко да Гама);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1519 – 1521 гг.</a:t>
            </a:r>
            <a:r>
              <a:rPr lang="ru-RU" smtClean="0"/>
              <a:t> – первое кругосветное плавание (Фернандо Магеллан);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1642 – 1643 гг.</a:t>
            </a:r>
            <a:r>
              <a:rPr lang="ru-RU" smtClean="0"/>
              <a:t> и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1644 г.</a:t>
            </a:r>
            <a:r>
              <a:rPr lang="ru-RU" smtClean="0"/>
              <a:t> – открытие Новой Зеландии и Австралии (Абель Тасман).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Европейская цивилизация </a:t>
            </a:r>
            <a:r>
              <a:rPr lang="en-US" smtClean="0"/>
              <a:t/>
            </a:r>
            <a:br>
              <a:rPr lang="en-US" smtClean="0"/>
            </a:br>
            <a:r>
              <a:rPr lang="ru-RU" smtClean="0"/>
              <a:t>в конце XV – XVII вв.</a:t>
            </a:r>
          </a:p>
        </p:txBody>
      </p:sp>
      <p:sp>
        <p:nvSpPr>
          <p:cNvPr id="318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6926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Параллельно с географическими открытиями шло </a:t>
            </a:r>
            <a:r>
              <a:rPr lang="ru-RU" b="1" smtClean="0"/>
              <a:t>колониальное освоение территорий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Началось создание океанической </a:t>
            </a:r>
            <a:r>
              <a:rPr lang="ru-RU" b="1" smtClean="0"/>
              <a:t>глобальной циви-лизации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ru-RU" b="1" smtClean="0"/>
              <a:t>Сместились торговые центры</a:t>
            </a:r>
            <a:r>
              <a:rPr lang="ru-RU" smtClean="0"/>
              <a:t>. Средиземноморье постепенно уступило своё место сначала Голландии, а позже – Англии.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Произошла революция в мировоззрении людей, начал формироваться новый тип общественных отношений – </a:t>
            </a:r>
            <a:r>
              <a:rPr lang="ru-RU" b="1" smtClean="0"/>
              <a:t>капиталистические отношения</a:t>
            </a:r>
            <a:r>
              <a:rPr lang="ru-RU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Европейская цивилизация </a:t>
            </a:r>
            <a:br>
              <a:rPr lang="ru-RU" smtClean="0"/>
            </a:br>
            <a:r>
              <a:rPr lang="ru-RU" smtClean="0"/>
              <a:t>в конце XV – XVII вв.</a:t>
            </a:r>
          </a:p>
        </p:txBody>
      </p:sp>
      <p:sp>
        <p:nvSpPr>
          <p:cNvPr id="319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4005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b="1" smtClean="0"/>
              <a:t>В экономической сфере:</a:t>
            </a:r>
          </a:p>
          <a:p>
            <a:pPr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становление капиталистических отношений;</a:t>
            </a:r>
          </a:p>
          <a:p>
            <a:pPr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процесс первоначального накопления капитала;</a:t>
            </a:r>
          </a:p>
          <a:p>
            <a:pPr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появление мануфактуры (приходит на смену ремес-ленному производству в структуре цеха);</a:t>
            </a:r>
          </a:p>
          <a:p>
            <a:pPr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процесс раскрестьянивания через обезземеливание, переход на аренду, создание фермерских хозяйств;</a:t>
            </a:r>
          </a:p>
          <a:p>
            <a:pPr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развитие товарно-денежных отношений, перераста-ние их в рыночную систему хозяйствования.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Европейская цивилизация </a:t>
            </a:r>
            <a:r>
              <a:rPr lang="en-US" smtClean="0"/>
              <a:t/>
            </a:r>
            <a:br>
              <a:rPr lang="en-US" smtClean="0"/>
            </a:br>
            <a:r>
              <a:rPr lang="ru-RU" smtClean="0"/>
              <a:t>в конце XV – XVII вв.</a:t>
            </a:r>
          </a:p>
        </p:txBody>
      </p:sp>
      <p:sp>
        <p:nvSpPr>
          <p:cNvPr id="320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319563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b="1" smtClean="0"/>
              <a:t>Изменения в социальной структуре общества: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постепенное разрушение сословных перегородок традиционного, феодального общества;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формирование новой социальной структуры общест-ва, основу которой составили: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None/>
            </a:pPr>
            <a:r>
              <a:rPr lang="ru-RU" smtClean="0"/>
              <a:t>	● буржуазия и «новые дворяне»,</a:t>
            </a:r>
          </a:p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None/>
            </a:pPr>
            <a:r>
              <a:rPr lang="ru-RU" smtClean="0"/>
              <a:t>	● наёмные рабочие.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Европейская цивилизация </a:t>
            </a:r>
            <a:r>
              <a:rPr lang="en-US" smtClean="0"/>
              <a:t/>
            </a:r>
            <a:br>
              <a:rPr lang="en-US" smtClean="0"/>
            </a:br>
            <a:r>
              <a:rPr lang="ru-RU" smtClean="0"/>
              <a:t>в конце XV – XVII вв.</a:t>
            </a:r>
          </a:p>
        </p:txBody>
      </p:sp>
      <p:sp>
        <p:nvSpPr>
          <p:cNvPr id="321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89535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В </a:t>
            </a:r>
            <a:r>
              <a:rPr lang="en-US" smtClean="0"/>
              <a:t>XVI – XVII</a:t>
            </a:r>
            <a:r>
              <a:rPr lang="ru-RU" smtClean="0"/>
              <a:t> вв</a:t>
            </a:r>
            <a:r>
              <a:rPr lang="ru-RU" b="1" smtClean="0"/>
              <a:t>.</a:t>
            </a:r>
            <a:r>
              <a:rPr lang="ru-RU" smtClean="0"/>
              <a:t> происходит </a:t>
            </a:r>
            <a:r>
              <a:rPr lang="ru-RU" b="1" smtClean="0"/>
              <a:t>становление</a:t>
            </a:r>
            <a:r>
              <a:rPr lang="ru-RU" smtClean="0"/>
              <a:t> </a:t>
            </a:r>
            <a:r>
              <a:rPr lang="ru-RU" b="1" smtClean="0"/>
              <a:t>абсолю-тистских монархий.</a:t>
            </a:r>
            <a:endParaRPr lang="ru-RU" smtClean="0"/>
          </a:p>
        </p:txBody>
      </p:sp>
      <p:sp>
        <p:nvSpPr>
          <p:cNvPr id="321539" name="Rectangle 4"/>
          <p:cNvSpPr>
            <a:spLocks noChangeArrowheads="1"/>
          </p:cNvSpPr>
          <p:nvPr/>
        </p:nvSpPr>
        <p:spPr bwMode="auto">
          <a:xfrm>
            <a:off x="455613" y="2500313"/>
            <a:ext cx="8229600" cy="297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Теоретическим обоснованием служит провозглаше-ние божественного происхождения монаршей влас-ти, безраздельного суверенитета государя и недо-пустимости сопротивления ему.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На смену отрядам прямых королевских вассалов приходят многотысячные армии из профессиональ-ных солдат (наёмников и/или рекрутов).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Европейская цивилизация </a:t>
            </a:r>
            <a:r>
              <a:rPr lang="en-US" smtClean="0"/>
              <a:t/>
            </a:r>
            <a:br>
              <a:rPr lang="en-US" smtClean="0"/>
            </a:br>
            <a:r>
              <a:rPr lang="ru-RU" smtClean="0"/>
              <a:t>в конце XV – XVII вв.</a:t>
            </a:r>
          </a:p>
        </p:txBody>
      </p:sp>
      <p:sp>
        <p:nvSpPr>
          <p:cNvPr id="322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89535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В </a:t>
            </a:r>
            <a:r>
              <a:rPr lang="en-US" smtClean="0"/>
              <a:t>XVI – XVII</a:t>
            </a:r>
            <a:r>
              <a:rPr lang="ru-RU" smtClean="0"/>
              <a:t> вв</a:t>
            </a:r>
            <a:r>
              <a:rPr lang="ru-RU" b="1" smtClean="0"/>
              <a:t>.</a:t>
            </a:r>
            <a:r>
              <a:rPr lang="ru-RU" smtClean="0"/>
              <a:t> происходит </a:t>
            </a:r>
            <a:r>
              <a:rPr lang="ru-RU" b="1" smtClean="0"/>
              <a:t>становление</a:t>
            </a:r>
            <a:r>
              <a:rPr lang="ru-RU" smtClean="0"/>
              <a:t> </a:t>
            </a:r>
            <a:r>
              <a:rPr lang="ru-RU" b="1" smtClean="0"/>
              <a:t>абсолю-тистских монархий.</a:t>
            </a:r>
            <a:endParaRPr lang="ru-RU" smtClean="0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5613" y="2500313"/>
            <a:ext cx="8229600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Укреплению абсолютизма способствовало совершен-ствование государственных финансов.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В период абсолютизма разрешается многовековой конфликт между светской и духовной властями: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ограничение вмешательства папы римского и широ-кие привилегии для национальных церквей;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полное подчинение церкви светской власти и её интеграция в систему государственных институтов </a:t>
            </a:r>
            <a:br>
              <a:rPr lang="ru-RU" sz="2400"/>
            </a:br>
            <a:r>
              <a:rPr lang="ru-RU" sz="2400"/>
              <a:t>(в странах победившей Реформации и в России).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Европейская цивилизация </a:t>
            </a:r>
            <a:r>
              <a:rPr lang="en-US" smtClean="0"/>
              <a:t/>
            </a:r>
            <a:br>
              <a:rPr lang="en-US" smtClean="0"/>
            </a:br>
            <a:r>
              <a:rPr lang="ru-RU" smtClean="0"/>
              <a:t>в конце XV – XVII вв.</a:t>
            </a:r>
          </a:p>
        </p:txBody>
      </p:sp>
      <p:sp>
        <p:nvSpPr>
          <p:cNvPr id="323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2684462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Получает мощный импульс </a:t>
            </a:r>
            <a:r>
              <a:rPr lang="ru-RU" b="1" smtClean="0"/>
              <a:t>рационализм</a:t>
            </a:r>
            <a:r>
              <a:rPr lang="ru-RU" smtClean="0"/>
              <a:t>. Утвержда-ется особая </a:t>
            </a:r>
            <a:r>
              <a:rPr lang="ru-RU" b="1" smtClean="0"/>
              <a:t>ценность разума, прогресса науки и техники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В XVII в. происходит первая </a:t>
            </a:r>
            <a:r>
              <a:rPr lang="ru-RU" b="1" smtClean="0"/>
              <a:t>научная революция</a:t>
            </a:r>
            <a:r>
              <a:rPr lang="ru-RU" smtClean="0"/>
              <a:t>. Связана с именами: Коперника, Галилея, Кеплера, Декарта, Ферма, Ньютона и др. (</a:t>
            </a:r>
            <a:r>
              <a:rPr lang="ru-RU" smtClean="0">
                <a:hlinkClick r:id="rId2" action="ppaction://hlinksldjump"/>
              </a:rPr>
              <a:t>примечание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Европейский Ренессанс</a:t>
            </a:r>
          </a:p>
        </p:txBody>
      </p:sp>
      <p:sp>
        <p:nvSpPr>
          <p:cNvPr id="3246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0138"/>
            <a:ext cx="8229600" cy="2000250"/>
          </a:xfrm>
        </p:spPr>
        <p:txBody>
          <a:bodyPr lIns="0" rIns="0"/>
          <a:lstStyle/>
          <a:p>
            <a:pPr>
              <a:lnSpc>
                <a:spcPct val="110000"/>
              </a:lnSpc>
            </a:pPr>
            <a:r>
              <a:rPr lang="ru-RU" sz="2200" b="1" smtClean="0"/>
              <a:t>Ренессанс </a:t>
            </a:r>
            <a:r>
              <a:rPr lang="ru-RU" sz="2200" smtClean="0"/>
              <a:t>– культурно-мировоззренческое движение, которое зародилось в Италии во второй половине </a:t>
            </a:r>
            <a:r>
              <a:rPr lang="en-US" sz="2200" smtClean="0"/>
              <a:t>XIV</a:t>
            </a:r>
            <a:r>
              <a:rPr lang="ru-RU" sz="2200" smtClean="0"/>
              <a:t> в. и на протяжении </a:t>
            </a:r>
            <a:r>
              <a:rPr lang="en-US" sz="2200" smtClean="0"/>
              <a:t>XV – XVI </a:t>
            </a:r>
            <a:r>
              <a:rPr lang="ru-RU" sz="2200" smtClean="0"/>
              <a:t>вв. охватило страны Европы.</a:t>
            </a:r>
          </a:p>
          <a:p>
            <a:pPr>
              <a:lnSpc>
                <a:spcPct val="110000"/>
              </a:lnSpc>
            </a:pPr>
            <a:r>
              <a:rPr lang="ru-RU" sz="2200" smtClean="0"/>
              <a:t>Античное наследие противопоставлялось средневековому и бралось за основу. Характерен </a:t>
            </a:r>
            <a:r>
              <a:rPr lang="ru-RU" sz="2200" b="1" i="1" smtClean="0"/>
              <a:t>антропоцентризм</a:t>
            </a:r>
            <a:r>
              <a:rPr lang="ru-RU" sz="2200" smtClean="0"/>
              <a:t>.</a:t>
            </a:r>
          </a:p>
        </p:txBody>
      </p:sp>
      <p:sp>
        <p:nvSpPr>
          <p:cNvPr id="324611" name="Rectangle 3"/>
          <p:cNvSpPr>
            <a:spLocks noChangeArrowheads="1"/>
          </p:cNvSpPr>
          <p:nvPr/>
        </p:nvSpPr>
        <p:spPr bwMode="auto">
          <a:xfrm>
            <a:off x="455613" y="3081338"/>
            <a:ext cx="82296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 b="1" i="1">
                <a:solidFill>
                  <a:srgbClr val="000066"/>
                </a:solidFill>
              </a:rPr>
              <a:t>Сформированы новые цивилизационные ценности: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утверждение достоинства и уважения к человеческой личности;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индивидуализм, установка на автономию личности;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динамизм, ориентация на новизну;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стремление личности проникнуть за горизонт – в этом человек находил самореализацию, самоудовлетворение;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терпимость к иным взглядам, мировоззренческим позициям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Реформация в Европе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313362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z="2200" b="1" smtClean="0"/>
              <a:t>Реформация</a:t>
            </a:r>
            <a:r>
              <a:rPr lang="ru-RU" sz="2200" smtClean="0"/>
              <a:t> (от лат. </a:t>
            </a:r>
            <a:r>
              <a:rPr lang="ru-RU" sz="2200" i="1" smtClean="0"/>
              <a:t>reformatio</a:t>
            </a:r>
            <a:r>
              <a:rPr lang="ru-RU" sz="2200" smtClean="0"/>
              <a:t> – исправление, вос-становление) – массовое религиозное и общественно-политическое движение в Западной и Центральной Европе XVI – начала XVII веков, направленное на реформирование католического христианства в соответствии с Библией.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Начало</a:t>
            </a:r>
            <a:r>
              <a:rPr lang="ru-RU" sz="2200" smtClean="0"/>
              <a:t> –  выступление Мартина Лютера («95 тезисов», 1517 год). </a:t>
            </a: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Окончание</a:t>
            </a:r>
            <a:r>
              <a:rPr lang="ru-RU" sz="2200" smtClean="0"/>
              <a:t> – Вестфальский мир 1648 года, с подписанием которого религиозный фактор перестал играть существенную роль в европейской политике.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Основная</a:t>
            </a:r>
            <a:r>
              <a:rPr lang="ru-RU" sz="2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причина</a:t>
            </a:r>
            <a:r>
              <a:rPr lang="ru-RU" sz="2200" smtClean="0"/>
              <a:t> – борьба между зарождавшимися капиталистическими отношениями и доминирующим в то время феодальным строем, на охране идеологических границ которого стояла католическая церковь.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Реформация в Европе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455613" y="1098550"/>
            <a:ext cx="8229600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 i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Итоги Реформации: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>
                <a:cs typeface="+mn-cs"/>
              </a:rPr>
              <a:t>ослабление власти папы римского;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>
                <a:cs typeface="+mn-cs"/>
              </a:rPr>
              <a:t>замена единой католической церкви множеством нацио-нальных церквей;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>
                <a:cs typeface="+mn-cs"/>
              </a:rPr>
              <a:t>распространение протестантизма в Европе (лютеранство, кальвинизм, анабаптизм, цвинглианство, англиканство);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>
                <a:cs typeface="+mn-cs"/>
              </a:rPr>
              <a:t>рост национального сознания народов Европы;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>
                <a:cs typeface="+mn-cs"/>
              </a:rPr>
              <a:t>рост культурного и образовательного уровня населения;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>
                <a:cs typeface="+mn-cs"/>
              </a:rPr>
              <a:t>провозглашение духовного равенства стимулировало раз-витие представлений о равенстве политическом;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200">
                <a:cs typeface="+mn-cs"/>
              </a:rPr>
              <a:t>Реформация значительно поспособствовала смене старых феодальных экономических отношений на новые капита-листические.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Основные тенденции </a:t>
            </a:r>
            <a:br>
              <a:rPr lang="ru-RU" smtClean="0"/>
            </a:br>
            <a:r>
              <a:rPr lang="ru-RU" smtClean="0"/>
              <a:t>развития России в </a:t>
            </a:r>
            <a:r>
              <a:rPr lang="en-US" smtClean="0"/>
              <a:t>XVI</a:t>
            </a:r>
            <a:r>
              <a:rPr lang="ru-RU" smtClean="0"/>
              <a:t> в.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41463"/>
            <a:ext cx="8229600" cy="2428875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Продолжалась политика централизации: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 первой половине </a:t>
            </a:r>
            <a:r>
              <a:rPr lang="en-US" smtClean="0"/>
              <a:t>XVI</a:t>
            </a:r>
            <a:r>
              <a:rPr lang="ru-RU" smtClean="0"/>
              <a:t> в. – посредством реформ (Василий III, Елена Глинская, Избранная рада);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во второй половине </a:t>
            </a:r>
            <a:r>
              <a:rPr lang="en-US" smtClean="0"/>
              <a:t>XVI</a:t>
            </a:r>
            <a:r>
              <a:rPr lang="ru-RU" smtClean="0"/>
              <a:t> в. – посредством насилия (Опричнина Ивана Грозного).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Правление Василия </a:t>
            </a:r>
            <a:r>
              <a:rPr lang="en-US" smtClean="0"/>
              <a:t>III</a:t>
            </a:r>
            <a:r>
              <a:rPr lang="ru-RU" smtClean="0"/>
              <a:t> </a:t>
            </a:r>
            <a:br>
              <a:rPr lang="ru-RU" smtClean="0"/>
            </a:br>
            <a:r>
              <a:rPr lang="ru-RU" smtClean="0"/>
              <a:t>(1505 – 1533)</a:t>
            </a:r>
          </a:p>
        </p:txBody>
      </p:sp>
      <p:sp>
        <p:nvSpPr>
          <p:cNvPr id="328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23415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Получает развитие поместное землевладение. Поместное дворянство рассматривается как опора монархии и централизованной власти.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В целях укрепления системы местного управления изымаются тарханы.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Регентство Елены Глинской </a:t>
            </a:r>
            <a:br>
              <a:rPr lang="ru-RU" smtClean="0"/>
            </a:br>
            <a:r>
              <a:rPr lang="ru-RU" smtClean="0"/>
              <a:t>(1533 – 1538)</a:t>
            </a:r>
          </a:p>
        </p:txBody>
      </p:sp>
      <p:sp>
        <p:nvSpPr>
          <p:cNvPr id="329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925888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Продолжается поощрение поместного землевладе-ния (земельные раздачи дворянам).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Завершается унификация денежной системы России (денежная реформа </a:t>
            </a:r>
            <a:r>
              <a:rPr lang="ru-RU" b="1" smtClean="0"/>
              <a:t>1535 г.</a:t>
            </a:r>
            <a:r>
              <a:rPr lang="ru-RU" smtClean="0"/>
              <a:t>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Осуществляется активное городское и крепостное строительство.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Ограничивается церковное землевладение (указом </a:t>
            </a:r>
            <a:r>
              <a:rPr lang="ru-RU" b="1" smtClean="0"/>
              <a:t>1535 г.</a:t>
            </a:r>
            <a:r>
              <a:rPr lang="ru-RU" smtClean="0"/>
              <a:t> монастырям запрещается приобретать по-местные земли).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Боярское правление </a:t>
            </a:r>
            <a:br>
              <a:rPr lang="ru-RU" smtClean="0"/>
            </a:br>
            <a:r>
              <a:rPr lang="ru-RU" smtClean="0"/>
              <a:t>(1538 – 1547)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1084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Продолжалось развитие поместного землевладения (верстались поместьями провинциальные дворяне).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Было положено начало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губной реформе</a:t>
            </a:r>
            <a:r>
              <a:rPr lang="ru-RU" smtClean="0"/>
              <a:t>, в ходе которой ограничивалась власть кормленщиков и вводился институт губных старост. Губные старосты избирались местными землевладельцами (уездным дворянством) или черносошным крестьянством и посадским населением и ведали борьбой с разбоями и судом по разбойным делам.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Боярское правление </a:t>
            </a:r>
            <a:br>
              <a:rPr lang="ru-RU" smtClean="0"/>
            </a:br>
            <a:r>
              <a:rPr lang="ru-RU" smtClean="0"/>
              <a:t>(1538 – 1547)</a:t>
            </a:r>
          </a:p>
        </p:txBody>
      </p:sp>
      <p:sp>
        <p:nvSpPr>
          <p:cNvPr id="331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6926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Вместе с тем борьба боярских фамилий (Шуйских, Бельских, Глинских) за власть при малолетнем госу-даре, расхищение казны, восстановление тарханов, злоупотребления бояр-кормленщиков пагубно отра-зились на состоянии государства: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расстройство финансов и гос. управления;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ослабление верховной власти и политическая неста-бильность;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рост социального недовольства (самое крупное вы-ступление – Московское восстание </a:t>
            </a:r>
            <a:r>
              <a:rPr lang="ru-RU" b="1" smtClean="0"/>
              <a:t>1547 г.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Царствование Ивана </a:t>
            </a:r>
            <a:r>
              <a:rPr lang="en-US" smtClean="0"/>
              <a:t>IV</a:t>
            </a:r>
            <a:r>
              <a:rPr lang="ru-RU" smtClean="0"/>
              <a:t> </a:t>
            </a:r>
            <a:br>
              <a:rPr lang="ru-RU" smtClean="0"/>
            </a:br>
            <a:r>
              <a:rPr lang="ru-RU" smtClean="0"/>
              <a:t>(1547 – 1584)</a:t>
            </a:r>
          </a:p>
        </p:txBody>
      </p:sp>
      <p:sp>
        <p:nvSpPr>
          <p:cNvPr id="332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013075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В </a:t>
            </a:r>
            <a:r>
              <a:rPr lang="ru-RU" b="1" smtClean="0"/>
              <a:t>1547 г.</a:t>
            </a:r>
            <a:r>
              <a:rPr lang="ru-RU" smtClean="0"/>
              <a:t> Иван IV венчается на царство, первым из московских государей приняв титул «царя».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Тем самым был положен конец боярскому правлению.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Политика централизации была продолжена: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посредством реформ Избранной рады;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посредством террора в период Опричнины.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Реформы Избранной рады</a:t>
            </a:r>
          </a:p>
        </p:txBody>
      </p:sp>
      <p:sp>
        <p:nvSpPr>
          <p:cNvPr id="333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2363"/>
            <a:ext cx="8229600" cy="505777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mtClean="0"/>
              <a:t>Избранная рада – своего рода правительство царя Ивана </a:t>
            </a:r>
            <a:r>
              <a:rPr lang="en-US" smtClean="0"/>
              <a:t>IV</a:t>
            </a:r>
            <a:r>
              <a:rPr lang="ru-RU" smtClean="0"/>
              <a:t>, проводившее в середине </a:t>
            </a:r>
            <a:r>
              <a:rPr lang="en-US" smtClean="0"/>
              <a:t>XVI</a:t>
            </a:r>
            <a:r>
              <a:rPr lang="ru-RU" smtClean="0"/>
              <a:t> в. реформы, направленные на централизацию государства и укрепление сословно-представительной монархии.</a:t>
            </a:r>
          </a:p>
          <a:p>
            <a:pPr>
              <a:lnSpc>
                <a:spcPct val="110000"/>
              </a:lnSpc>
            </a:pPr>
            <a:r>
              <a:rPr lang="ru-RU" smtClean="0"/>
              <a:t>Влияние на политику реформ оказывали: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митрополит Макарий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князь Андрей Курбский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протопоп Сильвестр (духовник царя)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дворянин Алексей Адашев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думный дьяк Иван Висковатов</a:t>
            </a:r>
          </a:p>
          <a:p>
            <a:pPr>
              <a:lnSpc>
                <a:spcPct val="110000"/>
              </a:lnSpc>
            </a:pPr>
            <a:r>
              <a:rPr lang="ru-RU" smtClean="0"/>
              <a:t>Считается, что программа реформ была одобрена Земским собором 1549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Реформы Избранной рады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9100"/>
            <a:ext cx="8229600" cy="41084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b="1" smtClean="0"/>
              <a:t>1549 г.</a:t>
            </a:r>
            <a:r>
              <a:rPr lang="ru-RU" smtClean="0"/>
              <a:t> – созыв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Земского собора</a:t>
            </a:r>
            <a:r>
              <a:rPr lang="ru-RU" smtClean="0"/>
              <a:t>, первого в истории России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ru-RU" smtClean="0"/>
              <a:t> Во второй половине XVI – </a:t>
            </a:r>
            <a:r>
              <a:rPr lang="en-US" smtClean="0"/>
              <a:t>XVII</a:t>
            </a:r>
            <a:r>
              <a:rPr lang="ru-RU" smtClean="0"/>
              <a:t> вв. Земский собор стал высшим сословно-представительным органом в России, созывавшимся для обсуждения важнейших внутри- и внешнеполитических вопросов.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1550 г.</a:t>
            </a:r>
            <a:r>
              <a:rPr lang="ru-RU" smtClean="0"/>
              <a:t> учреждаются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приказы</a:t>
            </a:r>
            <a:r>
              <a:rPr lang="ru-RU" smtClean="0"/>
              <a:t> – новые органы цен-тральной исполнительной власти. Государственный аппарат перестраивается на принципах отраслевого управления.  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Реформирование аппарата управления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Реформы Избранной рады</a:t>
            </a:r>
          </a:p>
        </p:txBody>
      </p:sp>
      <p:sp>
        <p:nvSpPr>
          <p:cNvPr id="335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9100"/>
            <a:ext cx="8229600" cy="23558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Судебник </a:t>
            </a:r>
            <a:r>
              <a:rPr lang="ru-RU" b="1" smtClean="0"/>
              <a:t>1550 г.</a:t>
            </a:r>
            <a:r>
              <a:rPr lang="ru-RU" smtClean="0"/>
              <a:t> отменил тарханы и установил за-прет на их выдачу впредь.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В ходе земской реформы </a:t>
            </a:r>
            <a:r>
              <a:rPr lang="ru-RU" b="1" smtClean="0"/>
              <a:t>1556 г.</a:t>
            </a:r>
            <a:r>
              <a:rPr lang="ru-RU" smtClean="0"/>
              <a:t> осуществляется отмена кормлений и расширение земского управ-ления. 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Реформирование аппарата управления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Реформы Избранной рады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9100"/>
            <a:ext cx="8229600" cy="41814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1550 г.</a:t>
            </a:r>
            <a:r>
              <a:rPr lang="ru-RU" smtClean="0"/>
              <a:t> принимается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новый Судебник</a:t>
            </a:r>
            <a:r>
              <a:rPr lang="ru-RU" smtClean="0"/>
              <a:t> в целях уни-фикации законодательства и судебных норм.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Совершенствуется судебная система:</a:t>
            </a:r>
            <a:r>
              <a:rPr lang="ru-RU" smtClean="0"/>
              <a:t> в целях обеспечения справедливого и скорого суда в состав наместничьего суда вводятся выборные старосты и целовальники, призванные пресекать возможные злоупотребления (подлог, волокиту, взяточничество и тому подобное).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Ужесточается система наказаний</a:t>
            </a:r>
            <a:r>
              <a:rPr lang="ru-RU" smtClean="0"/>
              <a:t>.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Судебная реформа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Реформы Избранной рады</a:t>
            </a:r>
          </a:p>
        </p:txBody>
      </p:sp>
      <p:sp>
        <p:nvSpPr>
          <p:cNvPr id="337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9100"/>
            <a:ext cx="8229600" cy="440055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Были унифицированы церковные обряды и книги и утверждён общерусский пантеон святых.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Были приняты меры для повышения авторитета церкви и духовенства.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Были приняты меры для искоренения ересей.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Ограничивалось церковное землевладение (запре-щалось приобретать как поместные, так и вотчинные земли).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Одним из последствий церковной реформы была консервация средневековой культуры в России.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Церковная реформа 1551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Реформы Избранной рады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9100"/>
            <a:ext cx="8229600" cy="38163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1550 г.</a:t>
            </a:r>
            <a:r>
              <a:rPr lang="ru-RU" smtClean="0"/>
              <a:t> учреждается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стрелецкое войско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1550 г.</a:t>
            </a:r>
            <a:r>
              <a:rPr lang="ru-RU" smtClean="0"/>
              <a:t> учреждается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особое конное войско</a:t>
            </a:r>
            <a:r>
              <a:rPr lang="ru-RU" smtClean="0"/>
              <a:t> из дво-рян, испомещённых в Московском уезде («избранная тысяча»).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1550 г.</a:t>
            </a:r>
            <a:r>
              <a:rPr lang="ru-RU" smtClean="0"/>
              <a:t> по приговору Боярской думы осуществля-ется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упорядочивание и ограничение местничества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Уложением о службе </a:t>
            </a:r>
            <a:r>
              <a:rPr lang="ru-RU" b="1" smtClean="0"/>
              <a:t>1556 г.</a:t>
            </a:r>
            <a:r>
              <a:rPr lang="ru-RU" smtClean="0"/>
              <a:t>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упорядочиваются обя-занности «служилых людей по отечеству»</a:t>
            </a:r>
            <a:r>
              <a:rPr lang="ru-RU" smtClean="0"/>
              <a:t>. </a:t>
            </a: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Реформирование вооружённых сил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Реформы Избранной рады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9100"/>
            <a:ext cx="8229600" cy="39624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ru-RU" smtClean="0"/>
              <a:t>Вводится новая единица налогообложения (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большая соха</a:t>
            </a:r>
            <a:r>
              <a:rPr lang="ru-RU" smtClean="0"/>
              <a:t>). Размер обложения стал зависеть от качества облагаемой налогом земли и от сословной принад-лежности её владельца. Наиболее льготное обложе-ние устанавливается для земель служилых людей.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ru-RU" smtClean="0"/>
              <a:t>Вводятся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новые налоги</a:t>
            </a:r>
            <a:r>
              <a:rPr lang="ru-RU" smtClean="0"/>
              <a:t> (пищальные, полоняничные деньги и др.), а также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налогообложение церковно-монастырских земель</a:t>
            </a:r>
            <a:r>
              <a:rPr lang="ru-RU" smtClean="0"/>
              <a:t>.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Реформирование налогообложения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Опричнина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2363"/>
            <a:ext cx="8229600" cy="5349875"/>
          </a:xfrm>
        </p:spPr>
        <p:txBody>
          <a:bodyPr lIns="54000" rIns="54000"/>
          <a:lstStyle/>
          <a:p>
            <a:pPr eaLnBrk="1" hangingPunct="1">
              <a:defRPr/>
            </a:pPr>
            <a:r>
              <a:rPr lang="ru-RU" smtClean="0"/>
              <a:t>Опричнина учреждена Иваном</a:t>
            </a:r>
            <a:r>
              <a:rPr lang="en-US" smtClean="0"/>
              <a:t> IV</a:t>
            </a:r>
            <a:r>
              <a:rPr lang="ru-RU" smtClean="0"/>
              <a:t> Грозным в </a:t>
            </a:r>
            <a:r>
              <a:rPr lang="ru-RU" b="1" smtClean="0"/>
              <a:t>1565 г.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Отменена в </a:t>
            </a:r>
            <a:r>
              <a:rPr lang="ru-RU" b="1" smtClean="0"/>
              <a:t>1572 г.</a:t>
            </a:r>
            <a:r>
              <a:rPr lang="ru-RU" smtClean="0"/>
              <a:t> (но политика деспотии продолжа-лась и после отмены Опричнины).</a:t>
            </a:r>
          </a:p>
          <a:p>
            <a:pPr eaLnBrk="1" hangingPunct="1"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Последствия Опричнины: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экономический кризис;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развитие крепостного права;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социальный кризис;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ослабление позиций боярства;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династический кризис (</a:t>
            </a:r>
            <a:r>
              <a:rPr lang="ru-RU" smtClean="0">
                <a:hlinkClick r:id="rId2" action="ppaction://hlinksldjump"/>
              </a:rPr>
              <a:t>примечание</a:t>
            </a:r>
            <a:r>
              <a:rPr lang="ru-RU" smtClean="0"/>
              <a:t>);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осложнение внешнеполитического положения страны.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Этот всеобъемлющий кризис послужил предпосылкой Смуты конца </a:t>
            </a:r>
            <a:r>
              <a:rPr lang="en-US" smtClean="0"/>
              <a:t>XVI</a:t>
            </a:r>
            <a:r>
              <a:rPr lang="ru-RU" smtClean="0"/>
              <a:t> – начала </a:t>
            </a:r>
            <a:r>
              <a:rPr lang="en-US" smtClean="0"/>
              <a:t>XVII</a:t>
            </a:r>
            <a:r>
              <a:rPr lang="ru-RU" smtClean="0"/>
              <a:t> 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Смутное время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6713"/>
            <a:ext cx="8229600" cy="4984750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smtClean="0"/>
              <a:t>Стал фактическим правителем страны ещё в царство-вание Фёдора Ивановича (1584 – 1598).</a:t>
            </a:r>
          </a:p>
          <a:p>
            <a:pPr eaLnBrk="1" hangingPunct="1">
              <a:defRPr/>
            </a:pPr>
            <a:r>
              <a:rPr lang="ru-RU" smtClean="0"/>
              <a:t>В </a:t>
            </a:r>
            <a:r>
              <a:rPr lang="ru-RU" b="1" smtClean="0"/>
              <a:t>1598 г.</a:t>
            </a:r>
            <a:r>
              <a:rPr lang="ru-RU" smtClean="0"/>
              <a:t> избран на царство Земским собором.</a:t>
            </a:r>
          </a:p>
          <a:p>
            <a:pPr eaLnBrk="1" hangingPunct="1">
              <a:defRPr/>
            </a:pPr>
            <a:r>
              <a:rPr lang="ru-RU" smtClean="0"/>
              <a:t>Пытался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преодолеть разорение страны</a:t>
            </a:r>
            <a:r>
              <a:rPr lang="ru-RU" smtClean="0"/>
              <a:t> 80-х гг. </a:t>
            </a:r>
            <a:r>
              <a:rPr lang="en-US" smtClean="0"/>
              <a:t>XVI</a:t>
            </a:r>
            <a:r>
              <a:rPr lang="ru-RU" smtClean="0"/>
              <a:t> в. посредством: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развития крепостного права (указы </a:t>
            </a:r>
            <a:r>
              <a:rPr lang="ru-RU" b="1" smtClean="0"/>
              <a:t>1592</a:t>
            </a:r>
            <a:r>
              <a:rPr lang="ru-RU" smtClean="0"/>
              <a:t>, </a:t>
            </a:r>
            <a:r>
              <a:rPr lang="ru-RU" b="1" smtClean="0"/>
              <a:t>1597 гг.</a:t>
            </a:r>
            <a:r>
              <a:rPr lang="ru-RU" smtClean="0"/>
              <a:t>);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развития внешней торговли;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колонизации пустошей и плодородных окраин;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экономической поддержки средних и мелких земле-владельцев;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увеличения государственных расходов на крепостное и храмовое строительство.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455613" y="1057275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Политика Бориса Годунова (1598 – 1605)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Смутное время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6713"/>
            <a:ext cx="8229600" cy="4911725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Укрепление вооружённых сил: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поддерживал провинциальное дворянство;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увеличил численность служилых людей по прибору.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 голодные годы</a:t>
            </a:r>
            <a:r>
              <a:rPr lang="ru-RU" smtClean="0"/>
              <a:t> (1601 – 1603):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указом от 28 ноября </a:t>
            </a:r>
            <a:r>
              <a:rPr lang="ru-RU" b="1" smtClean="0"/>
              <a:t>1601 г.</a:t>
            </a:r>
            <a:r>
              <a:rPr lang="ru-RU" smtClean="0"/>
              <a:t> временно разрешил огра-ниченный переход крестьян в Юрьев день;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указом от 16 августа </a:t>
            </a:r>
            <a:r>
              <a:rPr lang="ru-RU" b="1" smtClean="0"/>
              <a:t>1603 г.</a:t>
            </a:r>
            <a:r>
              <a:rPr lang="ru-RU" smtClean="0"/>
              <a:t> повелел выдавать отпуск-ные холопам, прогнанным господами в голодные годы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организация общественных работ;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поддержка мелких и средних землевладельцев;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хлебные и денежные раздачи из казны.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55613" y="1057275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Политика Бориса Годунова (1598 – 1605)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Смутное время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6713"/>
            <a:ext cx="8229600" cy="4729162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 действительности –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Григорий Отрепьев</a:t>
            </a:r>
            <a:r>
              <a:rPr lang="ru-RU" smtClean="0"/>
              <a:t>, выдавав-ший себя за чудесно спасшегося царевича Дмитрия.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На пути к русскому престолу пользовался поддержкой польского короля Сигизмунда </a:t>
            </a:r>
            <a:r>
              <a:rPr lang="en-US" smtClean="0"/>
              <a:t>III</a:t>
            </a:r>
            <a:r>
              <a:rPr lang="ru-RU" smtClean="0"/>
              <a:t>, польских магнатов и католической церкви, а также противников Бориса Го-дунова внутри России.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1605 г.</a:t>
            </a:r>
            <a:r>
              <a:rPr lang="ru-RU" smtClean="0"/>
              <a:t> венчан на царство.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Однако после смерти Бориса Годунова и свержения его сына Фёдора (в 1605 г.) стал не нужен московским боярам. Свергнут в мае </a:t>
            </a:r>
            <a:r>
              <a:rPr lang="ru-RU" b="1" smtClean="0"/>
              <a:t>1606 г.</a:t>
            </a:r>
            <a:r>
              <a:rPr lang="ru-RU" smtClean="0"/>
              <a:t> в результате боярского заговора во главе с Василием Шуйским. 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455613" y="1057275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Лжедмитрий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(1605 – 1606)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Смутное время</a:t>
            </a:r>
          </a:p>
        </p:txBody>
      </p:sp>
      <p:sp>
        <p:nvSpPr>
          <p:cNvPr id="345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6713"/>
            <a:ext cx="8229600" cy="425450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При воцарении в </a:t>
            </a:r>
            <a:r>
              <a:rPr lang="ru-RU" b="1" smtClean="0"/>
              <a:t>1606 г.</a:t>
            </a:r>
            <a:r>
              <a:rPr lang="ru-RU" smtClean="0"/>
              <a:t> дал «крестоцеловальную запись», в которой обещал строго соблюдать фео-дальную законность и гарантировал боярские приви-легии.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 интересах дворянства по указу от 9 марта </a:t>
            </a:r>
            <a:r>
              <a:rPr lang="ru-RU" b="1" smtClean="0"/>
              <a:t>1607 г.</a:t>
            </a:r>
            <a:r>
              <a:rPr lang="ru-RU" smtClean="0"/>
              <a:t> срок сыска беглых и вывезенных крестьян и холопов был увеличен до 15 лет.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 </a:t>
            </a:r>
            <a:r>
              <a:rPr lang="ru-RU" b="1" smtClean="0"/>
              <a:t>1608 г.</a:t>
            </a:r>
            <a:r>
              <a:rPr lang="ru-RU" smtClean="0"/>
              <a:t> заключил договор, по которому получил от шведского короля Карла </a:t>
            </a:r>
            <a:r>
              <a:rPr lang="en-US" smtClean="0"/>
              <a:t>IX</a:t>
            </a:r>
            <a:r>
              <a:rPr lang="ru-RU" smtClean="0"/>
              <a:t> военную помощь в обмен на передачу Швеции г. Корелы с уездом.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455613" y="1057275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Василий Шуйский (1606 – 1610)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Смутное время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6713"/>
            <a:ext cx="8229600" cy="4692650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При опоре на боярство, дворянство и наёмное войско из Швеции велась борьба с отрядами И. Болотникова, Лжедмитрия </a:t>
            </a:r>
            <a:r>
              <a:rPr lang="en-US" smtClean="0"/>
              <a:t>II</a:t>
            </a:r>
            <a:r>
              <a:rPr lang="ru-RU" smtClean="0"/>
              <a:t> (</a:t>
            </a:r>
            <a:r>
              <a:rPr lang="ru-RU" smtClean="0">
                <a:hlinkClick r:id="rId2" action="ppaction://hlinksldjump"/>
              </a:rPr>
              <a:t>примечание</a:t>
            </a:r>
            <a:r>
              <a:rPr lang="ru-RU" smtClean="0"/>
              <a:t>), поляков и литовцев.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b="1" smtClean="0"/>
              <a:t>1609 г.</a:t>
            </a:r>
            <a:r>
              <a:rPr lang="ru-RU" smtClean="0"/>
              <a:t> – начало открытой интервенции Речи Поспо-литой.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b="1" smtClean="0"/>
              <a:t>1610 г.</a:t>
            </a:r>
            <a:r>
              <a:rPr lang="ru-RU" smtClean="0"/>
              <a:t> – начало шведской интервенции.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1610 г.</a:t>
            </a:r>
            <a:r>
              <a:rPr lang="ru-RU" smtClean="0"/>
              <a:t> вследствие обострившихся противоречий Василий Шуйский был свергнут в результате бояр-ского заговора. Власть перешла к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«Семибоярщине</a:t>
            </a:r>
            <a:r>
              <a:rPr lang="ru-RU" smtClean="0"/>
              <a:t>», а затем к польско-литовским интервентам.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455613" y="1057275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Василий Шуйский (1606 – 1610)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7838"/>
            <a:ext cx="82296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Окончание Смуты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2050"/>
            <a:ext cx="8229600" cy="3816350"/>
          </a:xfrm>
        </p:spPr>
        <p:txBody>
          <a:bodyPr lIns="90000" rIns="90000"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b="1" smtClean="0"/>
              <a:t>1610 г.</a:t>
            </a:r>
            <a:r>
              <a:rPr lang="ru-RU" smtClean="0"/>
              <a:t> – создание первого ополчения под руковод-ством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П. Ляпунова</a:t>
            </a:r>
            <a:r>
              <a:rPr lang="ru-RU" smtClean="0"/>
              <a:t> и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И. Заруцкого</a:t>
            </a:r>
            <a:r>
              <a:rPr lang="ru-RU" smtClean="0"/>
              <a:t> (в </a:t>
            </a:r>
            <a:r>
              <a:rPr lang="ru-RU" b="1" smtClean="0"/>
              <a:t>1611 г.</a:t>
            </a:r>
            <a:r>
              <a:rPr lang="ru-RU" smtClean="0"/>
              <a:t> распа-лось из-за внутренних противоречий).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b="1" smtClean="0"/>
              <a:t>1611 г.</a:t>
            </a:r>
            <a:r>
              <a:rPr lang="ru-RU" smtClean="0"/>
              <a:t> – создание второго ополчения под руковод-ством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К. Минина</a:t>
            </a:r>
            <a:r>
              <a:rPr lang="ru-RU" smtClean="0"/>
              <a:t> и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Д. Пожарского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b="1" smtClean="0"/>
              <a:t>1612 г.</a:t>
            </a:r>
            <a:r>
              <a:rPr lang="ru-RU" smtClean="0"/>
              <a:t> – освобождение Москвы от интервентов.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b="1" smtClean="0"/>
              <a:t>1613 г.</a:t>
            </a:r>
            <a:r>
              <a:rPr lang="ru-RU" smtClean="0"/>
              <a:t> – проведение Земского собора в Москве и избрание царём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Михаила Романова</a:t>
            </a:r>
            <a:r>
              <a:rPr lang="ru-RU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Политическое развитие </a:t>
            </a:r>
            <a:br>
              <a:rPr lang="ru-RU" smtClean="0"/>
            </a:br>
            <a:r>
              <a:rPr lang="ru-RU" smtClean="0"/>
              <a:t>России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3481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38163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smtClean="0"/>
              <a:t>Прекращение деятельности Земских соборов и огра-ничение роли Боярской думы.</a:t>
            </a:r>
          </a:p>
          <a:p>
            <a:pPr>
              <a:lnSpc>
                <a:spcPct val="120000"/>
              </a:lnSpc>
            </a:pPr>
            <a:r>
              <a:rPr lang="ru-RU" smtClean="0"/>
              <a:t>Бюрократизация местного управления и ограничение земского сословного самоуправления.</a:t>
            </a:r>
          </a:p>
          <a:p>
            <a:pPr>
              <a:lnSpc>
                <a:spcPct val="120000"/>
              </a:lnSpc>
            </a:pPr>
            <a:r>
              <a:rPr lang="ru-RU" smtClean="0"/>
              <a:t>Церковно-обрядовая реформа (</a:t>
            </a:r>
            <a:r>
              <a:rPr lang="ru-RU" b="1" smtClean="0"/>
              <a:t>1653 – 1656</a:t>
            </a:r>
            <a:r>
              <a:rPr lang="ru-RU" smtClean="0"/>
              <a:t>), смеще-ние патриарха Никона (</a:t>
            </a:r>
            <a:r>
              <a:rPr lang="ru-RU" b="1" smtClean="0"/>
              <a:t>1666</a:t>
            </a:r>
            <a:r>
              <a:rPr lang="ru-RU" smtClean="0"/>
              <a:t>) и усиление подчинён-ности церкви царской власти.</a:t>
            </a:r>
          </a:p>
          <a:p>
            <a:pPr>
              <a:lnSpc>
                <a:spcPct val="120000"/>
              </a:lnSpc>
            </a:pPr>
            <a:r>
              <a:rPr lang="ru-RU" smtClean="0"/>
              <a:t>Попытка создания регулярной армии (30-е гг. XVII в.).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455613" y="15573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 i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Становление абсолютной монархии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Социальное развитие </a:t>
            </a:r>
            <a:br>
              <a:rPr lang="ru-RU" smtClean="0"/>
            </a:br>
            <a:r>
              <a:rPr lang="ru-RU" smtClean="0"/>
              <a:t>России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349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42545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smtClean="0"/>
              <a:t>Прикрепление крестьян к земле и установление бессрочного сыска беглых крестьян и холопов (Соборное Уложение </a:t>
            </a:r>
            <a:r>
              <a:rPr lang="ru-RU" b="1" smtClean="0"/>
              <a:t>1649 г.</a:t>
            </a:r>
            <a:r>
              <a:rPr lang="ru-RU" smtClean="0"/>
              <a:t>).</a:t>
            </a:r>
          </a:p>
          <a:p>
            <a:pPr>
              <a:lnSpc>
                <a:spcPct val="120000"/>
              </a:lnSpc>
            </a:pPr>
            <a:r>
              <a:rPr lang="ru-RU" smtClean="0"/>
              <a:t>Ликвидация «белых слобод» в городах и прикрепле-ние посадского населения к тяглу (Соборное Уложе-ние </a:t>
            </a:r>
            <a:r>
              <a:rPr lang="ru-RU" b="1" smtClean="0"/>
              <a:t>1649 г.</a:t>
            </a:r>
            <a:r>
              <a:rPr lang="ru-RU" smtClean="0"/>
              <a:t>).</a:t>
            </a:r>
          </a:p>
          <a:p>
            <a:pPr>
              <a:lnSpc>
                <a:spcPct val="120000"/>
              </a:lnSpc>
            </a:pPr>
            <a:r>
              <a:rPr lang="ru-RU" smtClean="0"/>
              <a:t>Постепенное стирание различий между вотчиной и поместьем.</a:t>
            </a:r>
          </a:p>
          <a:p>
            <a:pPr>
              <a:lnSpc>
                <a:spcPct val="120000"/>
              </a:lnSpc>
            </a:pPr>
            <a:r>
              <a:rPr lang="ru-RU" smtClean="0"/>
              <a:t>Отмена местничества в </a:t>
            </a:r>
            <a:r>
              <a:rPr lang="ru-RU" b="1" smtClean="0"/>
              <a:t>1682 г.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455613" y="15573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 i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Консолидация и закрепощение сословий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Экономическое развитие </a:t>
            </a:r>
            <a:br>
              <a:rPr lang="ru-RU" smtClean="0"/>
            </a:br>
            <a:r>
              <a:rPr lang="ru-RU" smtClean="0"/>
              <a:t>России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3502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2794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mtClean="0"/>
              <a:t>Увеличение товарности сельского хозяйства.</a:t>
            </a:r>
          </a:p>
          <a:p>
            <a:pPr>
              <a:lnSpc>
                <a:spcPct val="110000"/>
              </a:lnSpc>
            </a:pPr>
            <a:r>
              <a:rPr lang="ru-RU" smtClean="0"/>
              <a:t>Производственная специализация районов страны.</a:t>
            </a:r>
          </a:p>
          <a:p>
            <a:pPr>
              <a:lnSpc>
                <a:spcPct val="110000"/>
              </a:lnSpc>
            </a:pPr>
            <a:r>
              <a:rPr lang="ru-RU" smtClean="0"/>
              <a:t>Превращение ремесла в мелкотоварное производ-ство.</a:t>
            </a:r>
          </a:p>
          <a:p>
            <a:pPr>
              <a:lnSpc>
                <a:spcPct val="110000"/>
              </a:lnSpc>
            </a:pPr>
            <a:r>
              <a:rPr lang="ru-RU" smtClean="0"/>
              <a:t>Складывание всероссийского внутреннего рынка.</a:t>
            </a:r>
          </a:p>
          <a:p>
            <a:pPr>
              <a:lnSpc>
                <a:spcPct val="110000"/>
              </a:lnSpc>
            </a:pPr>
            <a:r>
              <a:rPr lang="ru-RU" smtClean="0"/>
              <a:t>Появление мануфактурного производства.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55613" y="15573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 i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Развитие товарно-денежных отношений</a:t>
            </a:r>
          </a:p>
        </p:txBody>
      </p:sp>
      <p:sp>
        <p:nvSpPr>
          <p:cNvPr id="350212" name="Rectangle 5"/>
          <p:cNvSpPr>
            <a:spLocks noChangeArrowheads="1"/>
          </p:cNvSpPr>
          <p:nvPr/>
        </p:nvSpPr>
        <p:spPr bwMode="auto">
          <a:xfrm>
            <a:off x="455613" y="4951413"/>
            <a:ext cx="82296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ru-RU" sz="2400" i="1"/>
              <a:t>	</a:t>
            </a:r>
            <a:r>
              <a:rPr lang="ru-RU" sz="2400" b="1" i="1"/>
              <a:t>Мануфактура</a:t>
            </a:r>
            <a:r>
              <a:rPr lang="ru-RU" sz="2400"/>
              <a:t> – промышленное предприятие, осно-ванное на разделении труда и ручной ремесленной технике.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Экономическое развитие </a:t>
            </a:r>
            <a:br>
              <a:rPr lang="ru-RU" smtClean="0"/>
            </a:br>
            <a:r>
              <a:rPr lang="ru-RU" smtClean="0"/>
              <a:t>России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351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7291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mtClean="0"/>
              <a:t>Основу экономической политики составляли меры меркантилизма и протекционизма.</a:t>
            </a:r>
          </a:p>
          <a:p>
            <a:pPr>
              <a:lnSpc>
                <a:spcPct val="110000"/>
              </a:lnSpc>
            </a:pPr>
            <a:r>
              <a:rPr lang="ru-RU" b="1" i="1" smtClean="0"/>
              <a:t>Меркантилизм</a:t>
            </a:r>
            <a:r>
              <a:rPr lang="ru-RU" smtClean="0"/>
              <a:t> – экономическая политика раннего капитализма, выражавшаяся в активном вмешатель-стве государства в хозяйственную жизнь в целях накопления в стране богатств.</a:t>
            </a:r>
          </a:p>
          <a:p>
            <a:pPr>
              <a:lnSpc>
                <a:spcPct val="110000"/>
              </a:lnSpc>
            </a:pPr>
            <a:r>
              <a:rPr lang="ru-RU" b="1" i="1" smtClean="0"/>
              <a:t>Протекционизм</a:t>
            </a:r>
            <a:r>
              <a:rPr lang="ru-RU" smtClean="0"/>
              <a:t> – система государственных мер, направленных на поощрение отечественного произ-водства и на поддержку экспансии отечественного торгового капитала.</a:t>
            </a:r>
          </a:p>
          <a:p>
            <a:pPr>
              <a:lnSpc>
                <a:spcPct val="110000"/>
              </a:lnSpc>
            </a:pPr>
            <a:r>
              <a:rPr lang="ru-RU" smtClean="0"/>
              <a:t>Торговый устав </a:t>
            </a:r>
            <a:r>
              <a:rPr lang="ru-RU" b="1" smtClean="0"/>
              <a:t>1653 г.</a:t>
            </a:r>
            <a:r>
              <a:rPr lang="ru-RU" smtClean="0"/>
              <a:t> и Новоторговый устав </a:t>
            </a:r>
            <a:r>
              <a:rPr lang="ru-RU" b="1" smtClean="0"/>
              <a:t>1667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7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учётом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191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Примечание</a:t>
            </a:r>
          </a:p>
        </p:txBody>
      </p:sp>
      <p:sp>
        <p:nvSpPr>
          <p:cNvPr id="353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5525"/>
            <a:ext cx="8229600" cy="54451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z="2000" b="1" i="1" smtClean="0"/>
              <a:t>Николай Коперник</a:t>
            </a:r>
            <a:r>
              <a:rPr lang="ru-RU" sz="2000" smtClean="0"/>
              <a:t> (1473 – 1543): наиболее известен как автор гелиоцентрической системы мира.</a:t>
            </a:r>
            <a:endParaRPr lang="ru-RU" sz="2000" b="1" i="1" smtClean="0"/>
          </a:p>
          <a:p>
            <a:pPr eaLnBrk="1" hangingPunct="1">
              <a:lnSpc>
                <a:spcPct val="120000"/>
              </a:lnSpc>
            </a:pPr>
            <a:r>
              <a:rPr lang="ru-RU" sz="2000" b="1" i="1" smtClean="0"/>
              <a:t>Галилео Галилей</a:t>
            </a:r>
            <a:r>
              <a:rPr lang="ru-RU" sz="2000" smtClean="0"/>
              <a:t> (1564 – 1642): изучал проблему движения, открыл принцип инерции, закон свободного падения тел.</a:t>
            </a:r>
            <a:endParaRPr lang="ru-RU" sz="2000" b="1" i="1" smtClean="0"/>
          </a:p>
          <a:p>
            <a:pPr eaLnBrk="1" hangingPunct="1">
              <a:lnSpc>
                <a:spcPct val="120000"/>
              </a:lnSpc>
            </a:pPr>
            <a:r>
              <a:rPr lang="ru-RU" sz="2000" b="1" i="1" smtClean="0"/>
              <a:t>Иоганн Кеплер</a:t>
            </a:r>
            <a:r>
              <a:rPr lang="ru-RU" sz="2000" smtClean="0"/>
              <a:t> (1571 – 1630): установил три закона движения планет вокруг Солнца (не объясняя причины движения планет), разработал теорию солнечных и лунных затмений, способы их предсказания, уточнил расстояние между Землей и Солнцем.</a:t>
            </a:r>
            <a:endParaRPr lang="ru-RU" sz="2000" b="1" i="1" smtClean="0"/>
          </a:p>
          <a:p>
            <a:pPr eaLnBrk="1" hangingPunct="1">
              <a:lnSpc>
                <a:spcPct val="120000"/>
              </a:lnSpc>
            </a:pPr>
            <a:r>
              <a:rPr lang="ru-RU" sz="2000" b="1" i="1" smtClean="0"/>
              <a:t>Рене Декарт</a:t>
            </a:r>
            <a:r>
              <a:rPr lang="ru-RU" sz="2000" smtClean="0"/>
              <a:t> (1596 – 1650) и </a:t>
            </a:r>
            <a:r>
              <a:rPr lang="ru-RU" sz="2000" b="1" i="1" smtClean="0"/>
              <a:t>Пьер Ферма</a:t>
            </a:r>
            <a:r>
              <a:rPr lang="ru-RU" sz="2000" smtClean="0"/>
              <a:t> (1601 – 1665) внесли значительный вклад в развитие математики. </a:t>
            </a:r>
          </a:p>
          <a:p>
            <a:pPr eaLnBrk="1" hangingPunct="1">
              <a:lnSpc>
                <a:spcPct val="120000"/>
              </a:lnSpc>
            </a:pPr>
            <a:r>
              <a:rPr lang="ru-RU" sz="2000" b="1" i="1" smtClean="0"/>
              <a:t>Исаак Ньютон</a:t>
            </a:r>
            <a:r>
              <a:rPr lang="ru-RU" sz="2000" smtClean="0"/>
              <a:t> (1643 – 1727): сформулировал основные идеи, понятия, законы и принципы классической механики и механис-тической картины мира; математически сформулировал закон всемирного тяготения; другие открытия.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191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Примечание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3998912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 конце </a:t>
            </a:r>
            <a:r>
              <a:rPr lang="en-US" smtClean="0"/>
              <a:t>XVI</a:t>
            </a:r>
            <a:r>
              <a:rPr lang="ru-RU" smtClean="0"/>
              <a:t> в.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пресеклась династия Рюриковичей</a:t>
            </a:r>
            <a:r>
              <a:rPr lang="ru-RU" smtClean="0"/>
              <a:t>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Сыновья Ивана </a:t>
            </a:r>
            <a:r>
              <a:rPr lang="en-US" smtClean="0"/>
              <a:t>IV</a:t>
            </a:r>
            <a:r>
              <a:rPr lang="ru-RU" smtClean="0"/>
              <a:t> Грозного: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Иван</a:t>
            </a:r>
            <a:r>
              <a:rPr lang="ru-RU" smtClean="0"/>
              <a:t> – умер в 1581 году (версия, что он был убит отцом в припадке гнева, весьма сомнительна).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Дмитрий</a:t>
            </a:r>
            <a:r>
              <a:rPr lang="ru-RU" smtClean="0"/>
              <a:t> – погиб в Угличе в 1591 году (в период Смуты появились слухи о его якобы чудесном спасении, которые использовались самозванцами).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Фёдор</a:t>
            </a:r>
            <a:r>
              <a:rPr lang="ru-RU" smtClean="0"/>
              <a:t> – умер в 1598 году, не оставив после себя наследника.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191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Примечание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4978400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Лжедмитрий </a:t>
            </a:r>
            <a:r>
              <a:rPr lang="en-US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(Тушинский вор).</a:t>
            </a:r>
            <a:r>
              <a:rPr lang="ru-RU" sz="2200" smtClean="0"/>
              <a:t> О его происхождении определённых сведений нет. Возможно, это был авантю-рист М. Молчанов. По иным данным, его имя – Богдан. Есть сведения и о том, что он – крещённый еврей и одно время служил писарем у Лжедмитрия </a:t>
            </a:r>
            <a:r>
              <a:rPr lang="en-US" sz="2200" smtClean="0"/>
              <a:t>I</a:t>
            </a:r>
            <a:r>
              <a:rPr lang="ru-RU" sz="2200" smtClean="0"/>
              <a:t>. По настоянию сторонни-ков первого самозванца объявил себя «царём Дмитрием». В </a:t>
            </a:r>
            <a:r>
              <a:rPr lang="ru-RU" sz="2200" b="1" smtClean="0"/>
              <a:t>1608 г.</a:t>
            </a:r>
            <a:r>
              <a:rPr lang="ru-RU" sz="2200" smtClean="0"/>
              <a:t>, не сумев взять Москву, обосновался лагерем в Тушино (отсюда его прозвище). В </a:t>
            </a:r>
            <a:r>
              <a:rPr lang="ru-RU" sz="2200" b="1" smtClean="0"/>
              <a:t>1610 г.</a:t>
            </a:r>
            <a:r>
              <a:rPr lang="ru-RU" sz="2200" smtClean="0"/>
              <a:t> был убит.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Лжедмитрий </a:t>
            </a:r>
            <a:r>
              <a:rPr lang="en-US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III</a:t>
            </a:r>
            <a:r>
              <a:rPr lang="ru-RU" sz="2200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(вор Сидорка).</a:t>
            </a:r>
            <a:r>
              <a:rPr lang="ru-RU" sz="2200" smtClean="0"/>
              <a:t> Впервые объявился в Новгороде в начале 1611 г. Его признали «царём» жители Ивангорода и Пскова. Схвачен в мае 1612 г., привезён в Москву и вскоре казнён.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1926</TotalTime>
  <Words>2170</Words>
  <Application>Microsoft Office PowerPoint</Application>
  <PresentationFormat>Экран (4:3)</PresentationFormat>
  <Paragraphs>231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8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6. Россия в XVI – XVII вв.  в контексте развития европейской цивилизации</vt:lpstr>
      <vt:lpstr>Европейская цивилизация  в конце XV – XVII вв.</vt:lpstr>
      <vt:lpstr>Европейская цивилизация  в конце XV – XVII вв.</vt:lpstr>
      <vt:lpstr>Европейская цивилизация  в конце XV – XVII вв.</vt:lpstr>
      <vt:lpstr>Европейская цивилизация  в конце XV – XVII вв.</vt:lpstr>
      <vt:lpstr>Европейская цивилизация  в конце XV – XVII вв.</vt:lpstr>
      <vt:lpstr>Европейская цивилизация  в конце XV – XVII вв.</vt:lpstr>
      <vt:lpstr>Европейская цивилизация  в конце XV – XVII вв.</vt:lpstr>
      <vt:lpstr>Европейский Ренессанс</vt:lpstr>
      <vt:lpstr>Реформация в Европе</vt:lpstr>
      <vt:lpstr>Реформация в Европе</vt:lpstr>
      <vt:lpstr>Основные тенденции  развития России в XVI в.</vt:lpstr>
      <vt:lpstr>Правление Василия III  (1505 – 1533)</vt:lpstr>
      <vt:lpstr>Регентство Елены Глинской  (1533 – 1538)</vt:lpstr>
      <vt:lpstr>Боярское правление  (1538 – 1547)</vt:lpstr>
      <vt:lpstr>Боярское правление  (1538 – 1547)</vt:lpstr>
      <vt:lpstr>Царствование Ивана IV  (1547 – 1584)</vt:lpstr>
      <vt:lpstr>Реформы Избранной рады</vt:lpstr>
      <vt:lpstr>Реформы Избранной рады</vt:lpstr>
      <vt:lpstr>Реформы Избранной рады</vt:lpstr>
      <vt:lpstr>Реформы Избранной рады</vt:lpstr>
      <vt:lpstr>Реформы Избранной рады</vt:lpstr>
      <vt:lpstr>Реформы Избранной рады</vt:lpstr>
      <vt:lpstr>Реформы Избранной рады</vt:lpstr>
      <vt:lpstr>Опричнина</vt:lpstr>
      <vt:lpstr>Смутное время</vt:lpstr>
      <vt:lpstr>Смутное время</vt:lpstr>
      <vt:lpstr>Смутное время</vt:lpstr>
      <vt:lpstr>Смутное время</vt:lpstr>
      <vt:lpstr>Смутное время</vt:lpstr>
      <vt:lpstr>Окончание Смуты</vt:lpstr>
      <vt:lpstr>Политическое развитие  России в XVII в.</vt:lpstr>
      <vt:lpstr>Социальное развитие  России в XVII в.</vt:lpstr>
      <vt:lpstr>Экономическое развитие  России в XVII в.</vt:lpstr>
      <vt:lpstr>Экономическое развитие  России в XVII в.</vt:lpstr>
      <vt:lpstr>Слайд 36</vt:lpstr>
      <vt:lpstr>Примечание</vt:lpstr>
      <vt:lpstr>Примечание</vt:lpstr>
      <vt:lpstr>Примечание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81</cp:revision>
  <dcterms:created xsi:type="dcterms:W3CDTF">2007-01-04T06:45:40Z</dcterms:created>
  <dcterms:modified xsi:type="dcterms:W3CDTF">2021-06-16T12:15:21Z</dcterms:modified>
</cp:coreProperties>
</file>