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93" r:id="rId2"/>
    <p:sldId id="299" r:id="rId3"/>
    <p:sldId id="292" r:id="rId4"/>
    <p:sldId id="257" r:id="rId5"/>
    <p:sldId id="260" r:id="rId6"/>
    <p:sldId id="261" r:id="rId7"/>
    <p:sldId id="297" r:id="rId8"/>
    <p:sldId id="298" r:id="rId9"/>
    <p:sldId id="263" r:id="rId10"/>
    <p:sldId id="264" r:id="rId11"/>
    <p:sldId id="265" r:id="rId12"/>
    <p:sldId id="279" r:id="rId13"/>
    <p:sldId id="300" r:id="rId14"/>
    <p:sldId id="301" r:id="rId15"/>
    <p:sldId id="302" r:id="rId16"/>
    <p:sldId id="303" r:id="rId17"/>
    <p:sldId id="304" r:id="rId18"/>
    <p:sldId id="305" r:id="rId19"/>
    <p:sldId id="306" r:id="rId20"/>
    <p:sldId id="307" r:id="rId21"/>
    <p:sldId id="308" r:id="rId22"/>
    <p:sldId id="309" r:id="rId23"/>
    <p:sldId id="310" r:id="rId24"/>
    <p:sldId id="311" r:id="rId25"/>
    <p:sldId id="312" r:id="rId26"/>
    <p:sldId id="313" r:id="rId27"/>
    <p:sldId id="314" r:id="rId28"/>
    <p:sldId id="315" r:id="rId29"/>
    <p:sldId id="316" r:id="rId30"/>
  </p:sldIdLst>
  <p:sldSz cx="9144000" cy="6858000" type="screen4x3"/>
  <p:notesSz cx="6858000" cy="9144000"/>
  <p:custDataLst>
    <p:tags r:id="rId32"/>
  </p:custDataLst>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630" autoAdjust="0"/>
    <p:restoredTop sz="86364" autoAdjust="0"/>
  </p:normalViewPr>
  <p:slideViewPr>
    <p:cSldViewPr>
      <p:cViewPr varScale="1">
        <p:scale>
          <a:sx n="71" d="100"/>
          <a:sy n="71" d="100"/>
        </p:scale>
        <p:origin x="-444" y="-96"/>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178979C2-B01A-44BF-85E9-DF4629F61F62}" type="datetimeFigureOut">
              <a:rPr lang="ru-RU"/>
              <a:pPr>
                <a:defRPr/>
              </a:pPr>
              <a:t>13.06.2018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7C69E49E-9D8A-4EA9-9210-FDC56603B640}"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Образ слайда 1"/>
          <p:cNvSpPr>
            <a:spLocks noGrp="1" noRot="1" noChangeAspect="1"/>
          </p:cNvSpPr>
          <p:nvPr>
            <p:ph type="sldImg"/>
          </p:nvPr>
        </p:nvSpPr>
        <p:spPr bwMode="auto">
          <a:noFill/>
          <a:ln>
            <a:solidFill>
              <a:srgbClr val="000000"/>
            </a:solidFill>
            <a:miter lim="800000"/>
            <a:headEnd/>
            <a:tailEnd/>
          </a:ln>
        </p:spPr>
      </p:sp>
      <p:sp>
        <p:nvSpPr>
          <p:cNvPr id="15362"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15363"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2ECB2A1-1971-472F-B35A-500A05EE9798}" type="slidenum">
              <a:rPr lang="ru-RU" smtClean="0"/>
              <a:pPr/>
              <a:t>1</a:t>
            </a:fld>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Образ слайда 1"/>
          <p:cNvSpPr>
            <a:spLocks noGrp="1" noRot="1" noChangeAspect="1"/>
          </p:cNvSpPr>
          <p:nvPr>
            <p:ph type="sldImg"/>
          </p:nvPr>
        </p:nvSpPr>
        <p:spPr bwMode="auto">
          <a:noFill/>
          <a:ln>
            <a:solidFill>
              <a:srgbClr val="000000"/>
            </a:solidFill>
            <a:miter lim="800000"/>
            <a:headEnd/>
            <a:tailEnd/>
          </a:ln>
        </p:spPr>
      </p:sp>
      <p:sp>
        <p:nvSpPr>
          <p:cNvPr id="20482"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0483"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6036DA2-E7E7-4B3C-82E6-EC8039DFB288}" type="slidenum">
              <a:rPr lang="ru-RU" smtClean="0"/>
              <a:pPr/>
              <a:t>3</a:t>
            </a:fld>
            <a:endParaRPr lang="ru-RU"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Образ слайда 1"/>
          <p:cNvSpPr>
            <a:spLocks noGrp="1" noRot="1" noChangeAspect="1"/>
          </p:cNvSpPr>
          <p:nvPr>
            <p:ph type="sldImg"/>
          </p:nvPr>
        </p:nvSpPr>
        <p:spPr bwMode="auto">
          <a:noFill/>
          <a:ln>
            <a:solidFill>
              <a:srgbClr val="000000"/>
            </a:solidFill>
            <a:miter lim="800000"/>
            <a:headEnd/>
            <a:tailEnd/>
          </a:ln>
        </p:spPr>
      </p:sp>
      <p:sp>
        <p:nvSpPr>
          <p:cNvPr id="22530"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2531"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802AE73-CB8F-4FAC-8EB4-33788104C14D}" type="slidenum">
              <a:rPr lang="ru-RU" smtClean="0"/>
              <a:pPr/>
              <a:t>4</a:t>
            </a:fld>
            <a:endParaRPr lang="ru-RU"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Образ слайда 1"/>
          <p:cNvSpPr>
            <a:spLocks noGrp="1" noRot="1" noChangeAspect="1"/>
          </p:cNvSpPr>
          <p:nvPr>
            <p:ph type="sldImg"/>
          </p:nvPr>
        </p:nvSpPr>
        <p:spPr bwMode="auto">
          <a:noFill/>
          <a:ln>
            <a:solidFill>
              <a:srgbClr val="000000"/>
            </a:solidFill>
            <a:miter lim="800000"/>
            <a:headEnd/>
            <a:tailEnd/>
          </a:ln>
        </p:spPr>
      </p:sp>
      <p:sp>
        <p:nvSpPr>
          <p:cNvPr id="24578"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4579"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46F1324-9CF9-4D4A-B3FC-F0D870FEB207}" type="slidenum">
              <a:rPr lang="ru-RU" smtClean="0"/>
              <a:pPr/>
              <a:t>5</a:t>
            </a:fld>
            <a:endParaRPr lang="ru-RU"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Образ слайда 1"/>
          <p:cNvSpPr>
            <a:spLocks noGrp="1" noRot="1" noChangeAspect="1"/>
          </p:cNvSpPr>
          <p:nvPr>
            <p:ph type="sldImg"/>
          </p:nvPr>
        </p:nvSpPr>
        <p:spPr bwMode="auto">
          <a:noFill/>
          <a:ln>
            <a:solidFill>
              <a:srgbClr val="000000"/>
            </a:solidFill>
            <a:miter lim="800000"/>
            <a:headEnd/>
            <a:tailEnd/>
          </a:ln>
        </p:spPr>
      </p:sp>
      <p:sp>
        <p:nvSpPr>
          <p:cNvPr id="26626"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6627"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83CC0DA-ED1C-4BCD-B052-CCFF164F28E7}" type="slidenum">
              <a:rPr lang="ru-RU" smtClean="0"/>
              <a:pPr/>
              <a:t>6</a:t>
            </a:fld>
            <a:endParaRPr lang="ru-RU"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Образ слайда 1"/>
          <p:cNvSpPr>
            <a:spLocks noGrp="1" noRot="1" noChangeAspect="1"/>
          </p:cNvSpPr>
          <p:nvPr>
            <p:ph type="sldImg"/>
          </p:nvPr>
        </p:nvSpPr>
        <p:spPr bwMode="auto">
          <a:noFill/>
          <a:ln>
            <a:solidFill>
              <a:srgbClr val="000000"/>
            </a:solidFill>
            <a:miter lim="800000"/>
            <a:headEnd/>
            <a:tailEnd/>
          </a:ln>
        </p:spPr>
      </p:sp>
      <p:sp>
        <p:nvSpPr>
          <p:cNvPr id="29698"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9699"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34A3FB5-9367-41D0-AC09-C15486E8CF9D}" type="slidenum">
              <a:rPr lang="ru-RU" smtClean="0"/>
              <a:pPr/>
              <a:t>8</a:t>
            </a:fld>
            <a:endParaRPr lang="ru-RU"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Образ слайда 1"/>
          <p:cNvSpPr>
            <a:spLocks noGrp="1" noRot="1" noChangeAspect="1"/>
          </p:cNvSpPr>
          <p:nvPr>
            <p:ph type="sldImg"/>
          </p:nvPr>
        </p:nvSpPr>
        <p:spPr bwMode="auto">
          <a:noFill/>
          <a:ln>
            <a:solidFill>
              <a:srgbClr val="000000"/>
            </a:solidFill>
            <a:miter lim="800000"/>
            <a:headEnd/>
            <a:tailEnd/>
          </a:ln>
        </p:spPr>
      </p:sp>
      <p:sp>
        <p:nvSpPr>
          <p:cNvPr id="31746"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31747"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4DF2F24-F5CC-4C0C-A96E-BE5B8477D209}" type="slidenum">
              <a:rPr lang="ru-RU" smtClean="0"/>
              <a:pPr/>
              <a:t>9</a:t>
            </a:fld>
            <a:endParaRPr lang="ru-RU"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Образ слайда 1"/>
          <p:cNvSpPr>
            <a:spLocks noGrp="1" noRot="1" noChangeAspect="1"/>
          </p:cNvSpPr>
          <p:nvPr>
            <p:ph type="sldImg"/>
          </p:nvPr>
        </p:nvSpPr>
        <p:spPr bwMode="auto">
          <a:noFill/>
          <a:ln>
            <a:solidFill>
              <a:srgbClr val="000000"/>
            </a:solidFill>
            <a:miter lim="800000"/>
            <a:headEnd/>
            <a:tailEnd/>
          </a:ln>
        </p:spPr>
      </p:sp>
      <p:sp>
        <p:nvSpPr>
          <p:cNvPr id="33794"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33795"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AF3A174-A1B7-478D-88FA-AA81A2B5C8D5}" type="slidenum">
              <a:rPr lang="ru-RU" smtClean="0"/>
              <a:pPr/>
              <a:t>10</a:t>
            </a:fld>
            <a:endParaRPr lang="ru-RU"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Образ слайда 1"/>
          <p:cNvSpPr>
            <a:spLocks noGrp="1" noRot="1" noChangeAspect="1"/>
          </p:cNvSpPr>
          <p:nvPr>
            <p:ph type="sldImg"/>
          </p:nvPr>
        </p:nvSpPr>
        <p:spPr bwMode="auto">
          <a:noFill/>
          <a:ln>
            <a:solidFill>
              <a:srgbClr val="000000"/>
            </a:solidFill>
            <a:miter lim="800000"/>
            <a:headEnd/>
            <a:tailEnd/>
          </a:ln>
        </p:spPr>
      </p:sp>
      <p:sp>
        <p:nvSpPr>
          <p:cNvPr id="35842"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35843"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2547CD8-D88E-4265-A6B6-54E12DB4631F}" type="slidenum">
              <a:rPr lang="ru-RU" smtClean="0"/>
              <a:pPr/>
              <a:t>11</a:t>
            </a:fld>
            <a:endParaRPr lang="ru-RU"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Образ слайда 1"/>
          <p:cNvSpPr>
            <a:spLocks noGrp="1" noRot="1" noChangeAspect="1"/>
          </p:cNvSpPr>
          <p:nvPr>
            <p:ph type="sldImg"/>
          </p:nvPr>
        </p:nvSpPr>
        <p:spPr bwMode="auto">
          <a:noFill/>
          <a:ln>
            <a:solidFill>
              <a:srgbClr val="000000"/>
            </a:solidFill>
            <a:miter lim="800000"/>
            <a:headEnd/>
            <a:tailEnd/>
          </a:ln>
        </p:spPr>
      </p:sp>
      <p:sp>
        <p:nvSpPr>
          <p:cNvPr id="37890"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37891"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CBA8D6A-0E25-4582-B392-9585CAC94BB1}" type="slidenum">
              <a:rPr lang="ru-RU" smtClean="0"/>
              <a:pPr/>
              <a:t>12</a:t>
            </a:fld>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a:prstGeom prst="rect">
            <a:avLst/>
          </a:prstGeo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Содержимое 2"/>
          <p:cNvSpPr>
            <a:spLocks noGrp="1"/>
          </p:cNvSpPr>
          <p:nvPr>
            <p:ph idx="1"/>
          </p:nvPr>
        </p:nvSpPr>
        <p:spPr>
          <a:xfrm>
            <a:off x="457200" y="1600200"/>
            <a:ext cx="8229600" cy="4525963"/>
          </a:xfrm>
          <a:prstGeom prst="rect">
            <a:avLst/>
          </a:prstGeo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a:prstGeom prst="rect">
            <a:avLst/>
          </a:prstGeo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a:prstGeom prst="rect">
            <a:avLst/>
          </a:prstGeo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p>
        </p:txBody>
      </p:sp>
      <p:sp>
        <p:nvSpPr>
          <p:cNvPr id="4" name="Текст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1600200"/>
            <a:ext cx="8229600" cy="4525963"/>
          </a:xfrm>
          <a:prstGeom prst="rect">
            <a:avLst/>
          </a:prstGeo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a:prstGeom prst="rect">
            <a:avLst/>
          </a:prstGeo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a:prstGeom prst="rect">
            <a:avLst/>
          </a:prstGeo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1"/>
          <p:cNvPicPr>
            <a:picLocks noChangeAspect="1" noChangeArrowheads="1"/>
          </p:cNvPicPr>
          <p:nvPr/>
        </p:nvPicPr>
        <p:blipFill>
          <a:blip r:embed="rId13"/>
          <a:srcRect/>
          <a:stretch>
            <a:fillRect/>
          </a:stretch>
        </p:blipFill>
        <p:spPr bwMode="auto">
          <a:xfrm>
            <a:off x="7751763" y="6381750"/>
            <a:ext cx="241300" cy="409575"/>
          </a:xfrm>
          <a:prstGeom prst="rect">
            <a:avLst/>
          </a:prstGeom>
          <a:noFill/>
          <a:ln w="9525">
            <a:noFill/>
            <a:miter lim="800000"/>
            <a:headEnd/>
            <a:tailEnd/>
          </a:ln>
        </p:spPr>
      </p:pic>
      <p:pic>
        <p:nvPicPr>
          <p:cNvPr id="1027" name="Picture 12"/>
          <p:cNvPicPr>
            <a:picLocks noChangeAspect="1" noChangeArrowheads="1"/>
          </p:cNvPicPr>
          <p:nvPr/>
        </p:nvPicPr>
        <p:blipFill>
          <a:blip r:embed="rId14"/>
          <a:srcRect/>
          <a:stretch>
            <a:fillRect/>
          </a:stretch>
        </p:blipFill>
        <p:spPr bwMode="auto">
          <a:xfrm>
            <a:off x="8066088" y="6489700"/>
            <a:ext cx="719137" cy="21431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eaLnBrk="1" fontAlgn="base" hangingPunct="1">
        <a:spcBef>
          <a:spcPct val="0"/>
        </a:spcBef>
        <a:spcAft>
          <a:spcPct val="0"/>
        </a:spcAft>
        <a:defRPr sz="4400">
          <a:solidFill>
            <a:schemeClr val="tx2"/>
          </a:solidFill>
          <a:latin typeface="Arial" pitchFamily="34" charset="0"/>
        </a:defRPr>
      </a:lvl6pPr>
      <a:lvl7pPr marL="914400" algn="ctr" rtl="0" eaLnBrk="1" fontAlgn="base" hangingPunct="1">
        <a:spcBef>
          <a:spcPct val="0"/>
        </a:spcBef>
        <a:spcAft>
          <a:spcPct val="0"/>
        </a:spcAft>
        <a:defRPr sz="4400">
          <a:solidFill>
            <a:schemeClr val="tx2"/>
          </a:solidFill>
          <a:latin typeface="Arial" pitchFamily="34" charset="0"/>
        </a:defRPr>
      </a:lvl7pPr>
      <a:lvl8pPr marL="1371600" algn="ctr" rtl="0" eaLnBrk="1" fontAlgn="base" hangingPunct="1">
        <a:spcBef>
          <a:spcPct val="0"/>
        </a:spcBef>
        <a:spcAft>
          <a:spcPct val="0"/>
        </a:spcAft>
        <a:defRPr sz="4400">
          <a:solidFill>
            <a:schemeClr val="tx2"/>
          </a:solidFill>
          <a:latin typeface="Arial" pitchFamily="34" charset="0"/>
        </a:defRPr>
      </a:lvl8pPr>
      <a:lvl9pPr marL="1828800" algn="ctr" rtl="0" eaLnBrk="1" fontAlgn="base" hangingPunct="1">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www.grandars.ru/college/pravovedenie/predprinimatelskoe-pravo.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hyperlink" Target="http://www.grandars.ru/college/pravovedenie/predprinimatelskoe-pravo.html"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hyperlink" Target="http://www.grandars.ru/college/pravovedenie/predprinimatelskoe-pravo.html"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www.grandars.ru/college/pravovedenie/predprinimatelskoe-pravo.html"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hyperlink" Target="http://www.grandars.ru/college/pravovedenie/predprinimatelskoe-pravo.html"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hyperlink" Target="http://www.grandars.ru/college/pravovedenie/predprinimatelskoe-pravo.html"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bwMode="auto">
          <a:xfrm>
            <a:off x="468313" y="0"/>
            <a:ext cx="7988300" cy="6381750"/>
          </a:xfrm>
          <a:noFill/>
          <a:ln>
            <a:miter lim="800000"/>
            <a:headEnd/>
            <a:tailEnd/>
          </a:ln>
        </p:spPr>
        <p:txBody>
          <a:bodyPr vert="horz" wrap="square" lIns="91440" tIns="45720" rIns="91440" bIns="45720" numCol="1" anchor="t" anchorCtr="0" compatLnSpc="1">
            <a:prstTxWarp prst="textNoShape">
              <a:avLst/>
            </a:prstTxWarp>
          </a:bodyPr>
          <a:lstStyle/>
          <a:p>
            <a:pPr>
              <a:lnSpc>
                <a:spcPct val="130000"/>
              </a:lnSpc>
            </a:pPr>
            <a:r>
              <a:rPr lang="ru-RU" sz="4000" smtClean="0"/>
              <a:t>Управление продажами</a:t>
            </a:r>
            <a:br>
              <a:rPr lang="ru-RU" sz="4000" smtClean="0"/>
            </a:br>
            <a:r>
              <a:rPr lang="ru-RU" sz="4000" smtClean="0"/>
              <a:t/>
            </a:r>
            <a:br>
              <a:rPr lang="ru-RU" sz="4000" smtClean="0"/>
            </a:br>
            <a:r>
              <a:rPr lang="ru-RU" sz="3200" smtClean="0"/>
              <a:t>Лебединская Юлия Сергеевна, </a:t>
            </a:r>
            <a:br>
              <a:rPr lang="ru-RU" sz="3200" smtClean="0"/>
            </a:br>
            <a:r>
              <a:rPr lang="ru-RU" sz="3200" smtClean="0"/>
              <a:t>канд. экон. наук.</a:t>
            </a:r>
            <a:br>
              <a:rPr lang="ru-RU" sz="3200" smtClean="0"/>
            </a:br>
            <a:r>
              <a:rPr lang="ru-RU" sz="3200" smtClean="0"/>
              <a:t/>
            </a:r>
            <a:br>
              <a:rPr lang="ru-RU" sz="3200" smtClean="0"/>
            </a:br>
            <a:r>
              <a:rPr lang="ru-RU" sz="3200" smtClean="0"/>
              <a:t>Тема 4: Система мотивации</a:t>
            </a:r>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Заголовок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ru-RU" smtClean="0"/>
              <a:t>Содержание:</a:t>
            </a:r>
          </a:p>
        </p:txBody>
      </p:sp>
      <p:sp>
        <p:nvSpPr>
          <p:cNvPr id="18434" name="Объект 2"/>
          <p:cNvSpPr>
            <a:spLocks noGrp="1"/>
          </p:cNvSpPr>
          <p:nvPr>
            <p:ph idx="1"/>
          </p:nvPr>
        </p:nvSpPr>
        <p:spPr bwMode="auto">
          <a:xfrm>
            <a:off x="611188" y="1052513"/>
            <a:ext cx="8229600" cy="5184775"/>
          </a:xfrm>
          <a:noFill/>
          <a:ln>
            <a:miter lim="800000"/>
            <a:headEnd/>
            <a:tailEnd/>
          </a:ln>
        </p:spPr>
        <p:txBody>
          <a:bodyPr vert="horz" wrap="square" lIns="91440" tIns="45720" rIns="91440" bIns="45720" numCol="1" anchor="t" anchorCtr="0" compatLnSpc="1">
            <a:prstTxWarp prst="textNoShape">
              <a:avLst/>
            </a:prstTxWarp>
          </a:bodyPr>
          <a:lstStyle/>
          <a:p>
            <a:pPr>
              <a:buFontTx/>
              <a:buNone/>
            </a:pPr>
            <a:r>
              <a:rPr lang="ru-RU" sz="2400" smtClean="0"/>
              <a:t>3.1 </a:t>
            </a:r>
            <a:r>
              <a:rPr lang="ru-RU" sz="2400" i="1" smtClean="0"/>
              <a:t>Мотивация как важнейший компонент успешной продажи</a:t>
            </a:r>
          </a:p>
          <a:p>
            <a:pPr>
              <a:buFontTx/>
              <a:buNone/>
            </a:pPr>
            <a:r>
              <a:rPr lang="ru-RU" sz="2400" smtClean="0"/>
              <a:t>3.2  </a:t>
            </a:r>
            <a:r>
              <a:rPr lang="ru-RU" sz="2400" i="1" smtClean="0"/>
              <a:t>Социально-психологические аспекты продаж</a:t>
            </a:r>
          </a:p>
          <a:p>
            <a:pPr>
              <a:buFontTx/>
              <a:buNone/>
            </a:pPr>
            <a:r>
              <a:rPr lang="ru-RU" sz="2400" smtClean="0"/>
              <a:t>3.3 </a:t>
            </a:r>
            <a:r>
              <a:rPr lang="ru-RU" sz="2400" i="1" smtClean="0"/>
              <a:t>Мотивационные программы</a:t>
            </a:r>
          </a:p>
          <a:p>
            <a:pPr>
              <a:buFontTx/>
              <a:buNone/>
            </a:pPr>
            <a:r>
              <a:rPr lang="ru-RU" sz="2400" smtClean="0"/>
              <a:t>3.4 </a:t>
            </a:r>
            <a:r>
              <a:rPr lang="ru-RU" sz="2400" i="1" smtClean="0"/>
              <a:t>Мотиваторы и антимотиваторы в товарных продажах</a:t>
            </a:r>
          </a:p>
          <a:p>
            <a:pPr>
              <a:buFontTx/>
              <a:buNone/>
            </a:pPr>
            <a:r>
              <a:rPr lang="ru-RU" sz="2400" smtClean="0"/>
              <a:t>3.5 </a:t>
            </a:r>
            <a:r>
              <a:rPr lang="ru-RU" sz="2400" i="1" smtClean="0"/>
              <a:t>Нервное истощение, стресс, депрессия при продажах, пути их преодоления</a:t>
            </a:r>
          </a:p>
          <a:p>
            <a:pPr>
              <a:buFontTx/>
              <a:buNone/>
            </a:pPr>
            <a:r>
              <a:rPr lang="ru-RU" sz="2400" smtClean="0"/>
              <a:t>3.6 </a:t>
            </a:r>
            <a:r>
              <a:rPr lang="ru-RU" sz="2400" i="1" smtClean="0"/>
              <a:t>Конфликты в процессе продаж, методы их разрешения</a:t>
            </a:r>
          </a:p>
          <a:p>
            <a:pPr>
              <a:buFontTx/>
              <a:buNone/>
            </a:pPr>
            <a:r>
              <a:rPr lang="ru-RU" sz="2400" smtClean="0"/>
              <a:t>3.7  </a:t>
            </a:r>
            <a:r>
              <a:rPr lang="ru-RU" sz="2400" i="1" smtClean="0"/>
              <a:t>Климат и психологические источники успешных продаж</a:t>
            </a:r>
          </a:p>
          <a:p>
            <a:endParaRPr lang="ru-RU"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Заголовок 1"/>
          <p:cNvSpPr>
            <a:spLocks noGrp="1"/>
          </p:cNvSpPr>
          <p:nvPr>
            <p:ph type="title" idx="4294967295"/>
          </p:nvPr>
        </p:nvSpPr>
        <p:spPr bwMode="auto">
          <a:xfrm>
            <a:off x="987425" y="333375"/>
            <a:ext cx="7797800" cy="1150938"/>
          </a:xfrm>
          <a:prstGeom prst="rect">
            <a:avLst/>
          </a:prstGeom>
          <a:noFill/>
          <a:ln>
            <a:miter lim="800000"/>
            <a:headEnd/>
            <a:tailEnd/>
          </a:ln>
        </p:spPr>
        <p:txBody>
          <a:bodyPr/>
          <a:lstStyle/>
          <a:p>
            <a:pPr eaLnBrk="1" hangingPunct="1"/>
            <a:r>
              <a:rPr lang="ru-RU" sz="3200" b="1" smtClean="0"/>
              <a:t>3.1. МОТИВАЦИЯ КАК ВАЖНЕЙШИЙ КОМПОНЕНТ УСПЕШНОЙ ПРОДАЖИ</a:t>
            </a:r>
            <a:r>
              <a:rPr lang="ru-RU" sz="4000" b="1" smtClean="0"/>
              <a:t/>
            </a:r>
            <a:br>
              <a:rPr lang="ru-RU" sz="4000" b="1" smtClean="0"/>
            </a:br>
            <a:endParaRPr lang="ru-RU" sz="4000" smtClean="0"/>
          </a:p>
        </p:txBody>
      </p:sp>
      <p:sp>
        <p:nvSpPr>
          <p:cNvPr id="14338" name="Содержимое 2"/>
          <p:cNvSpPr>
            <a:spLocks noGrp="1"/>
          </p:cNvSpPr>
          <p:nvPr>
            <p:ph idx="4294967295"/>
          </p:nvPr>
        </p:nvSpPr>
        <p:spPr bwMode="auto">
          <a:xfrm>
            <a:off x="1116013" y="1557338"/>
            <a:ext cx="7570787" cy="4568825"/>
          </a:xfrm>
          <a:prstGeom prst="rect">
            <a:avLst/>
          </a:prstGeom>
          <a:ln>
            <a:miter lim="800000"/>
            <a:headEnd/>
            <a:tailEnd/>
          </a:ln>
          <a:scene3d>
            <a:camera prst="orthographicFront">
              <a:rot lat="0" lon="0" rev="0"/>
            </a:camera>
            <a:lightRig rig="balanced" dir="t">
              <a:rot lat="0" lon="0" rev="8700000"/>
            </a:lightRig>
          </a:scene3d>
          <a:sp3d>
            <a:bevelT w="190500" h="38100"/>
          </a:sp3d>
        </p:spPr>
        <p:txBody>
          <a:bodyPr/>
          <a:lstStyle/>
          <a:p>
            <a:pPr algn="ctr">
              <a:buFont typeface="Wingdings" pitchFamily="2" charset="2"/>
              <a:buNone/>
              <a:defRPr/>
            </a:pPr>
            <a:r>
              <a:rPr lang="ru-RU" b="1" dirty="0"/>
              <a:t>Мотивация </a:t>
            </a:r>
            <a:r>
              <a:rPr lang="ru-RU" dirty="0"/>
              <a:t>(от греч. </a:t>
            </a:r>
            <a:r>
              <a:rPr lang="en-US" i="1" dirty="0"/>
              <a:t>motif</a:t>
            </a:r>
            <a:r>
              <a:rPr lang="ru-RU" i="1" dirty="0"/>
              <a:t>,</a:t>
            </a:r>
            <a:r>
              <a:rPr lang="ru-RU" dirty="0"/>
              <a:t> от лат. </a:t>
            </a:r>
            <a:r>
              <a:rPr lang="en-US" i="1" dirty="0" err="1"/>
              <a:t>moveo</a:t>
            </a:r>
            <a:r>
              <a:rPr lang="ru-RU" dirty="0"/>
              <a:t> — двигаю) — это внешнее или внутреннее побуждение субъекта к деятельности во имя достижения каких-либо целей, на­личие интереса к такой деятельности и способы его инициирования и побуждения. </a:t>
            </a:r>
          </a:p>
        </p:txBody>
      </p:sp>
      <p:pic>
        <p:nvPicPr>
          <p:cNvPr id="2050" name="Picture 2" descr="C:\Users\USER\Desktop\Новая папка\Презентация Flash\Стильные персонажи для ваших презентаций\Khalva\Khalva&amp;Izyum-02.png"/>
          <p:cNvPicPr>
            <a:picLocks noChangeAspect="1" noChangeArrowheads="1"/>
          </p:cNvPicPr>
          <p:nvPr/>
        </p:nvPicPr>
        <p:blipFill>
          <a:blip r:embed="rId3"/>
          <a:srcRect/>
          <a:stretch>
            <a:fillRect/>
          </a:stretch>
        </p:blipFill>
        <p:spPr bwMode="auto">
          <a:xfrm>
            <a:off x="179388" y="2349500"/>
            <a:ext cx="1614487" cy="4278313"/>
          </a:xfrm>
          <a:prstGeom prst="rect">
            <a:avLst/>
          </a:prstGeom>
          <a:noFill/>
          <a:ln w="9525">
            <a:noFill/>
            <a:miter lim="800000"/>
            <a:headEnd/>
            <a:tailEnd/>
          </a:ln>
        </p:spPr>
      </p:pic>
    </p:spTree>
  </p:cSld>
  <p:clrMapOvr>
    <a:masterClrMapping/>
  </p:clrMapOvr>
  <p:transition spd="med">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337"/>
                                        </p:tgtEl>
                                        <p:attrNameLst>
                                          <p:attrName>style.visibility</p:attrName>
                                        </p:attrNameLst>
                                      </p:cBhvr>
                                      <p:to>
                                        <p:strVal val="visible"/>
                                      </p:to>
                                    </p:set>
                                    <p:anim calcmode="lin" valueType="num">
                                      <p:cBhvr additive="base">
                                        <p:cTn id="7" dur="1000" fill="hold"/>
                                        <p:tgtEl>
                                          <p:spTgt spid="14337"/>
                                        </p:tgtEl>
                                        <p:attrNameLst>
                                          <p:attrName>ppt_x</p:attrName>
                                        </p:attrNameLst>
                                      </p:cBhvr>
                                      <p:tavLst>
                                        <p:tav tm="0">
                                          <p:val>
                                            <p:strVal val="#ppt_x"/>
                                          </p:val>
                                        </p:tav>
                                        <p:tav tm="100000">
                                          <p:val>
                                            <p:strVal val="#ppt_x"/>
                                          </p:val>
                                        </p:tav>
                                      </p:tavLst>
                                    </p:anim>
                                    <p:anim calcmode="lin" valueType="num">
                                      <p:cBhvr additive="base">
                                        <p:cTn id="8" dur="1000" fill="hold"/>
                                        <p:tgtEl>
                                          <p:spTgt spid="1433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14338">
                                            <p:txEl>
                                              <p:pRg st="0" end="0"/>
                                            </p:txEl>
                                          </p:spTgt>
                                        </p:tgtEl>
                                        <p:attrNameLst>
                                          <p:attrName>style.visibility</p:attrName>
                                        </p:attrNameLst>
                                      </p:cBhvr>
                                      <p:to>
                                        <p:strVal val="visible"/>
                                      </p:to>
                                    </p:set>
                                    <p:animEffect transition="in" filter="box(in)">
                                      <p:cBhvr>
                                        <p:cTn id="13" dur="1000"/>
                                        <p:tgtEl>
                                          <p:spTgt spid="14338">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2050"/>
                                        </p:tgtEl>
                                        <p:attrNameLst>
                                          <p:attrName>style.visibility</p:attrName>
                                        </p:attrNameLst>
                                      </p:cBhvr>
                                      <p:to>
                                        <p:strVal val="visible"/>
                                      </p:to>
                                    </p:set>
                                    <p:animEffect transition="in" filter="blinds(horizontal)">
                                      <p:cBhvr>
                                        <p:cTn id="18" dur="1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7" grpId="0" animBg="1"/>
      <p:bldP spid="14338"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Содержимое 2"/>
          <p:cNvSpPr>
            <a:spLocks noGrp="1"/>
          </p:cNvSpPr>
          <p:nvPr>
            <p:ph idx="1"/>
          </p:nvPr>
        </p:nvSpPr>
        <p:spPr bwMode="auto">
          <a:xfrm>
            <a:off x="1116013" y="1844675"/>
            <a:ext cx="7570787" cy="4281488"/>
          </a:xfrm>
          <a:noFill/>
          <a:ln>
            <a:miter lim="800000"/>
            <a:headEnd/>
            <a:tailEnd/>
          </a:ln>
        </p:spPr>
        <p:txBody>
          <a:bodyPr vert="horz" wrap="square" lIns="91440" tIns="45720" rIns="91440" bIns="45720" numCol="1" anchor="t" anchorCtr="0" compatLnSpc="1">
            <a:prstTxWarp prst="textNoShape">
              <a:avLst/>
            </a:prstTxWarp>
          </a:bodyPr>
          <a:lstStyle/>
          <a:p>
            <a:pPr marL="609600" indent="-609600" algn="ctr">
              <a:buFontTx/>
              <a:buNone/>
            </a:pPr>
            <a:r>
              <a:rPr lang="ru-RU" smtClean="0"/>
              <a:t>Эффективность системы мотивации зависит от ряда факторов, индивидуальных в каждой компании.</a:t>
            </a:r>
            <a:endParaRPr lang="ru-RU" smtClean="0">
              <a:hlinkClick r:id="rId3" tooltip="Предпринимательская деятельность"/>
            </a:endParaRPr>
          </a:p>
        </p:txBody>
      </p:sp>
      <p:pic>
        <p:nvPicPr>
          <p:cNvPr id="3074" name="Picture 2" descr="C:\Users\USER\Desktop\Новая папка\Презентация Flash\Стильные персонажи для ваших презентаций\Khalva\Khalva&amp;Izyum-04.png"/>
          <p:cNvPicPr>
            <a:picLocks noChangeAspect="1" noChangeArrowheads="1"/>
          </p:cNvPicPr>
          <p:nvPr/>
        </p:nvPicPr>
        <p:blipFill>
          <a:blip r:embed="rId4"/>
          <a:srcRect/>
          <a:stretch>
            <a:fillRect/>
          </a:stretch>
        </p:blipFill>
        <p:spPr bwMode="auto">
          <a:xfrm>
            <a:off x="468313" y="2389188"/>
            <a:ext cx="1690687" cy="4279900"/>
          </a:xfrm>
          <a:prstGeom prst="rect">
            <a:avLst/>
          </a:prstGeom>
          <a:noFill/>
          <a:ln w="9525">
            <a:noFill/>
            <a:miter lim="800000"/>
            <a:headEnd/>
            <a:tailEnd/>
          </a:ln>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15362">
                                            <p:bg/>
                                          </p:spTgt>
                                        </p:tgtEl>
                                        <p:attrNameLst>
                                          <p:attrName>style.visibility</p:attrName>
                                        </p:attrNameLst>
                                      </p:cBhvr>
                                      <p:to>
                                        <p:strVal val="visible"/>
                                      </p:to>
                                    </p:set>
                                    <p:animEffect transition="in" filter="fade">
                                      <p:cBhvr>
                                        <p:cTn id="7" dur="1000"/>
                                        <p:tgtEl>
                                          <p:spTgt spid="15362">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1" nodeType="clickEffect">
                                  <p:stCondLst>
                                    <p:cond delay="0"/>
                                  </p:stCondLst>
                                  <p:childTnLst>
                                    <p:set>
                                      <p:cBhvr>
                                        <p:cTn id="11" dur="1" fill="hold">
                                          <p:stCondLst>
                                            <p:cond delay="0"/>
                                          </p:stCondLst>
                                        </p:cTn>
                                        <p:tgtEl>
                                          <p:spTgt spid="15362">
                                            <p:txEl>
                                              <p:pRg st="0" end="0"/>
                                            </p:txEl>
                                          </p:spTgt>
                                        </p:tgtEl>
                                        <p:attrNameLst>
                                          <p:attrName>style.visibility</p:attrName>
                                        </p:attrNameLst>
                                      </p:cBhvr>
                                      <p:to>
                                        <p:strVal val="visible"/>
                                      </p:to>
                                    </p:set>
                                    <p:animEffect transition="in" filter="fade">
                                      <p:cBhvr>
                                        <p:cTn id="12" dur="1000"/>
                                        <p:tgtEl>
                                          <p:spTgt spid="1536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7" presetClass="entr" presetSubtype="4" fill="hold" nodeType="clickEffect">
                                  <p:stCondLst>
                                    <p:cond delay="0"/>
                                  </p:stCondLst>
                                  <p:childTnLst>
                                    <p:set>
                                      <p:cBhvr>
                                        <p:cTn id="16" dur="1" fill="hold">
                                          <p:stCondLst>
                                            <p:cond delay="0"/>
                                          </p:stCondLst>
                                        </p:cTn>
                                        <p:tgtEl>
                                          <p:spTgt spid="3074"/>
                                        </p:tgtEl>
                                        <p:attrNameLst>
                                          <p:attrName>style.visibility</p:attrName>
                                        </p:attrNameLst>
                                      </p:cBhvr>
                                      <p:to>
                                        <p:strVal val="visible"/>
                                      </p:to>
                                    </p:set>
                                    <p:anim calcmode="lin" valueType="num">
                                      <p:cBhvr additive="base">
                                        <p:cTn id="17" dur="1000" fill="hold"/>
                                        <p:tgtEl>
                                          <p:spTgt spid="3074"/>
                                        </p:tgtEl>
                                        <p:attrNameLst>
                                          <p:attrName>ppt_x</p:attrName>
                                        </p:attrNameLst>
                                      </p:cBhvr>
                                      <p:tavLst>
                                        <p:tav tm="0">
                                          <p:val>
                                            <p:strVal val="#ppt_x"/>
                                          </p:val>
                                        </p:tav>
                                        <p:tav tm="100000">
                                          <p:val>
                                            <p:strVal val="#ppt_x"/>
                                          </p:val>
                                        </p:tav>
                                      </p:tavLst>
                                    </p:anim>
                                    <p:anim calcmode="lin" valueType="num">
                                      <p:cBhvr additive="base">
                                        <p:cTn id="18" dur="1000" fill="hold"/>
                                        <p:tgtEl>
                                          <p:spTgt spid="30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1"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Заголовок 1"/>
          <p:cNvSpPr>
            <a:spLocks noGrp="1"/>
          </p:cNvSpPr>
          <p:nvPr>
            <p:ph type="title"/>
          </p:nvPr>
        </p:nvSpPr>
        <p:spPr bwMode="auto">
          <a:ln>
            <a:miter lim="800000"/>
            <a:headEnd/>
            <a:tailEnd/>
          </a:ln>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t" anchorCtr="0" compatLnSpc="1">
            <a:prstTxWarp prst="textNoShape">
              <a:avLst/>
            </a:prstTxWarp>
          </a:bodyPr>
          <a:lstStyle/>
          <a:p>
            <a:pPr eaLnBrk="1" hangingPunct="1">
              <a:defRPr/>
            </a:pPr>
            <a:r>
              <a:rPr lang="ru-RU" sz="3600" dirty="0" smtClean="0">
                <a:hlinkClick r:id="rId3" tooltip="Предпринимательская деятельность"/>
              </a:rPr>
              <a:t/>
            </a:r>
            <a:br>
              <a:rPr lang="ru-RU" sz="3600" dirty="0" smtClean="0">
                <a:hlinkClick r:id="rId3" tooltip="Предпринимательская деятельность"/>
              </a:rPr>
            </a:br>
            <a:endParaRPr lang="ru-RU" sz="4000" dirty="0" smtClean="0"/>
          </a:p>
        </p:txBody>
      </p:sp>
      <p:sp>
        <p:nvSpPr>
          <p:cNvPr id="18434" name="Содержимое 2"/>
          <p:cNvSpPr>
            <a:spLocks noGrp="1"/>
          </p:cNvSpPr>
          <p:nvPr>
            <p:ph idx="1"/>
          </p:nvPr>
        </p:nvSpPr>
        <p:spPr bwMode="auto">
          <a:xfrm>
            <a:off x="250825" y="908050"/>
            <a:ext cx="8435975" cy="5329238"/>
          </a:xfrm>
          <a:noFill/>
          <a:ln>
            <a:miter lim="800000"/>
            <a:headEnd/>
            <a:tailEnd/>
          </a:ln>
        </p:spPr>
        <p:txBody>
          <a:bodyPr vert="horz" wrap="square" lIns="91440" tIns="45720" rIns="91440" bIns="45720" numCol="1" anchor="t" anchorCtr="0" compatLnSpc="1">
            <a:prstTxWarp prst="textNoShape">
              <a:avLst/>
            </a:prstTxWarp>
          </a:bodyPr>
          <a:lstStyle/>
          <a:p>
            <a:pPr>
              <a:buFontTx/>
              <a:buNone/>
            </a:pPr>
            <a:r>
              <a:rPr lang="ru-RU" smtClean="0">
                <a:hlinkClick r:id="rId3" tooltip="Предпринимательская деятельность"/>
              </a:rPr>
              <a:t/>
            </a:r>
            <a:br>
              <a:rPr lang="ru-RU" smtClean="0">
                <a:hlinkClick r:id="rId3" tooltip="Предпринимательская деятельность"/>
              </a:rPr>
            </a:br>
            <a:r>
              <a:rPr lang="ru-RU" smtClean="0">
                <a:hlinkClick r:id="rId3" tooltip="Предпринимательская деятельность"/>
              </a:rPr>
              <a:t>Система мотивации, разработанная в компании, торгующей в розницу, будет сильно отличаться от системы мотивации оптовой компании. От менеджеров таких компаний требуется разное трудовое поведение, у них различные задачи и функции, разные критерии эффективности. </a:t>
            </a:r>
          </a:p>
          <a:p>
            <a:pPr>
              <a:buFontTx/>
              <a:buNone/>
            </a:pPr>
            <a:endParaRPr lang="ru-RU" smtClean="0">
              <a:hlinkClick r:id="rId3" tooltip="Предпринимательская деятельность"/>
            </a:endParaRPr>
          </a:p>
        </p:txBody>
      </p:sp>
      <p:pic>
        <p:nvPicPr>
          <p:cNvPr id="4099" name="Picture 3" descr="C:\Users\USER\Desktop\Новая папка\Презентация Flash\Стильные персонажи для ваших презентаций\Khalva\Khalva&amp;Izyum-09.png"/>
          <p:cNvPicPr>
            <a:picLocks noChangeAspect="1" noChangeArrowheads="1"/>
          </p:cNvPicPr>
          <p:nvPr/>
        </p:nvPicPr>
        <p:blipFill>
          <a:blip r:embed="rId4"/>
          <a:srcRect/>
          <a:stretch>
            <a:fillRect/>
          </a:stretch>
        </p:blipFill>
        <p:spPr bwMode="auto">
          <a:xfrm>
            <a:off x="8027988" y="3578225"/>
            <a:ext cx="1147762" cy="2592388"/>
          </a:xfrm>
          <a:prstGeom prst="rect">
            <a:avLst/>
          </a:prstGeom>
          <a:noFill/>
          <a:ln w="9525">
            <a:noFill/>
            <a:miter lim="800000"/>
            <a:headEnd/>
            <a:tailEnd/>
          </a:ln>
        </p:spPr>
      </p:pic>
    </p:spTree>
  </p:cSld>
  <p:clrMapOvr>
    <a:masterClrMapping/>
  </p:clrMapOvr>
  <p:transition spd="med">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8433"/>
                                        </p:tgtEl>
                                        <p:attrNameLst>
                                          <p:attrName>style.visibility</p:attrName>
                                        </p:attrNameLst>
                                      </p:cBhvr>
                                      <p:to>
                                        <p:strVal val="visible"/>
                                      </p:to>
                                    </p:set>
                                    <p:anim calcmode="lin" valueType="num">
                                      <p:cBhvr additive="base">
                                        <p:cTn id="7" dur="500" fill="hold"/>
                                        <p:tgtEl>
                                          <p:spTgt spid="18433"/>
                                        </p:tgtEl>
                                        <p:attrNameLst>
                                          <p:attrName>ppt_x</p:attrName>
                                        </p:attrNameLst>
                                      </p:cBhvr>
                                      <p:tavLst>
                                        <p:tav tm="0">
                                          <p:val>
                                            <p:strVal val="#ppt_x"/>
                                          </p:val>
                                        </p:tav>
                                        <p:tav tm="100000">
                                          <p:val>
                                            <p:strVal val="#ppt_x"/>
                                          </p:val>
                                        </p:tav>
                                      </p:tavLst>
                                    </p:anim>
                                    <p:anim calcmode="lin" valueType="num">
                                      <p:cBhvr additive="base">
                                        <p:cTn id="8" dur="500" fill="hold"/>
                                        <p:tgtEl>
                                          <p:spTgt spid="1843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18434">
                                            <p:bg/>
                                          </p:spTgt>
                                        </p:tgtEl>
                                        <p:attrNameLst>
                                          <p:attrName>style.visibility</p:attrName>
                                        </p:attrNameLst>
                                      </p:cBhvr>
                                      <p:to>
                                        <p:strVal val="visible"/>
                                      </p:to>
                                    </p:set>
                                    <p:animEffect transition="in" filter="dissolve">
                                      <p:cBhvr>
                                        <p:cTn id="13" dur="1000"/>
                                        <p:tgtEl>
                                          <p:spTgt spid="18434">
                                            <p:bg/>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18434">
                                            <p:txEl>
                                              <p:pRg st="0" end="0"/>
                                            </p:txEl>
                                          </p:spTgt>
                                        </p:tgtEl>
                                        <p:attrNameLst>
                                          <p:attrName>style.visibility</p:attrName>
                                        </p:attrNameLst>
                                      </p:cBhvr>
                                      <p:to>
                                        <p:strVal val="visible"/>
                                      </p:to>
                                    </p:set>
                                    <p:animEffect transition="in" filter="dissolve">
                                      <p:cBhvr>
                                        <p:cTn id="18" dur="1000"/>
                                        <p:tgtEl>
                                          <p:spTgt spid="18434">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0" presetClass="entr" presetSubtype="0" fill="hold" nodeType="clickEffect">
                                  <p:stCondLst>
                                    <p:cond delay="0"/>
                                  </p:stCondLst>
                                  <p:childTnLst>
                                    <p:set>
                                      <p:cBhvr>
                                        <p:cTn id="22" dur="1" fill="hold">
                                          <p:stCondLst>
                                            <p:cond delay="0"/>
                                          </p:stCondLst>
                                        </p:cTn>
                                        <p:tgtEl>
                                          <p:spTgt spid="4099"/>
                                        </p:tgtEl>
                                        <p:attrNameLst>
                                          <p:attrName>style.visibility</p:attrName>
                                        </p:attrNameLst>
                                      </p:cBhvr>
                                      <p:to>
                                        <p:strVal val="visible"/>
                                      </p:to>
                                    </p:set>
                                    <p:animEffect transition="in" filter="wedge">
                                      <p:cBhvr>
                                        <p:cTn id="23" dur="10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Заголовок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ru-RU" sz="2400" smtClean="0"/>
              <a:t>Система мотивации сотрудников компании должна удовлетворять критериям, важным как для сотрудников, так и для компании в целом. Выделим пять основных критериев:</a:t>
            </a:r>
          </a:p>
        </p:txBody>
      </p:sp>
      <p:sp>
        <p:nvSpPr>
          <p:cNvPr id="19458" name="Содержимое 2"/>
          <p:cNvSpPr>
            <a:spLocks noGrp="1"/>
          </p:cNvSpPr>
          <p:nvPr>
            <p:ph idx="1"/>
          </p:nvPr>
        </p:nvSpPr>
        <p:spPr bwMode="auto">
          <a:xfrm>
            <a:off x="827088" y="1773238"/>
            <a:ext cx="8013700" cy="5084762"/>
          </a:xfrm>
          <a:noFill/>
          <a:ln>
            <a:miter lim="800000"/>
            <a:headEnd/>
            <a:tailEnd/>
          </a:ln>
        </p:spPr>
        <p:txBody>
          <a:bodyPr vert="horz" wrap="square" lIns="91440" tIns="45720" rIns="91440" bIns="45720" numCol="1" anchor="t" anchorCtr="0" compatLnSpc="1">
            <a:prstTxWarp prst="textNoShape">
              <a:avLst/>
            </a:prstTxWarp>
          </a:bodyPr>
          <a:lstStyle/>
          <a:p>
            <a:pPr>
              <a:buFontTx/>
              <a:buChar char="-"/>
            </a:pPr>
            <a:r>
              <a:rPr lang="ru-RU" smtClean="0">
                <a:hlinkClick r:id="rId3" tooltip="Предпринимательская деятельность"/>
              </a:rPr>
              <a:t/>
            </a:r>
            <a:br>
              <a:rPr lang="ru-RU" smtClean="0">
                <a:hlinkClick r:id="rId3" tooltip="Предпринимательская деятельность"/>
              </a:rPr>
            </a:br>
            <a:endParaRPr lang="ru-RU" smtClean="0">
              <a:hlinkClick r:id="rId3" tooltip="Предпринимательская деятельность"/>
            </a:endParaRPr>
          </a:p>
          <a:p>
            <a:pPr>
              <a:buFontTx/>
              <a:buNone/>
            </a:pPr>
            <a:endParaRPr lang="ru-RU" smtClean="0">
              <a:hlinkClick r:id="rId3" tooltip="Предпринимательская деятельность"/>
            </a:endParaRPr>
          </a:p>
        </p:txBody>
      </p:sp>
      <p:pic>
        <p:nvPicPr>
          <p:cNvPr id="7170" name="Picture 2" descr="C:\Users\USER\Desktop\Новая папка\Презентация Flash\Стильные персонажи для ваших презентаций\Khalva\Khalva&amp;Izyum-07.png"/>
          <p:cNvPicPr>
            <a:picLocks noChangeAspect="1" noChangeArrowheads="1"/>
          </p:cNvPicPr>
          <p:nvPr/>
        </p:nvPicPr>
        <p:blipFill>
          <a:blip r:embed="rId4"/>
          <a:srcRect/>
          <a:stretch>
            <a:fillRect/>
          </a:stretch>
        </p:blipFill>
        <p:spPr bwMode="auto">
          <a:xfrm>
            <a:off x="7308850" y="3644900"/>
            <a:ext cx="1619250" cy="2562225"/>
          </a:xfrm>
          <a:prstGeom prst="rect">
            <a:avLst/>
          </a:prstGeom>
          <a:noFill/>
          <a:ln w="9525">
            <a:noFill/>
            <a:miter lim="800000"/>
            <a:headEnd/>
            <a:tailEnd/>
          </a:ln>
        </p:spPr>
      </p:pic>
      <p:sp>
        <p:nvSpPr>
          <p:cNvPr id="25604" name="Прямоугольник 1"/>
          <p:cNvSpPr>
            <a:spLocks noChangeArrowheads="1"/>
          </p:cNvSpPr>
          <p:nvPr/>
        </p:nvSpPr>
        <p:spPr bwMode="auto">
          <a:xfrm>
            <a:off x="395288" y="1858963"/>
            <a:ext cx="6913562" cy="4789487"/>
          </a:xfrm>
          <a:prstGeom prst="rect">
            <a:avLst/>
          </a:prstGeom>
          <a:noFill/>
          <a:ln w="9525">
            <a:noFill/>
            <a:miter lim="800000"/>
            <a:headEnd/>
            <a:tailEnd/>
          </a:ln>
        </p:spPr>
        <p:txBody>
          <a:bodyPr>
            <a:spAutoFit/>
          </a:bodyPr>
          <a:lstStyle/>
          <a:p>
            <a:pPr marL="609600" indent="-609600"/>
            <a:r>
              <a:rPr lang="ru-RU"/>
              <a:t> </a:t>
            </a:r>
            <a:r>
              <a:rPr lang="ru-RU" sz="2800" b="1" i="1"/>
              <a:t>ориентация на результат </a:t>
            </a:r>
            <a:r>
              <a:rPr lang="ru-RU" sz="2800" i="1"/>
              <a:t>—</a:t>
            </a:r>
            <a:r>
              <a:rPr lang="ru-RU" sz="2800"/>
              <a:t> сотрудник получает вознаграждение за достижение результата, а не за выполнение работ, которые должны привести к результату;</a:t>
            </a:r>
            <a:endParaRPr lang="ru-RU" sz="2800" i="1"/>
          </a:p>
          <a:p>
            <a:pPr marL="609600" indent="-609600"/>
            <a:r>
              <a:rPr lang="ru-RU" sz="2800" i="1"/>
              <a:t> </a:t>
            </a:r>
            <a:r>
              <a:rPr lang="ru-RU" sz="2800" b="1" i="1"/>
              <a:t>управляемость</a:t>
            </a:r>
            <a:r>
              <a:rPr lang="ru-RU" sz="2800"/>
              <a:t> — позволяет корректировать направленные на продажи усилия сотрудников без серьезной модификации самой системы при изменении ситуации на рынке;</a:t>
            </a:r>
          </a:p>
        </p:txBody>
      </p:sp>
    </p:spTree>
  </p:cSld>
  <p:clrMapOvr>
    <a:masterClrMapping/>
  </p:clrMapOvr>
  <p:transition spd="med">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57"/>
                                        </p:tgtEl>
                                        <p:attrNameLst>
                                          <p:attrName>style.visibility</p:attrName>
                                        </p:attrNameLst>
                                      </p:cBhvr>
                                      <p:to>
                                        <p:strVal val="visible"/>
                                      </p:to>
                                    </p:set>
                                    <p:anim calcmode="lin" valueType="num">
                                      <p:cBhvr additive="base">
                                        <p:cTn id="7" dur="1000" fill="hold"/>
                                        <p:tgtEl>
                                          <p:spTgt spid="19457"/>
                                        </p:tgtEl>
                                        <p:attrNameLst>
                                          <p:attrName>ppt_x</p:attrName>
                                        </p:attrNameLst>
                                      </p:cBhvr>
                                      <p:tavLst>
                                        <p:tav tm="0">
                                          <p:val>
                                            <p:strVal val="#ppt_x"/>
                                          </p:val>
                                        </p:tav>
                                        <p:tav tm="100000">
                                          <p:val>
                                            <p:strVal val="#ppt_x"/>
                                          </p:val>
                                        </p:tav>
                                      </p:tavLst>
                                    </p:anim>
                                    <p:anim calcmode="lin" valueType="num">
                                      <p:cBhvr additive="base">
                                        <p:cTn id="8" dur="1000" fill="hold"/>
                                        <p:tgtEl>
                                          <p:spTgt spid="1945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19458">
                                            <p:bg/>
                                          </p:spTgt>
                                        </p:tgtEl>
                                        <p:attrNameLst>
                                          <p:attrName>style.visibility</p:attrName>
                                        </p:attrNameLst>
                                      </p:cBhvr>
                                      <p:to>
                                        <p:strVal val="visible"/>
                                      </p:to>
                                    </p:set>
                                    <p:animEffect transition="in" filter="diamond(in)">
                                      <p:cBhvr>
                                        <p:cTn id="13" dur="1000"/>
                                        <p:tgtEl>
                                          <p:spTgt spid="19458">
                                            <p:bg/>
                                          </p:spTgt>
                                        </p:tgtEl>
                                      </p:cBhvr>
                                    </p:animEffect>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grpId="0" nodeType="clickEffect">
                                  <p:stCondLst>
                                    <p:cond delay="0"/>
                                  </p:stCondLst>
                                  <p:childTnLst>
                                    <p:set>
                                      <p:cBhvr>
                                        <p:cTn id="17" dur="1" fill="hold">
                                          <p:stCondLst>
                                            <p:cond delay="0"/>
                                          </p:stCondLst>
                                        </p:cTn>
                                        <p:tgtEl>
                                          <p:spTgt spid="19458">
                                            <p:txEl>
                                              <p:pRg st="0" end="0"/>
                                            </p:txEl>
                                          </p:spTgt>
                                        </p:tgtEl>
                                        <p:attrNameLst>
                                          <p:attrName>style.visibility</p:attrName>
                                        </p:attrNameLst>
                                      </p:cBhvr>
                                      <p:to>
                                        <p:strVal val="visible"/>
                                      </p:to>
                                    </p:set>
                                    <p:animEffect transition="in" filter="diamond(in)">
                                      <p:cBhvr>
                                        <p:cTn id="18" dur="1000"/>
                                        <p:tgtEl>
                                          <p:spTgt spid="19458">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3" presetClass="entr" presetSubtype="16" fill="hold" nodeType="clickEffect">
                                  <p:stCondLst>
                                    <p:cond delay="0"/>
                                  </p:stCondLst>
                                  <p:childTnLst>
                                    <p:set>
                                      <p:cBhvr>
                                        <p:cTn id="22" dur="1" fill="hold">
                                          <p:stCondLst>
                                            <p:cond delay="0"/>
                                          </p:stCondLst>
                                        </p:cTn>
                                        <p:tgtEl>
                                          <p:spTgt spid="7170"/>
                                        </p:tgtEl>
                                        <p:attrNameLst>
                                          <p:attrName>style.visibility</p:attrName>
                                        </p:attrNameLst>
                                      </p:cBhvr>
                                      <p:to>
                                        <p:strVal val="visible"/>
                                      </p:to>
                                    </p:set>
                                    <p:animEffect transition="in" filter="plus(in)">
                                      <p:cBhvr>
                                        <p:cTn id="23" dur="10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2"/>
          <p:cNvPicPr>
            <a:picLocks noChangeAspect="1" noChangeArrowheads="1"/>
          </p:cNvPicPr>
          <p:nvPr/>
        </p:nvPicPr>
        <p:blipFill>
          <a:blip r:embed="rId2"/>
          <a:srcRect/>
          <a:stretch>
            <a:fillRect/>
          </a:stretch>
        </p:blipFill>
        <p:spPr bwMode="auto">
          <a:xfrm>
            <a:off x="133350" y="4414838"/>
            <a:ext cx="974725" cy="1987550"/>
          </a:xfrm>
          <a:prstGeom prst="rect">
            <a:avLst/>
          </a:prstGeom>
          <a:noFill/>
          <a:ln w="9525">
            <a:noFill/>
            <a:miter lim="800000"/>
            <a:headEnd/>
            <a:tailEnd/>
          </a:ln>
        </p:spPr>
      </p:pic>
      <p:sp>
        <p:nvSpPr>
          <p:cNvPr id="27650" name="Прямоугольник 1"/>
          <p:cNvSpPr>
            <a:spLocks noChangeArrowheads="1"/>
          </p:cNvSpPr>
          <p:nvPr/>
        </p:nvSpPr>
        <p:spPr bwMode="auto">
          <a:xfrm>
            <a:off x="900113" y="549275"/>
            <a:ext cx="7775575" cy="5262563"/>
          </a:xfrm>
          <a:prstGeom prst="rect">
            <a:avLst/>
          </a:prstGeom>
          <a:noFill/>
          <a:ln w="9525">
            <a:noFill/>
            <a:miter lim="800000"/>
            <a:headEnd/>
            <a:tailEnd/>
          </a:ln>
        </p:spPr>
        <p:txBody>
          <a:bodyPr>
            <a:spAutoFit/>
          </a:bodyPr>
          <a:lstStyle/>
          <a:p>
            <a:pPr marL="609600" indent="-609600">
              <a:lnSpc>
                <a:spcPct val="80000"/>
              </a:lnSpc>
            </a:pPr>
            <a:r>
              <a:rPr lang="ru-RU" sz="2800"/>
              <a:t> </a:t>
            </a:r>
            <a:r>
              <a:rPr lang="ru-RU" sz="2800" b="1" i="1"/>
              <a:t>справедливость</a:t>
            </a:r>
            <a:r>
              <a:rPr lang="ru-RU" sz="2800"/>
              <a:t> — достойная оценка вклада сотрудника в общий успех компании и справедливое распределение рисков в случае неуспеха;</a:t>
            </a:r>
          </a:p>
          <a:p>
            <a:pPr marL="609600" indent="-609600">
              <a:lnSpc>
                <a:spcPct val="80000"/>
              </a:lnSpc>
            </a:pPr>
            <a:r>
              <a:rPr lang="ru-RU" sz="2800"/>
              <a:t> </a:t>
            </a:r>
            <a:r>
              <a:rPr lang="ru-RU" sz="2800" b="1" i="1"/>
              <a:t>простота / понятность</a:t>
            </a:r>
            <a:r>
              <a:rPr lang="ru-RU" sz="2800" b="1"/>
              <a:t> </a:t>
            </a:r>
            <a:r>
              <a:rPr lang="ru-RU" sz="2800"/>
              <a:t>— сотрудник понимает, за что ком­пания готова его вознаграждать, компания понимает, за какие результаты и сколько она готова заплатить;</a:t>
            </a:r>
          </a:p>
          <a:p>
            <a:pPr marL="609600" indent="-609600">
              <a:lnSpc>
                <a:spcPct val="80000"/>
              </a:lnSpc>
            </a:pPr>
            <a:r>
              <a:rPr lang="ru-RU" sz="2800"/>
              <a:t> </a:t>
            </a:r>
            <a:r>
              <a:rPr lang="ru-RU" sz="2800" b="1" i="1"/>
              <a:t>неизменность</a:t>
            </a:r>
            <a:r>
              <a:rPr lang="ru-RU" sz="2800"/>
              <a:t> — любой сотрудник выстраивает свою работу в соответствии с системой мотивации. Если в определенный момент система меняется, то часть усилий сотрудника уходит впустую.</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Содержимое 2"/>
          <p:cNvSpPr>
            <a:spLocks noGrp="1"/>
          </p:cNvSpPr>
          <p:nvPr>
            <p:ph idx="1"/>
          </p:nvPr>
        </p:nvSpPr>
        <p:spPr bwMode="auto">
          <a:xfrm>
            <a:off x="827088" y="1052513"/>
            <a:ext cx="7993062" cy="5040312"/>
          </a:xfrm>
          <a:noFill/>
          <a:ln>
            <a:miter lim="800000"/>
            <a:headEnd/>
            <a:tailEnd/>
          </a:ln>
        </p:spPr>
        <p:txBody>
          <a:bodyPr vert="horz" wrap="square" lIns="91440" tIns="45720" rIns="91440" bIns="45720" numCol="1" anchor="t" anchorCtr="0" compatLnSpc="1">
            <a:prstTxWarp prst="textNoShape">
              <a:avLst/>
            </a:prstTxWarp>
          </a:bodyPr>
          <a:lstStyle/>
          <a:p>
            <a:pPr algn="just">
              <a:buFont typeface="Wingdings" pitchFamily="2" charset="2"/>
              <a:buNone/>
            </a:pPr>
            <a:r>
              <a:rPr lang="ru-RU" sz="2800" b="1" i="1" smtClean="0"/>
              <a:t>Самомотивация</a:t>
            </a:r>
            <a:r>
              <a:rPr lang="ru-RU" sz="2800" b="1" smtClean="0"/>
              <a:t> сотрудника </a:t>
            </a:r>
            <a:r>
              <a:rPr lang="ru-RU" sz="2800" smtClean="0"/>
              <a:t>— это внутренняя мотивация. Следует начинать именно с нее, так как это базовая мотивация. Здесь имеются в виду внутренние причины, заставляющие его достигать поставленных целей.</a:t>
            </a:r>
          </a:p>
          <a:p>
            <a:pPr algn="just">
              <a:buFont typeface="Wingdings" pitchFamily="2" charset="2"/>
              <a:buNone/>
            </a:pPr>
            <a:r>
              <a:rPr lang="ru-RU" sz="2800" smtClean="0"/>
              <a:t>При мотивации потребителей следует учитывать множество факторов, влияющих на их поведение при совершении покупки товара: личностные факторы; ожидания; отношение к товару и убеждения и т.д.</a:t>
            </a:r>
          </a:p>
          <a:p>
            <a:pPr lvl="1"/>
            <a:endParaRPr lang="ru-RU" smtClean="0">
              <a:hlinkClick r:id="rId3" tooltip="Предпринимательская деятельность"/>
            </a:endParaRPr>
          </a:p>
        </p:txBody>
      </p:sp>
      <p:pic>
        <p:nvPicPr>
          <p:cNvPr id="8194" name="Picture 2" descr="C:\Users\USER\Desktop\Новая папка\Презентация Flash\Стильные персонажи для ваших презентаций\Khalva\Khalva&amp;Izyum-09.png"/>
          <p:cNvPicPr>
            <a:picLocks noChangeAspect="1" noChangeArrowheads="1"/>
          </p:cNvPicPr>
          <p:nvPr/>
        </p:nvPicPr>
        <p:blipFill>
          <a:blip r:embed="rId4"/>
          <a:srcRect/>
          <a:stretch>
            <a:fillRect/>
          </a:stretch>
        </p:blipFill>
        <p:spPr bwMode="auto">
          <a:xfrm>
            <a:off x="179388" y="4508500"/>
            <a:ext cx="971550" cy="1989138"/>
          </a:xfrm>
          <a:prstGeom prst="rect">
            <a:avLst/>
          </a:prstGeom>
          <a:noFill/>
          <a:ln w="9525">
            <a:noFill/>
            <a:miter lim="800000"/>
            <a:headEnd/>
            <a:tailEnd/>
          </a:ln>
        </p:spPr>
      </p:pic>
    </p:spTree>
  </p:cSld>
  <p:clrMapOvr>
    <a:masterClrMapping/>
  </p:clrMapOvr>
  <p:transition spd="med">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0482">
                                            <p:bg/>
                                          </p:spTgt>
                                        </p:tgtEl>
                                        <p:attrNameLst>
                                          <p:attrName>style.visibility</p:attrName>
                                        </p:attrNameLst>
                                      </p:cBhvr>
                                      <p:to>
                                        <p:strVal val="visible"/>
                                      </p:to>
                                    </p:set>
                                    <p:animEffect transition="in" filter="fade">
                                      <p:cBhvr>
                                        <p:cTn id="7" dur="1000"/>
                                        <p:tgtEl>
                                          <p:spTgt spid="20482">
                                            <p:bg/>
                                          </p:spTgt>
                                        </p:tgtEl>
                                      </p:cBhvr>
                                    </p:animEffect>
                                    <p:anim calcmode="lin" valueType="num">
                                      <p:cBhvr>
                                        <p:cTn id="8" dur="1000" fill="hold"/>
                                        <p:tgtEl>
                                          <p:spTgt spid="20482">
                                            <p:bg/>
                                          </p:spTgt>
                                        </p:tgtEl>
                                        <p:attrNameLst>
                                          <p:attrName>ppt_x</p:attrName>
                                        </p:attrNameLst>
                                      </p:cBhvr>
                                      <p:tavLst>
                                        <p:tav tm="0">
                                          <p:val>
                                            <p:strVal val="#ppt_x"/>
                                          </p:val>
                                        </p:tav>
                                        <p:tav tm="100000">
                                          <p:val>
                                            <p:strVal val="#ppt_x"/>
                                          </p:val>
                                        </p:tav>
                                      </p:tavLst>
                                    </p:anim>
                                    <p:anim calcmode="lin" valueType="num">
                                      <p:cBhvr>
                                        <p:cTn id="9" dur="900" decel="100000" fill="hold"/>
                                        <p:tgtEl>
                                          <p:spTgt spid="20482">
                                            <p:bg/>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0482">
                                            <p:bg/>
                                          </p:spTgt>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20482">
                                            <p:txEl>
                                              <p:pRg st="0" end="0"/>
                                            </p:txEl>
                                          </p:spTgt>
                                        </p:tgtEl>
                                        <p:attrNameLst>
                                          <p:attrName>style.visibility</p:attrName>
                                        </p:attrNameLst>
                                      </p:cBhvr>
                                      <p:to>
                                        <p:strVal val="visible"/>
                                      </p:to>
                                    </p:set>
                                    <p:animEffect transition="in" filter="fade">
                                      <p:cBhvr>
                                        <p:cTn id="13" dur="1000"/>
                                        <p:tgtEl>
                                          <p:spTgt spid="20482">
                                            <p:txEl>
                                              <p:pRg st="0" end="0"/>
                                            </p:txEl>
                                          </p:spTgt>
                                        </p:tgtEl>
                                      </p:cBhvr>
                                    </p:animEffect>
                                    <p:anim calcmode="lin" valueType="num">
                                      <p:cBhvr>
                                        <p:cTn id="14" dur="1000" fill="hold"/>
                                        <p:tgtEl>
                                          <p:spTgt spid="20482">
                                            <p:txEl>
                                              <p:pRg st="0" end="0"/>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20482">
                                            <p:txEl>
                                              <p:pRg st="0" end="0"/>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20482">
                                            <p:txEl>
                                              <p:pRg st="0" end="0"/>
                                            </p:txEl>
                                          </p:spTgt>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20482">
                                            <p:txEl>
                                              <p:pRg st="1" end="1"/>
                                            </p:txEl>
                                          </p:spTgt>
                                        </p:tgtEl>
                                        <p:attrNameLst>
                                          <p:attrName>style.visibility</p:attrName>
                                        </p:attrNameLst>
                                      </p:cBhvr>
                                      <p:to>
                                        <p:strVal val="visible"/>
                                      </p:to>
                                    </p:set>
                                    <p:animEffect transition="in" filter="fade">
                                      <p:cBhvr>
                                        <p:cTn id="19" dur="1000"/>
                                        <p:tgtEl>
                                          <p:spTgt spid="20482">
                                            <p:txEl>
                                              <p:pRg st="1" end="1"/>
                                            </p:txEl>
                                          </p:spTgt>
                                        </p:tgtEl>
                                      </p:cBhvr>
                                    </p:animEffect>
                                    <p:anim calcmode="lin" valueType="num">
                                      <p:cBhvr>
                                        <p:cTn id="20" dur="1000" fill="hold"/>
                                        <p:tgtEl>
                                          <p:spTgt spid="20482">
                                            <p:txEl>
                                              <p:pRg st="1" end="1"/>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20482">
                                            <p:txEl>
                                              <p:pRg st="1" end="1"/>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20482">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194"/>
                                        </p:tgtEl>
                                        <p:attrNameLst>
                                          <p:attrName>style.visibility</p:attrName>
                                        </p:attrNameLst>
                                      </p:cBhvr>
                                      <p:to>
                                        <p:strVal val="visible"/>
                                      </p:to>
                                    </p:set>
                                    <p:animEffect transition="in" filter="fade">
                                      <p:cBhvr>
                                        <p:cTn id="27" dur="20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Заголовок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ru-RU" sz="2400" smtClean="0"/>
              <a:t>После разработки системы мотивации она проверяется на эффективность при следующих ситуациях:</a:t>
            </a:r>
          </a:p>
        </p:txBody>
      </p:sp>
      <p:sp>
        <p:nvSpPr>
          <p:cNvPr id="21506" name="Содержимое 2"/>
          <p:cNvSpPr>
            <a:spLocks noGrp="1"/>
          </p:cNvSpPr>
          <p:nvPr>
            <p:ph idx="1"/>
          </p:nvPr>
        </p:nvSpPr>
        <p:spPr bwMode="auto">
          <a:xfrm>
            <a:off x="611188" y="1052513"/>
            <a:ext cx="8075612" cy="5073650"/>
          </a:xfrm>
          <a:noFill/>
          <a:ln>
            <a:miter lim="800000"/>
            <a:headEnd/>
            <a:tailEnd/>
          </a:ln>
        </p:spPr>
        <p:txBody>
          <a:bodyPr vert="horz" wrap="square" lIns="91440" tIns="45720" rIns="91440" bIns="45720" numCol="1" anchor="t" anchorCtr="0" compatLnSpc="1">
            <a:prstTxWarp prst="textNoShape">
              <a:avLst/>
            </a:prstTxWarp>
          </a:bodyPr>
          <a:lstStyle/>
          <a:p>
            <a:pPr marL="609600" indent="-609600">
              <a:lnSpc>
                <a:spcPct val="80000"/>
              </a:lnSpc>
            </a:pPr>
            <a:r>
              <a:rPr lang="ru-RU" sz="2000" i="1" smtClean="0"/>
              <a:t>значительное превышение планового объема продаж.</a:t>
            </a:r>
            <a:r>
              <a:rPr lang="ru-RU" sz="2000" smtClean="0"/>
              <a:t> Многие российские руководители при этом предпочитают быстро поменять «правила игры», чтобы не выплачивать сотруднику высокие комиссионные, что не лучшим образом влияет на мотивацию работы всего отдела продаж. Руководителю отдела продаж лучше заранее оговорить возникновение таких ситуаций, так как может пострадать не только конкретный сотрудник, но и авторитет руководителя отдела продаж;</a:t>
            </a:r>
          </a:p>
          <a:p>
            <a:pPr marL="609600" indent="-609600">
              <a:lnSpc>
                <a:spcPct val="80000"/>
              </a:lnSpc>
            </a:pPr>
            <a:r>
              <a:rPr lang="ru-RU" sz="2000" smtClean="0"/>
              <a:t> </a:t>
            </a:r>
            <a:r>
              <a:rPr lang="ru-RU" sz="2000" i="1" smtClean="0"/>
              <a:t>сопоставление целей сотрудника с целями отдела и компании для оптимизации процесса продаж, чтобы заработать как можно больше денег.</a:t>
            </a:r>
            <a:r>
              <a:rPr lang="ru-RU" sz="2000" smtClean="0"/>
              <a:t> Если при реализации такой стратегии менеджер будет действовать в интересах компании, то это нормально, если нет —надо менять систему мотивации;</a:t>
            </a:r>
          </a:p>
          <a:p>
            <a:pPr marL="609600" indent="-609600">
              <a:lnSpc>
                <a:spcPct val="80000"/>
              </a:lnSpc>
            </a:pPr>
            <a:r>
              <a:rPr lang="ru-RU" sz="2000" smtClean="0"/>
              <a:t> </a:t>
            </a:r>
            <a:r>
              <a:rPr lang="ru-RU" sz="2000" i="1" smtClean="0"/>
              <a:t>сотрудничество между менеджерами.</a:t>
            </a:r>
            <a:r>
              <a:rPr lang="ru-RU" sz="2000" smtClean="0"/>
              <a:t> Система должна мотиви­ровать к сотрудничеству и к отказу от нездоровой конкуренции между менеджерами, иначе не избежать частых конфликтов в процессе продаж. В первую очередь система не должна позволять сотруднику так или иначе присваивать себе чужие результаты работы.</a:t>
            </a:r>
          </a:p>
          <a:p>
            <a:pPr marL="609600" indent="-609600"/>
            <a:endParaRPr lang="ru-RU" sz="3000" smtClean="0">
              <a:hlinkClick r:id="rId3" tooltip="Предпринимательская деятельность"/>
            </a:endParaRPr>
          </a:p>
        </p:txBody>
      </p:sp>
      <p:pic>
        <p:nvPicPr>
          <p:cNvPr id="9218" name="Picture 2" descr="C:\Users\USER\Desktop\Новая папка\Презентация Flash\Стильные персонажи для ваших презентаций\Khalva\Khalva&amp;Izyum-02.png"/>
          <p:cNvPicPr>
            <a:picLocks noChangeAspect="1" noChangeArrowheads="1"/>
          </p:cNvPicPr>
          <p:nvPr/>
        </p:nvPicPr>
        <p:blipFill>
          <a:blip r:embed="rId4"/>
          <a:srcRect/>
          <a:stretch>
            <a:fillRect/>
          </a:stretch>
        </p:blipFill>
        <p:spPr bwMode="auto">
          <a:xfrm>
            <a:off x="7938" y="1773238"/>
            <a:ext cx="1247775" cy="2808287"/>
          </a:xfrm>
          <a:prstGeom prst="rect">
            <a:avLst/>
          </a:prstGeom>
          <a:noFill/>
          <a:ln w="9525">
            <a:noFill/>
            <a:miter lim="800000"/>
            <a:headEnd/>
            <a:tailEnd/>
          </a:ln>
        </p:spPr>
      </p:pic>
    </p:spTree>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1505"/>
                                        </p:tgtEl>
                                        <p:attrNameLst>
                                          <p:attrName>style.visibility</p:attrName>
                                        </p:attrNameLst>
                                      </p:cBhvr>
                                      <p:to>
                                        <p:strVal val="visible"/>
                                      </p:to>
                                    </p:set>
                                    <p:anim calcmode="lin" valueType="num">
                                      <p:cBhvr additive="base">
                                        <p:cTn id="7" dur="1000" fill="hold"/>
                                        <p:tgtEl>
                                          <p:spTgt spid="21505"/>
                                        </p:tgtEl>
                                        <p:attrNameLst>
                                          <p:attrName>ppt_x</p:attrName>
                                        </p:attrNameLst>
                                      </p:cBhvr>
                                      <p:tavLst>
                                        <p:tav tm="0">
                                          <p:val>
                                            <p:strVal val="0-#ppt_w/2"/>
                                          </p:val>
                                        </p:tav>
                                        <p:tav tm="100000">
                                          <p:val>
                                            <p:strVal val="#ppt_x"/>
                                          </p:val>
                                        </p:tav>
                                      </p:tavLst>
                                    </p:anim>
                                    <p:anim calcmode="lin" valueType="num">
                                      <p:cBhvr additive="base">
                                        <p:cTn id="8" dur="1000" fill="hold"/>
                                        <p:tgtEl>
                                          <p:spTgt spid="2150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0" fill="hold" grpId="0" nodeType="clickEffect">
                                  <p:stCondLst>
                                    <p:cond delay="0"/>
                                  </p:stCondLst>
                                  <p:childTnLst>
                                    <p:set>
                                      <p:cBhvr>
                                        <p:cTn id="12" dur="1" fill="hold">
                                          <p:stCondLst>
                                            <p:cond delay="0"/>
                                          </p:stCondLst>
                                        </p:cTn>
                                        <p:tgtEl>
                                          <p:spTgt spid="21506">
                                            <p:bg/>
                                          </p:spTgt>
                                        </p:tgtEl>
                                        <p:attrNameLst>
                                          <p:attrName>style.visibility</p:attrName>
                                        </p:attrNameLst>
                                      </p:cBhvr>
                                      <p:to>
                                        <p:strVal val="visible"/>
                                      </p:to>
                                    </p:set>
                                    <p:anim calcmode="lin" valueType="num">
                                      <p:cBhvr>
                                        <p:cTn id="13" dur="1000" fill="hold"/>
                                        <p:tgtEl>
                                          <p:spTgt spid="21506">
                                            <p:bg/>
                                          </p:spTgt>
                                        </p:tgtEl>
                                        <p:attrNameLst>
                                          <p:attrName>ppt_w</p:attrName>
                                        </p:attrNameLst>
                                      </p:cBhvr>
                                      <p:tavLst>
                                        <p:tav tm="0">
                                          <p:val>
                                            <p:fltVal val="0"/>
                                          </p:val>
                                        </p:tav>
                                        <p:tav tm="100000">
                                          <p:val>
                                            <p:strVal val="#ppt_w"/>
                                          </p:val>
                                        </p:tav>
                                      </p:tavLst>
                                    </p:anim>
                                    <p:anim calcmode="lin" valueType="num">
                                      <p:cBhvr>
                                        <p:cTn id="14" dur="1000" fill="hold"/>
                                        <p:tgtEl>
                                          <p:spTgt spid="21506">
                                            <p:bg/>
                                          </p:spTgt>
                                        </p:tgtEl>
                                        <p:attrNameLst>
                                          <p:attrName>ppt_h</p:attrName>
                                        </p:attrNameLst>
                                      </p:cBhvr>
                                      <p:tavLst>
                                        <p:tav tm="0">
                                          <p:val>
                                            <p:fltVal val="0"/>
                                          </p:val>
                                        </p:tav>
                                        <p:tav tm="100000">
                                          <p:val>
                                            <p:strVal val="#ppt_h"/>
                                          </p:val>
                                        </p:tav>
                                      </p:tavLst>
                                    </p:anim>
                                    <p:animEffect transition="in" filter="fade">
                                      <p:cBhvr>
                                        <p:cTn id="15" dur="1000"/>
                                        <p:tgtEl>
                                          <p:spTgt spid="21506">
                                            <p:bg/>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0" fill="hold" grpId="0" nodeType="clickEffect">
                                  <p:stCondLst>
                                    <p:cond delay="0"/>
                                  </p:stCondLst>
                                  <p:childTnLst>
                                    <p:set>
                                      <p:cBhvr>
                                        <p:cTn id="19" dur="1" fill="hold">
                                          <p:stCondLst>
                                            <p:cond delay="0"/>
                                          </p:stCondLst>
                                        </p:cTn>
                                        <p:tgtEl>
                                          <p:spTgt spid="21506">
                                            <p:txEl>
                                              <p:pRg st="0" end="0"/>
                                            </p:txEl>
                                          </p:spTgt>
                                        </p:tgtEl>
                                        <p:attrNameLst>
                                          <p:attrName>style.visibility</p:attrName>
                                        </p:attrNameLst>
                                      </p:cBhvr>
                                      <p:to>
                                        <p:strVal val="visible"/>
                                      </p:to>
                                    </p:set>
                                    <p:anim calcmode="lin" valueType="num">
                                      <p:cBhvr>
                                        <p:cTn id="20" dur="1000" fill="hold"/>
                                        <p:tgtEl>
                                          <p:spTgt spid="21506">
                                            <p:txEl>
                                              <p:pRg st="0" end="0"/>
                                            </p:txEl>
                                          </p:spTgt>
                                        </p:tgtEl>
                                        <p:attrNameLst>
                                          <p:attrName>ppt_w</p:attrName>
                                        </p:attrNameLst>
                                      </p:cBhvr>
                                      <p:tavLst>
                                        <p:tav tm="0">
                                          <p:val>
                                            <p:fltVal val="0"/>
                                          </p:val>
                                        </p:tav>
                                        <p:tav tm="100000">
                                          <p:val>
                                            <p:strVal val="#ppt_w"/>
                                          </p:val>
                                        </p:tav>
                                      </p:tavLst>
                                    </p:anim>
                                    <p:anim calcmode="lin" valueType="num">
                                      <p:cBhvr>
                                        <p:cTn id="21" dur="1000" fill="hold"/>
                                        <p:tgtEl>
                                          <p:spTgt spid="21506">
                                            <p:txEl>
                                              <p:pRg st="0" end="0"/>
                                            </p:txEl>
                                          </p:spTgt>
                                        </p:tgtEl>
                                        <p:attrNameLst>
                                          <p:attrName>ppt_h</p:attrName>
                                        </p:attrNameLst>
                                      </p:cBhvr>
                                      <p:tavLst>
                                        <p:tav tm="0">
                                          <p:val>
                                            <p:fltVal val="0"/>
                                          </p:val>
                                        </p:tav>
                                        <p:tav tm="100000">
                                          <p:val>
                                            <p:strVal val="#ppt_h"/>
                                          </p:val>
                                        </p:tav>
                                      </p:tavLst>
                                    </p:anim>
                                    <p:animEffect transition="in" filter="fade">
                                      <p:cBhvr>
                                        <p:cTn id="22" dur="1000"/>
                                        <p:tgtEl>
                                          <p:spTgt spid="2150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0" fill="hold" grpId="0" nodeType="clickEffect">
                                  <p:stCondLst>
                                    <p:cond delay="0"/>
                                  </p:stCondLst>
                                  <p:childTnLst>
                                    <p:set>
                                      <p:cBhvr>
                                        <p:cTn id="26" dur="1" fill="hold">
                                          <p:stCondLst>
                                            <p:cond delay="0"/>
                                          </p:stCondLst>
                                        </p:cTn>
                                        <p:tgtEl>
                                          <p:spTgt spid="21506">
                                            <p:txEl>
                                              <p:pRg st="1" end="1"/>
                                            </p:txEl>
                                          </p:spTgt>
                                        </p:tgtEl>
                                        <p:attrNameLst>
                                          <p:attrName>style.visibility</p:attrName>
                                        </p:attrNameLst>
                                      </p:cBhvr>
                                      <p:to>
                                        <p:strVal val="visible"/>
                                      </p:to>
                                    </p:set>
                                    <p:anim calcmode="lin" valueType="num">
                                      <p:cBhvr>
                                        <p:cTn id="27" dur="1000" fill="hold"/>
                                        <p:tgtEl>
                                          <p:spTgt spid="21506">
                                            <p:txEl>
                                              <p:pRg st="1" end="1"/>
                                            </p:txEl>
                                          </p:spTgt>
                                        </p:tgtEl>
                                        <p:attrNameLst>
                                          <p:attrName>ppt_w</p:attrName>
                                        </p:attrNameLst>
                                      </p:cBhvr>
                                      <p:tavLst>
                                        <p:tav tm="0">
                                          <p:val>
                                            <p:fltVal val="0"/>
                                          </p:val>
                                        </p:tav>
                                        <p:tav tm="100000">
                                          <p:val>
                                            <p:strVal val="#ppt_w"/>
                                          </p:val>
                                        </p:tav>
                                      </p:tavLst>
                                    </p:anim>
                                    <p:anim calcmode="lin" valueType="num">
                                      <p:cBhvr>
                                        <p:cTn id="28" dur="1000" fill="hold"/>
                                        <p:tgtEl>
                                          <p:spTgt spid="21506">
                                            <p:txEl>
                                              <p:pRg st="1" end="1"/>
                                            </p:txEl>
                                          </p:spTgt>
                                        </p:tgtEl>
                                        <p:attrNameLst>
                                          <p:attrName>ppt_h</p:attrName>
                                        </p:attrNameLst>
                                      </p:cBhvr>
                                      <p:tavLst>
                                        <p:tav tm="0">
                                          <p:val>
                                            <p:fltVal val="0"/>
                                          </p:val>
                                        </p:tav>
                                        <p:tav tm="100000">
                                          <p:val>
                                            <p:strVal val="#ppt_h"/>
                                          </p:val>
                                        </p:tav>
                                      </p:tavLst>
                                    </p:anim>
                                    <p:animEffect transition="in" filter="fade">
                                      <p:cBhvr>
                                        <p:cTn id="29" dur="1000"/>
                                        <p:tgtEl>
                                          <p:spTgt spid="21506">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0" fill="hold" grpId="0" nodeType="clickEffect">
                                  <p:stCondLst>
                                    <p:cond delay="0"/>
                                  </p:stCondLst>
                                  <p:childTnLst>
                                    <p:set>
                                      <p:cBhvr>
                                        <p:cTn id="33" dur="1" fill="hold">
                                          <p:stCondLst>
                                            <p:cond delay="0"/>
                                          </p:stCondLst>
                                        </p:cTn>
                                        <p:tgtEl>
                                          <p:spTgt spid="21506">
                                            <p:txEl>
                                              <p:pRg st="2" end="2"/>
                                            </p:txEl>
                                          </p:spTgt>
                                        </p:tgtEl>
                                        <p:attrNameLst>
                                          <p:attrName>style.visibility</p:attrName>
                                        </p:attrNameLst>
                                      </p:cBhvr>
                                      <p:to>
                                        <p:strVal val="visible"/>
                                      </p:to>
                                    </p:set>
                                    <p:anim calcmode="lin" valueType="num">
                                      <p:cBhvr>
                                        <p:cTn id="34" dur="1000" fill="hold"/>
                                        <p:tgtEl>
                                          <p:spTgt spid="21506">
                                            <p:txEl>
                                              <p:pRg st="2" end="2"/>
                                            </p:txEl>
                                          </p:spTgt>
                                        </p:tgtEl>
                                        <p:attrNameLst>
                                          <p:attrName>ppt_w</p:attrName>
                                        </p:attrNameLst>
                                      </p:cBhvr>
                                      <p:tavLst>
                                        <p:tav tm="0">
                                          <p:val>
                                            <p:fltVal val="0"/>
                                          </p:val>
                                        </p:tav>
                                        <p:tav tm="100000">
                                          <p:val>
                                            <p:strVal val="#ppt_w"/>
                                          </p:val>
                                        </p:tav>
                                      </p:tavLst>
                                    </p:anim>
                                    <p:anim calcmode="lin" valueType="num">
                                      <p:cBhvr>
                                        <p:cTn id="35" dur="1000" fill="hold"/>
                                        <p:tgtEl>
                                          <p:spTgt spid="21506">
                                            <p:txEl>
                                              <p:pRg st="2" end="2"/>
                                            </p:txEl>
                                          </p:spTgt>
                                        </p:tgtEl>
                                        <p:attrNameLst>
                                          <p:attrName>ppt_h</p:attrName>
                                        </p:attrNameLst>
                                      </p:cBhvr>
                                      <p:tavLst>
                                        <p:tav tm="0">
                                          <p:val>
                                            <p:fltVal val="0"/>
                                          </p:val>
                                        </p:tav>
                                        <p:tav tm="100000">
                                          <p:val>
                                            <p:strVal val="#ppt_h"/>
                                          </p:val>
                                        </p:tav>
                                      </p:tavLst>
                                    </p:anim>
                                    <p:animEffect transition="in" filter="fade">
                                      <p:cBhvr>
                                        <p:cTn id="36" dur="1000"/>
                                        <p:tgtEl>
                                          <p:spTgt spid="21506">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1" presetClass="entr" presetSubtype="4" fill="hold" nodeType="clickEffect">
                                  <p:stCondLst>
                                    <p:cond delay="0"/>
                                  </p:stCondLst>
                                  <p:childTnLst>
                                    <p:set>
                                      <p:cBhvr>
                                        <p:cTn id="40" dur="1" fill="hold">
                                          <p:stCondLst>
                                            <p:cond delay="0"/>
                                          </p:stCondLst>
                                        </p:cTn>
                                        <p:tgtEl>
                                          <p:spTgt spid="9218"/>
                                        </p:tgtEl>
                                        <p:attrNameLst>
                                          <p:attrName>style.visibility</p:attrName>
                                        </p:attrNameLst>
                                      </p:cBhvr>
                                      <p:to>
                                        <p:strVal val="visible"/>
                                      </p:to>
                                    </p:set>
                                    <p:animEffect transition="in" filter="wheel(4)">
                                      <p:cBhvr>
                                        <p:cTn id="41" dur="10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5" grpId="0" animBg="1"/>
      <p:bldP spid="21506"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Заголовок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ru-RU" sz="3600" smtClean="0"/>
              <a:t>Модель поведения продавца</a:t>
            </a:r>
          </a:p>
        </p:txBody>
      </p:sp>
      <p:sp>
        <p:nvSpPr>
          <p:cNvPr id="22530" name="Содержимое 2"/>
          <p:cNvSpPr>
            <a:spLocks noGrp="1"/>
          </p:cNvSpPr>
          <p:nvPr>
            <p:ph idx="1"/>
          </p:nvPr>
        </p:nvSpPr>
        <p:spPr bwMode="auto">
          <a:xfrm>
            <a:off x="684213" y="1196975"/>
            <a:ext cx="8013700" cy="4679950"/>
          </a:xfrm>
          <a:ln>
            <a:miter lim="800000"/>
            <a:headEnd/>
            <a:tailEnd/>
          </a:ln>
        </p:spPr>
        <p:txBody>
          <a:bodyPr vert="horz" wrap="square" lIns="91440" tIns="45720" rIns="91440" bIns="45720" numCol="1" anchor="t" anchorCtr="0" compatLnSpc="1">
            <a:prstTxWarp prst="textNoShape">
              <a:avLst/>
            </a:prstTxWarp>
          </a:bodyPr>
          <a:lstStyle/>
          <a:p>
            <a:pPr>
              <a:defRPr/>
            </a:pPr>
            <a:r>
              <a:rPr lang="ru-RU" dirty="0"/>
              <a:t> </a:t>
            </a:r>
            <a:r>
              <a:rPr lang="ru-RU" sz="2800" dirty="0"/>
              <a:t>последовательное изложение аргументов в пользу продукции, отделенных друг от друга и позволяющих клиенту запомнить их без особого напряжения;</a:t>
            </a:r>
          </a:p>
          <a:p>
            <a:pPr>
              <a:defRPr/>
            </a:pPr>
            <a:r>
              <a:rPr lang="ru-RU" sz="2800" dirty="0"/>
              <a:t> изложение аргументов с позиций клиента;</a:t>
            </a:r>
          </a:p>
          <a:p>
            <a:pPr>
              <a:defRPr/>
            </a:pPr>
            <a:r>
              <a:rPr lang="ru-RU" sz="2800" dirty="0"/>
              <a:t> увязка параметров продукта (услуги) с потребностями клиента и подведение его к мысли, что именно данный продукт / услуга лучше всего отвечает его потребностям.</a:t>
            </a:r>
          </a:p>
          <a:p>
            <a:pPr marL="0" indent="0">
              <a:buFontTx/>
              <a:buNone/>
              <a:defRPr/>
            </a:pPr>
            <a:endParaRPr lang="ru-RU" dirty="0" smtClean="0">
              <a:hlinkClick r:id="rId3" tooltip="Предпринимательская деятельность"/>
            </a:endParaRPr>
          </a:p>
          <a:p>
            <a:pPr eaLnBrk="1" hangingPunct="1">
              <a:lnSpc>
                <a:spcPct val="80000"/>
              </a:lnSpc>
              <a:defRPr/>
            </a:pPr>
            <a:endParaRPr lang="ru-RU" sz="2000" dirty="0" smtClean="0"/>
          </a:p>
          <a:p>
            <a:pPr eaLnBrk="1" hangingPunct="1">
              <a:buFontTx/>
              <a:buNone/>
              <a:defRPr/>
            </a:pPr>
            <a:endParaRPr lang="ru-RU" sz="2200" dirty="0" smtClean="0"/>
          </a:p>
          <a:p>
            <a:pPr>
              <a:buFontTx/>
              <a:buNone/>
              <a:defRPr/>
            </a:pPr>
            <a:endParaRPr lang="ru-RU" dirty="0" smtClean="0"/>
          </a:p>
        </p:txBody>
      </p:sp>
      <p:pic>
        <p:nvPicPr>
          <p:cNvPr id="10242" name="Picture 2" descr="C:\Users\USER\Desktop\Новая папка\Презентация Flash\Стильные персонажи для ваших презентаций\Khalva\Khalva&amp;Izyum-05.png"/>
          <p:cNvPicPr>
            <a:picLocks noChangeAspect="1" noChangeArrowheads="1"/>
          </p:cNvPicPr>
          <p:nvPr/>
        </p:nvPicPr>
        <p:blipFill>
          <a:blip r:embed="rId4"/>
          <a:srcRect/>
          <a:stretch>
            <a:fillRect/>
          </a:stretch>
        </p:blipFill>
        <p:spPr bwMode="auto">
          <a:xfrm>
            <a:off x="1588" y="4525963"/>
            <a:ext cx="1055687" cy="2332037"/>
          </a:xfrm>
          <a:prstGeom prst="rect">
            <a:avLst/>
          </a:prstGeom>
          <a:noFill/>
          <a:ln w="9525">
            <a:noFill/>
            <a:miter lim="800000"/>
            <a:headEnd/>
            <a:tailEnd/>
          </a:ln>
        </p:spPr>
      </p:pic>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529"/>
                                        </p:tgtEl>
                                        <p:attrNameLst>
                                          <p:attrName>style.visibility</p:attrName>
                                        </p:attrNameLst>
                                      </p:cBhvr>
                                      <p:to>
                                        <p:strVal val="visible"/>
                                      </p:to>
                                    </p:set>
                                    <p:anim calcmode="lin" valueType="num">
                                      <p:cBhvr additive="base">
                                        <p:cTn id="7" dur="500" fill="hold"/>
                                        <p:tgtEl>
                                          <p:spTgt spid="22529"/>
                                        </p:tgtEl>
                                        <p:attrNameLst>
                                          <p:attrName>ppt_x</p:attrName>
                                        </p:attrNameLst>
                                      </p:cBhvr>
                                      <p:tavLst>
                                        <p:tav tm="0">
                                          <p:val>
                                            <p:strVal val="0-#ppt_w/2"/>
                                          </p:val>
                                        </p:tav>
                                        <p:tav tm="100000">
                                          <p:val>
                                            <p:strVal val="#ppt_x"/>
                                          </p:val>
                                        </p:tav>
                                      </p:tavLst>
                                    </p:anim>
                                    <p:anim calcmode="lin" valueType="num">
                                      <p:cBhvr additive="base">
                                        <p:cTn id="8" dur="500" fill="hold"/>
                                        <p:tgtEl>
                                          <p:spTgt spid="2252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9" presetClass="entr" presetSubtype="0" fill="hold" grpId="0" nodeType="clickEffect">
                                  <p:stCondLst>
                                    <p:cond delay="0"/>
                                  </p:stCondLst>
                                  <p:childTnLst>
                                    <p:set>
                                      <p:cBhvr>
                                        <p:cTn id="12" dur="1" fill="hold">
                                          <p:stCondLst>
                                            <p:cond delay="0"/>
                                          </p:stCondLst>
                                        </p:cTn>
                                        <p:tgtEl>
                                          <p:spTgt spid="22530">
                                            <p:bg/>
                                          </p:spTgt>
                                        </p:tgtEl>
                                        <p:attrNameLst>
                                          <p:attrName>style.visibility</p:attrName>
                                        </p:attrNameLst>
                                      </p:cBhvr>
                                      <p:to>
                                        <p:strVal val="visible"/>
                                      </p:to>
                                    </p:set>
                                    <p:anim calcmode="lin" valueType="num">
                                      <p:cBhvr>
                                        <p:cTn id="13" dur="1000" fill="hold"/>
                                        <p:tgtEl>
                                          <p:spTgt spid="22530">
                                            <p:bg/>
                                          </p:spTgt>
                                        </p:tgtEl>
                                        <p:attrNameLst>
                                          <p:attrName>ppt_x</p:attrName>
                                        </p:attrNameLst>
                                      </p:cBhvr>
                                      <p:tavLst>
                                        <p:tav tm="0">
                                          <p:val>
                                            <p:strVal val="#ppt_x-.2"/>
                                          </p:val>
                                        </p:tav>
                                        <p:tav tm="100000">
                                          <p:val>
                                            <p:strVal val="#ppt_x"/>
                                          </p:val>
                                        </p:tav>
                                      </p:tavLst>
                                    </p:anim>
                                    <p:anim calcmode="lin" valueType="num">
                                      <p:cBhvr>
                                        <p:cTn id="14" dur="1000" fill="hold"/>
                                        <p:tgtEl>
                                          <p:spTgt spid="22530">
                                            <p:bg/>
                                          </p:spTgt>
                                        </p:tgtEl>
                                        <p:attrNameLst>
                                          <p:attrName>ppt_y</p:attrName>
                                        </p:attrNameLst>
                                      </p:cBhvr>
                                      <p:tavLst>
                                        <p:tav tm="0">
                                          <p:val>
                                            <p:strVal val="#ppt_y"/>
                                          </p:val>
                                        </p:tav>
                                        <p:tav tm="100000">
                                          <p:val>
                                            <p:strVal val="#ppt_y"/>
                                          </p:val>
                                        </p:tav>
                                      </p:tavLst>
                                    </p:anim>
                                    <p:animEffect transition="in" filter="wipe(right)" prLst="gradientSize: 0.1">
                                      <p:cBhvr>
                                        <p:cTn id="15" dur="1000"/>
                                        <p:tgtEl>
                                          <p:spTgt spid="22530">
                                            <p:bg/>
                                          </p:spTgt>
                                        </p:tgtEl>
                                      </p:cBhvr>
                                    </p:animEffect>
                                  </p:childTnLst>
                                </p:cTn>
                              </p:par>
                            </p:childTnLst>
                          </p:cTn>
                        </p:par>
                      </p:childTnLst>
                    </p:cTn>
                  </p:par>
                  <p:par>
                    <p:cTn id="16" fill="hold">
                      <p:stCondLst>
                        <p:cond delay="indefinite"/>
                      </p:stCondLst>
                      <p:childTnLst>
                        <p:par>
                          <p:cTn id="17" fill="hold">
                            <p:stCondLst>
                              <p:cond delay="0"/>
                            </p:stCondLst>
                            <p:childTnLst>
                              <p:par>
                                <p:cTn id="18" presetID="29" presetClass="entr" presetSubtype="0" fill="hold" grpId="0" nodeType="clickEffect">
                                  <p:stCondLst>
                                    <p:cond delay="0"/>
                                  </p:stCondLst>
                                  <p:childTnLst>
                                    <p:set>
                                      <p:cBhvr>
                                        <p:cTn id="19" dur="1" fill="hold">
                                          <p:stCondLst>
                                            <p:cond delay="0"/>
                                          </p:stCondLst>
                                        </p:cTn>
                                        <p:tgtEl>
                                          <p:spTgt spid="22530">
                                            <p:txEl>
                                              <p:pRg st="0" end="0"/>
                                            </p:txEl>
                                          </p:spTgt>
                                        </p:tgtEl>
                                        <p:attrNameLst>
                                          <p:attrName>style.visibility</p:attrName>
                                        </p:attrNameLst>
                                      </p:cBhvr>
                                      <p:to>
                                        <p:strVal val="visible"/>
                                      </p:to>
                                    </p:set>
                                    <p:anim calcmode="lin" valueType="num">
                                      <p:cBhvr>
                                        <p:cTn id="20" dur="1000" fill="hold"/>
                                        <p:tgtEl>
                                          <p:spTgt spid="22530">
                                            <p:txEl>
                                              <p:pRg st="0" end="0"/>
                                            </p:txEl>
                                          </p:spTgt>
                                        </p:tgtEl>
                                        <p:attrNameLst>
                                          <p:attrName>ppt_x</p:attrName>
                                        </p:attrNameLst>
                                      </p:cBhvr>
                                      <p:tavLst>
                                        <p:tav tm="0">
                                          <p:val>
                                            <p:strVal val="#ppt_x-.2"/>
                                          </p:val>
                                        </p:tav>
                                        <p:tav tm="100000">
                                          <p:val>
                                            <p:strVal val="#ppt_x"/>
                                          </p:val>
                                        </p:tav>
                                      </p:tavLst>
                                    </p:anim>
                                    <p:anim calcmode="lin" valueType="num">
                                      <p:cBhvr>
                                        <p:cTn id="21" dur="1000" fill="hold"/>
                                        <p:tgtEl>
                                          <p:spTgt spid="22530">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22" dur="1000"/>
                                        <p:tgtEl>
                                          <p:spTgt spid="22530">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9" presetClass="entr" presetSubtype="0" fill="hold" grpId="0" nodeType="clickEffect">
                                  <p:stCondLst>
                                    <p:cond delay="0"/>
                                  </p:stCondLst>
                                  <p:childTnLst>
                                    <p:set>
                                      <p:cBhvr>
                                        <p:cTn id="26" dur="1" fill="hold">
                                          <p:stCondLst>
                                            <p:cond delay="0"/>
                                          </p:stCondLst>
                                        </p:cTn>
                                        <p:tgtEl>
                                          <p:spTgt spid="22530">
                                            <p:txEl>
                                              <p:pRg st="1" end="1"/>
                                            </p:txEl>
                                          </p:spTgt>
                                        </p:tgtEl>
                                        <p:attrNameLst>
                                          <p:attrName>style.visibility</p:attrName>
                                        </p:attrNameLst>
                                      </p:cBhvr>
                                      <p:to>
                                        <p:strVal val="visible"/>
                                      </p:to>
                                    </p:set>
                                    <p:anim calcmode="lin" valueType="num">
                                      <p:cBhvr>
                                        <p:cTn id="27" dur="1000" fill="hold"/>
                                        <p:tgtEl>
                                          <p:spTgt spid="22530">
                                            <p:txEl>
                                              <p:pRg st="1" end="1"/>
                                            </p:txEl>
                                          </p:spTgt>
                                        </p:tgtEl>
                                        <p:attrNameLst>
                                          <p:attrName>ppt_x</p:attrName>
                                        </p:attrNameLst>
                                      </p:cBhvr>
                                      <p:tavLst>
                                        <p:tav tm="0">
                                          <p:val>
                                            <p:strVal val="#ppt_x-.2"/>
                                          </p:val>
                                        </p:tav>
                                        <p:tav tm="100000">
                                          <p:val>
                                            <p:strVal val="#ppt_x"/>
                                          </p:val>
                                        </p:tav>
                                      </p:tavLst>
                                    </p:anim>
                                    <p:anim calcmode="lin" valueType="num">
                                      <p:cBhvr>
                                        <p:cTn id="28" dur="1000" fill="hold"/>
                                        <p:tgtEl>
                                          <p:spTgt spid="22530">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9" dur="1000"/>
                                        <p:tgtEl>
                                          <p:spTgt spid="22530">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9" presetClass="entr" presetSubtype="0" fill="hold" grpId="0" nodeType="clickEffect">
                                  <p:stCondLst>
                                    <p:cond delay="0"/>
                                  </p:stCondLst>
                                  <p:childTnLst>
                                    <p:set>
                                      <p:cBhvr>
                                        <p:cTn id="33" dur="1" fill="hold">
                                          <p:stCondLst>
                                            <p:cond delay="0"/>
                                          </p:stCondLst>
                                        </p:cTn>
                                        <p:tgtEl>
                                          <p:spTgt spid="22530">
                                            <p:txEl>
                                              <p:pRg st="2" end="2"/>
                                            </p:txEl>
                                          </p:spTgt>
                                        </p:tgtEl>
                                        <p:attrNameLst>
                                          <p:attrName>style.visibility</p:attrName>
                                        </p:attrNameLst>
                                      </p:cBhvr>
                                      <p:to>
                                        <p:strVal val="visible"/>
                                      </p:to>
                                    </p:set>
                                    <p:anim calcmode="lin" valueType="num">
                                      <p:cBhvr>
                                        <p:cTn id="34" dur="1000" fill="hold"/>
                                        <p:tgtEl>
                                          <p:spTgt spid="22530">
                                            <p:txEl>
                                              <p:pRg st="2" end="2"/>
                                            </p:txEl>
                                          </p:spTgt>
                                        </p:tgtEl>
                                        <p:attrNameLst>
                                          <p:attrName>ppt_x</p:attrName>
                                        </p:attrNameLst>
                                      </p:cBhvr>
                                      <p:tavLst>
                                        <p:tav tm="0">
                                          <p:val>
                                            <p:strVal val="#ppt_x-.2"/>
                                          </p:val>
                                        </p:tav>
                                        <p:tav tm="100000">
                                          <p:val>
                                            <p:strVal val="#ppt_x"/>
                                          </p:val>
                                        </p:tav>
                                      </p:tavLst>
                                    </p:anim>
                                    <p:anim calcmode="lin" valueType="num">
                                      <p:cBhvr>
                                        <p:cTn id="35" dur="1000" fill="hold"/>
                                        <p:tgtEl>
                                          <p:spTgt spid="22530">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36" dur="1000"/>
                                        <p:tgtEl>
                                          <p:spTgt spid="22530">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6" fill="hold" nodeType="clickEffect">
                                  <p:stCondLst>
                                    <p:cond delay="0"/>
                                  </p:stCondLst>
                                  <p:childTnLst>
                                    <p:set>
                                      <p:cBhvr>
                                        <p:cTn id="40" dur="1" fill="hold">
                                          <p:stCondLst>
                                            <p:cond delay="0"/>
                                          </p:stCondLst>
                                        </p:cTn>
                                        <p:tgtEl>
                                          <p:spTgt spid="10242"/>
                                        </p:tgtEl>
                                        <p:attrNameLst>
                                          <p:attrName>style.visibility</p:attrName>
                                        </p:attrNameLst>
                                      </p:cBhvr>
                                      <p:to>
                                        <p:strVal val="visible"/>
                                      </p:to>
                                    </p:set>
                                    <p:animEffect transition="in" filter="barn(inHorizontal)">
                                      <p:cBhvr>
                                        <p:cTn id="41" dur="10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29" grpId="0" animBg="1"/>
      <p:bldP spid="22530"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Содержимое 2"/>
          <p:cNvSpPr>
            <a:spLocks noGrp="1"/>
          </p:cNvSpPr>
          <p:nvPr>
            <p:ph idx="1"/>
          </p:nvPr>
        </p:nvSpPr>
        <p:spPr bwMode="auto">
          <a:xfrm>
            <a:off x="468313" y="487363"/>
            <a:ext cx="7786687" cy="5534025"/>
          </a:xfrm>
          <a:ln>
            <a:miter lim="800000"/>
            <a:headEnd/>
            <a:tailEnd/>
          </a:ln>
        </p:spPr>
        <p:txBody>
          <a:bodyPr vert="horz" wrap="square" lIns="91440" tIns="45720" rIns="91440" bIns="45720" numCol="1" anchor="t" anchorCtr="0" compatLnSpc="1">
            <a:prstTxWarp prst="textNoShape">
              <a:avLst/>
            </a:prstTxWarp>
          </a:bodyPr>
          <a:lstStyle/>
          <a:p>
            <a:pPr marL="0" indent="0">
              <a:buFontTx/>
              <a:buNone/>
            </a:pPr>
            <a:r>
              <a:rPr lang="ru-RU" sz="2800" b="1" i="1" smtClean="0"/>
              <a:t>Самое важное в разработке мотивационных программ</a:t>
            </a:r>
            <a:r>
              <a:rPr lang="ru-RU" sz="2800" smtClean="0"/>
              <a:t> — четкое определение их целей, причем необходимо формулировать цели в реальных единицах измерения — процентах, рублях, количестве покупателей и т.д. К таким целям можно отнести: увеличение объема продаж в целом; увеличение объема продаж конкретного товара; оптимизация потоков покупателей; привлечение допол­нительных покупателей; усиление лояльности покупателей и т.д.</a:t>
            </a:r>
            <a:r>
              <a:rPr lang="ru-RU" sz="2800" b="1" smtClean="0"/>
              <a:t> </a:t>
            </a:r>
            <a:r>
              <a:rPr lang="ru-RU" sz="2800" b="1" i="1" smtClean="0"/>
              <a:t>Но все же основная цель мотивационных программ</a:t>
            </a:r>
            <a:r>
              <a:rPr lang="ru-RU" sz="2800" smtClean="0"/>
              <a:t> — </a:t>
            </a:r>
            <a:r>
              <a:rPr lang="ru-RU" sz="2800" i="1" smtClean="0"/>
              <a:t>увеличение продаж.</a:t>
            </a:r>
            <a:r>
              <a:rPr lang="ru-RU" sz="2800" smtClean="0"/>
              <a:t> </a:t>
            </a:r>
          </a:p>
          <a:p>
            <a:pPr marL="0" indent="0"/>
            <a:endParaRPr lang="ru-RU" sz="3000" smtClean="0"/>
          </a:p>
        </p:txBody>
      </p:sp>
      <p:pic>
        <p:nvPicPr>
          <p:cNvPr id="11266" name="Picture 2" descr="C:\Users\USER\Desktop\Новая папка\Презентация Flash\Стильные персонажи для ваших презентаций\Khalva\Khalva&amp;Izyum-09.png"/>
          <p:cNvPicPr>
            <a:picLocks noChangeAspect="1" noChangeArrowheads="1"/>
          </p:cNvPicPr>
          <p:nvPr/>
        </p:nvPicPr>
        <p:blipFill>
          <a:blip r:embed="rId3"/>
          <a:srcRect/>
          <a:stretch>
            <a:fillRect/>
          </a:stretch>
        </p:blipFill>
        <p:spPr bwMode="auto">
          <a:xfrm>
            <a:off x="7848600" y="3933825"/>
            <a:ext cx="1295400" cy="2392363"/>
          </a:xfrm>
          <a:prstGeom prst="rect">
            <a:avLst/>
          </a:prstGeom>
          <a:noFill/>
          <a:ln w="9525">
            <a:noFill/>
            <a:miter lim="800000"/>
            <a:headEnd/>
            <a:tailEnd/>
          </a:ln>
        </p:spPr>
      </p:pic>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3554">
                                            <p:bg/>
                                          </p:spTgt>
                                        </p:tgtEl>
                                        <p:attrNameLst>
                                          <p:attrName>style.visibility</p:attrName>
                                        </p:attrNameLst>
                                      </p:cBhvr>
                                      <p:to>
                                        <p:strVal val="visible"/>
                                      </p:to>
                                    </p:set>
                                    <p:anim calcmode="lin" valueType="num">
                                      <p:cBhvr>
                                        <p:cTn id="7" dur="1000" fill="hold"/>
                                        <p:tgtEl>
                                          <p:spTgt spid="23554">
                                            <p:bg/>
                                          </p:spTgt>
                                        </p:tgtEl>
                                        <p:attrNameLst>
                                          <p:attrName>ppt_w</p:attrName>
                                        </p:attrNameLst>
                                      </p:cBhvr>
                                      <p:tavLst>
                                        <p:tav tm="0">
                                          <p:val>
                                            <p:strVal val="#ppt_w*0.70"/>
                                          </p:val>
                                        </p:tav>
                                        <p:tav tm="100000">
                                          <p:val>
                                            <p:strVal val="#ppt_w"/>
                                          </p:val>
                                        </p:tav>
                                      </p:tavLst>
                                    </p:anim>
                                    <p:anim calcmode="lin" valueType="num">
                                      <p:cBhvr>
                                        <p:cTn id="8" dur="1000" fill="hold"/>
                                        <p:tgtEl>
                                          <p:spTgt spid="23554">
                                            <p:bg/>
                                          </p:spTgt>
                                        </p:tgtEl>
                                        <p:attrNameLst>
                                          <p:attrName>ppt_h</p:attrName>
                                        </p:attrNameLst>
                                      </p:cBhvr>
                                      <p:tavLst>
                                        <p:tav tm="0">
                                          <p:val>
                                            <p:strVal val="#ppt_h"/>
                                          </p:val>
                                        </p:tav>
                                        <p:tav tm="100000">
                                          <p:val>
                                            <p:strVal val="#ppt_h"/>
                                          </p:val>
                                        </p:tav>
                                      </p:tavLst>
                                    </p:anim>
                                    <p:animEffect transition="in" filter="fade">
                                      <p:cBhvr>
                                        <p:cTn id="9" dur="1000"/>
                                        <p:tgtEl>
                                          <p:spTgt spid="23554">
                                            <p:bg/>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23554">
                                            <p:txEl>
                                              <p:pRg st="0" end="0"/>
                                            </p:txEl>
                                          </p:spTgt>
                                        </p:tgtEl>
                                        <p:attrNameLst>
                                          <p:attrName>style.visibility</p:attrName>
                                        </p:attrNameLst>
                                      </p:cBhvr>
                                      <p:to>
                                        <p:strVal val="visible"/>
                                      </p:to>
                                    </p:set>
                                    <p:anim calcmode="lin" valueType="num">
                                      <p:cBhvr>
                                        <p:cTn id="14" dur="1000" fill="hold"/>
                                        <p:tgtEl>
                                          <p:spTgt spid="23554">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23554">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2355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11266"/>
                                        </p:tgtEl>
                                        <p:attrNameLst>
                                          <p:attrName>style.visibility</p:attrName>
                                        </p:attrNameLst>
                                      </p:cBhvr>
                                      <p:to>
                                        <p:strVal val="visible"/>
                                      </p:to>
                                    </p:set>
                                    <p:anim calcmode="lin" valueType="num">
                                      <p:cBhvr>
                                        <p:cTn id="21" dur="1000" fill="hold"/>
                                        <p:tgtEl>
                                          <p:spTgt spid="11266"/>
                                        </p:tgtEl>
                                        <p:attrNameLst>
                                          <p:attrName>ppt_w</p:attrName>
                                        </p:attrNameLst>
                                      </p:cBhvr>
                                      <p:tavLst>
                                        <p:tav tm="0">
                                          <p:val>
                                            <p:strVal val="#ppt_w*0.70"/>
                                          </p:val>
                                        </p:tav>
                                        <p:tav tm="100000">
                                          <p:val>
                                            <p:strVal val="#ppt_w"/>
                                          </p:val>
                                        </p:tav>
                                      </p:tavLst>
                                    </p:anim>
                                    <p:anim calcmode="lin" valueType="num">
                                      <p:cBhvr>
                                        <p:cTn id="22" dur="1000" fill="hold"/>
                                        <p:tgtEl>
                                          <p:spTgt spid="11266"/>
                                        </p:tgtEl>
                                        <p:attrNameLst>
                                          <p:attrName>ppt_h</p:attrName>
                                        </p:attrNameLst>
                                      </p:cBhvr>
                                      <p:tavLst>
                                        <p:tav tm="0">
                                          <p:val>
                                            <p:strVal val="#ppt_h"/>
                                          </p:val>
                                        </p:tav>
                                        <p:tav tm="100000">
                                          <p:val>
                                            <p:strVal val="#ppt_h"/>
                                          </p:val>
                                        </p:tav>
                                      </p:tavLst>
                                    </p:anim>
                                    <p:animEffect transition="in" filter="fade">
                                      <p:cBhvr>
                                        <p:cTn id="23" dur="1000"/>
                                        <p:tgtEl>
                                          <p:spTgt spid="11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3"/>
          <p:cNvSpPr>
            <a:spLocks noGrp="1" noChangeArrowheads="1"/>
          </p:cNvSpPr>
          <p:nvPr>
            <p:ph type="body" idx="1"/>
          </p:nvPr>
        </p:nvSpPr>
        <p:spPr bwMode="auto">
          <a:xfrm>
            <a:off x="755650" y="692150"/>
            <a:ext cx="7931150" cy="5473700"/>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marL="0" indent="0">
              <a:lnSpc>
                <a:spcPct val="80000"/>
              </a:lnSpc>
              <a:buFontTx/>
              <a:buNone/>
              <a:defRPr/>
            </a:pPr>
            <a:r>
              <a:rPr lang="ru-RU" dirty="0"/>
              <a:t>Для того чтобы программа мотивации продаж была успешной, она должна пользоваться популярностью в компании. При этом высшее руководство обязано не только </a:t>
            </a:r>
            <a:r>
              <a:rPr lang="ru-RU" i="1" dirty="0"/>
              <a:t>ока­зывать программе всецелую поддержку,</a:t>
            </a:r>
            <a:r>
              <a:rPr lang="ru-RU" dirty="0"/>
              <a:t> но и всячески афишировать ее. </a:t>
            </a:r>
          </a:p>
          <a:p>
            <a:pPr>
              <a:lnSpc>
                <a:spcPct val="80000"/>
              </a:lnSpc>
              <a:defRPr/>
            </a:pPr>
            <a:endParaRPr lang="ru-RU" dirty="0" smtClean="0"/>
          </a:p>
        </p:txBody>
      </p:sp>
      <p:pic>
        <p:nvPicPr>
          <p:cNvPr id="12290" name="Picture 2" descr="C:\Users\USER\Desktop\Новая папка\Презентация Flash\Стильные персонажи для ваших презентаций\Khalva\Khalva&amp;Izyum-02.png"/>
          <p:cNvPicPr>
            <a:picLocks noChangeAspect="1" noChangeArrowheads="1"/>
          </p:cNvPicPr>
          <p:nvPr/>
        </p:nvPicPr>
        <p:blipFill>
          <a:blip r:embed="rId3"/>
          <a:srcRect/>
          <a:stretch>
            <a:fillRect/>
          </a:stretch>
        </p:blipFill>
        <p:spPr bwMode="auto">
          <a:xfrm>
            <a:off x="250825" y="3860800"/>
            <a:ext cx="1441450" cy="2565400"/>
          </a:xfrm>
          <a:prstGeom prst="rect">
            <a:avLst/>
          </a:prstGeom>
          <a:noFill/>
          <a:ln w="9525">
            <a:noFill/>
            <a:miter lim="800000"/>
            <a:headEnd/>
            <a:tailEnd/>
          </a:ln>
        </p:spPr>
      </p:pic>
    </p:spTree>
  </p:cSld>
  <p:clrMapOvr>
    <a:masterClrMapping/>
  </p:clrMapOvr>
  <p:transition spd="med">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4577">
                                            <p:bg/>
                                          </p:spTgt>
                                        </p:tgtEl>
                                        <p:attrNameLst>
                                          <p:attrName>style.visibility</p:attrName>
                                        </p:attrNameLst>
                                      </p:cBhvr>
                                      <p:to>
                                        <p:strVal val="visible"/>
                                      </p:to>
                                    </p:set>
                                    <p:anim calcmode="lin" valueType="num">
                                      <p:cBhvr>
                                        <p:cTn id="7" dur="500" fill="hold"/>
                                        <p:tgtEl>
                                          <p:spTgt spid="24577">
                                            <p:bg/>
                                          </p:spTgt>
                                        </p:tgtEl>
                                        <p:attrNameLst>
                                          <p:attrName>ppt_w</p:attrName>
                                        </p:attrNameLst>
                                      </p:cBhvr>
                                      <p:tavLst>
                                        <p:tav tm="0">
                                          <p:val>
                                            <p:fltVal val="0"/>
                                          </p:val>
                                        </p:tav>
                                        <p:tav tm="100000">
                                          <p:val>
                                            <p:strVal val="#ppt_w"/>
                                          </p:val>
                                        </p:tav>
                                      </p:tavLst>
                                    </p:anim>
                                    <p:anim calcmode="lin" valueType="num">
                                      <p:cBhvr>
                                        <p:cTn id="8" dur="500" fill="hold"/>
                                        <p:tgtEl>
                                          <p:spTgt spid="24577">
                                            <p:bg/>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2290"/>
                                        </p:tgtEl>
                                        <p:attrNameLst>
                                          <p:attrName>style.visibility</p:attrName>
                                        </p:attrNameLst>
                                      </p:cBhvr>
                                      <p:to>
                                        <p:strVal val="visible"/>
                                      </p:to>
                                    </p:set>
                                    <p:animEffect transition="in" filter="fade">
                                      <p:cBhvr>
                                        <p:cTn id="13" dur="1000"/>
                                        <p:tgtEl>
                                          <p:spTgt spid="12290"/>
                                        </p:tgtEl>
                                      </p:cBhvr>
                                    </p:animEffect>
                                    <p:anim calcmode="lin" valueType="num">
                                      <p:cBhvr>
                                        <p:cTn id="14" dur="1000" fill="hold"/>
                                        <p:tgtEl>
                                          <p:spTgt spid="12290"/>
                                        </p:tgtEl>
                                        <p:attrNameLst>
                                          <p:attrName>ppt_x</p:attrName>
                                        </p:attrNameLst>
                                      </p:cBhvr>
                                      <p:tavLst>
                                        <p:tav tm="0">
                                          <p:val>
                                            <p:strVal val="#ppt_x"/>
                                          </p:val>
                                        </p:tav>
                                        <p:tav tm="100000">
                                          <p:val>
                                            <p:strVal val="#ppt_x"/>
                                          </p:val>
                                        </p:tav>
                                      </p:tavLst>
                                    </p:anim>
                                    <p:anim calcmode="lin" valueType="num">
                                      <p:cBhvr>
                                        <p:cTn id="15" dur="1000" fill="hold"/>
                                        <p:tgtEl>
                                          <p:spTgt spid="122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7"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Заголовок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marL="342900" indent="-342900"/>
            <a:r>
              <a:rPr lang="ru-RU" sz="2800" b="1" smtClean="0"/>
              <a:t>3.2 СОЦИАЛЬНО-ПСИХОЛОГИЧЕСКИЕ АСПЕКТЫ ПРОДАЖ</a:t>
            </a:r>
            <a:r>
              <a:rPr lang="ru-RU" b="1" smtClean="0"/>
              <a:t/>
            </a:r>
            <a:br>
              <a:rPr lang="ru-RU" b="1" smtClean="0"/>
            </a:br>
            <a:endParaRPr lang="ru-RU" smtClean="0"/>
          </a:p>
        </p:txBody>
      </p:sp>
      <p:sp>
        <p:nvSpPr>
          <p:cNvPr id="38914" name="Объект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ru-RU" sz="2800" smtClean="0"/>
              <a:t>Одним из направлений работы продавца является предоставление информации о фирме, ее продуктах и услугах. При презентации продукта или услуги продавец обращается не только к здравому смыслу покупателя, но и к его эмоциям и желанию приобретения. Для побуждения к покупке одного здравого смысла недостаточно, нужны соответствующие аргументы, ибо они фактически и убеждают покупателя сделать покупку.</a:t>
            </a:r>
          </a:p>
          <a:p>
            <a:endParaRPr lang="ru-RU"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Заголовок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ru-RU" sz="3200" smtClean="0"/>
              <a:t>модель поведения продавца по отношению к покупателю</a:t>
            </a:r>
          </a:p>
        </p:txBody>
      </p:sp>
      <p:sp>
        <p:nvSpPr>
          <p:cNvPr id="39938" name="Объект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ru-RU" smtClean="0"/>
              <a:t> </a:t>
            </a:r>
            <a:r>
              <a:rPr lang="ru-RU" sz="2800" smtClean="0"/>
              <a:t>последовательное изложение аргументов в пользу продукции, отделенных друг от друга и позволяющих клиенту запомнить их без особого напряжения;</a:t>
            </a:r>
          </a:p>
          <a:p>
            <a:r>
              <a:rPr lang="ru-RU" sz="2800" smtClean="0"/>
              <a:t> изложение аргументов с позиций клиента;</a:t>
            </a:r>
          </a:p>
          <a:p>
            <a:r>
              <a:rPr lang="ru-RU" sz="2800" smtClean="0"/>
              <a:t> увязка параметров продукта (услуги) с потребностями клиента и подведение его к мысли, что именно данный продукт / услуга лучше всего отвечает его потребностям.</a:t>
            </a:r>
          </a:p>
          <a:p>
            <a:endParaRPr lang="ru-RU"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Заголовок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ru-RU" smtClean="0"/>
              <a:t>мотивы покупателя:</a:t>
            </a:r>
            <a:br>
              <a:rPr lang="ru-RU" smtClean="0"/>
            </a:br>
            <a:endParaRPr lang="ru-RU" smtClean="0"/>
          </a:p>
        </p:txBody>
      </p:sp>
      <p:sp>
        <p:nvSpPr>
          <p:cNvPr id="40962" name="Объект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ru-RU" sz="2000" smtClean="0"/>
              <a:t> </a:t>
            </a:r>
            <a:r>
              <a:rPr lang="ru-RU" sz="2000" b="1" i="1" smtClean="0"/>
              <a:t>инстинкт самосохранения</a:t>
            </a:r>
            <a:r>
              <a:rPr lang="ru-RU" sz="2000" i="1" smtClean="0"/>
              <a:t>.</a:t>
            </a:r>
            <a:r>
              <a:rPr lang="ru-RU" sz="2000" smtClean="0"/>
              <a:t> Этот инстинкт является базовым для любого человека. В последнее время он приобретает все большее значение в процедурах продажи, особенно в продаже автомобилей. Корпоративный клиент также может проявить данный инстинкт относительно своего бизнеса в нестабильной экономической ситуации. Особенно хорошо работает в случае продаж представите­лям малого бизнеса как аргумент их устойчивости в борьбе с более крупными клиентами;</a:t>
            </a:r>
          </a:p>
          <a:p>
            <a:r>
              <a:rPr lang="ru-RU" sz="2000" b="1" smtClean="0"/>
              <a:t> </a:t>
            </a:r>
            <a:r>
              <a:rPr lang="ru-RU" sz="2000" b="1" i="1" smtClean="0"/>
              <a:t>желание удовольствий и радости (веселья</a:t>
            </a:r>
            <a:r>
              <a:rPr lang="ru-RU" sz="2000" i="1" smtClean="0"/>
              <a:t>).</a:t>
            </a:r>
            <a:r>
              <a:rPr lang="ru-RU" sz="2000" smtClean="0"/>
              <a:t> Никто из нас не откажется от данного мотива, но продавец должен потворствовать ему, если данный мотив явно просматривается у покупателя. Если провести аналогию между данным мотивом и аппетитным описанием стола с вкусной пищей, то продавец должен «аппетитно» представлять свой продукт или услугу.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950" y="476250"/>
            <a:ext cx="8604250" cy="4894263"/>
          </a:xfrm>
          <a:prstGeom prst="rect">
            <a:avLst/>
          </a:prstGeom>
        </p:spPr>
        <p:txBody>
          <a:bodyPr>
            <a:spAutoFit/>
          </a:bodyPr>
          <a:lstStyle/>
          <a:p>
            <a:pPr marL="285750" indent="-285750">
              <a:buFont typeface="Arial" pitchFamily="34" charset="0"/>
              <a:buChar char="•"/>
              <a:defRPr/>
            </a:pPr>
            <a:r>
              <a:rPr lang="ru-RU" sz="1600" dirty="0"/>
              <a:t> </a:t>
            </a:r>
            <a:r>
              <a:rPr lang="ru-RU" sz="2400" b="1" i="1" dirty="0"/>
              <a:t>стремление к владению и собирательству.</a:t>
            </a:r>
            <a:r>
              <a:rPr lang="ru-RU" sz="2400" b="1" dirty="0"/>
              <a:t> </a:t>
            </a:r>
            <a:r>
              <a:rPr lang="ru-RU" sz="2400" dirty="0"/>
              <a:t>Крайняя форма про­явления данного мотива — жадность. При продаже дорогостоящих товаров инстинкт владения перекликается с желанием владельца (руководителя) фирмы к получению дополнительной прибыли;</a:t>
            </a:r>
          </a:p>
          <a:p>
            <a:pPr marL="342900" indent="-342900">
              <a:buFont typeface="Arial" pitchFamily="34" charset="0"/>
              <a:buChar char="•"/>
              <a:defRPr/>
            </a:pPr>
            <a:r>
              <a:rPr lang="ru-RU" sz="2400" dirty="0"/>
              <a:t> </a:t>
            </a:r>
            <a:r>
              <a:rPr lang="ru-RU" sz="2400" b="1" i="1" dirty="0"/>
              <a:t>потребность в безопасности.</a:t>
            </a:r>
            <a:r>
              <a:rPr lang="ru-RU" sz="2400" b="1" dirty="0"/>
              <a:t> </a:t>
            </a:r>
            <a:r>
              <a:rPr lang="ru-RU" sz="2400" dirty="0"/>
              <a:t>Безопасности желают все; этот инстинкт может привести к статическим и консервативным идеям, которые следует использовать в диалоге с покупателями;</a:t>
            </a:r>
          </a:p>
          <a:p>
            <a:pPr marL="342900" indent="-342900">
              <a:buFont typeface="Arial" pitchFamily="34" charset="0"/>
              <a:buChar char="•"/>
              <a:defRPr/>
            </a:pPr>
            <a:r>
              <a:rPr lang="ru-RU" sz="2400" b="1" dirty="0"/>
              <a:t> </a:t>
            </a:r>
            <a:r>
              <a:rPr lang="ru-RU" sz="2400" b="1" i="1" dirty="0"/>
              <a:t>желание контактов и благих действий.</a:t>
            </a:r>
            <a:r>
              <a:rPr lang="ru-RU" sz="2400" b="1" dirty="0"/>
              <a:t> </a:t>
            </a:r>
            <a:r>
              <a:rPr lang="ru-RU" sz="2400" dirty="0"/>
              <a:t>В случае диалога с «тяжелым» клиентом иногда можно обратиться к его душевному благородству;</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288" y="765175"/>
            <a:ext cx="7848600" cy="4108450"/>
          </a:xfrm>
          <a:prstGeom prst="rect">
            <a:avLst/>
          </a:prstGeom>
        </p:spPr>
        <p:txBody>
          <a:bodyPr>
            <a:spAutoFit/>
          </a:bodyPr>
          <a:lstStyle/>
          <a:p>
            <a:pPr marL="285750" indent="-285750">
              <a:buFont typeface="Arial" charset="0"/>
              <a:buChar char="•"/>
            </a:pPr>
            <a:r>
              <a:rPr lang="ru-RU"/>
              <a:t> </a:t>
            </a:r>
            <a:r>
              <a:rPr lang="ru-RU" sz="2400" b="1" i="1"/>
              <a:t>инстинкт защиты</a:t>
            </a:r>
            <a:r>
              <a:rPr lang="ru-RU" sz="2400" i="1"/>
              <a:t>.</a:t>
            </a:r>
            <a:r>
              <a:rPr lang="ru-RU" sz="2400"/>
              <a:t> Это довольно распространенный мотив при продажах, поскольку клиент не знает продавца и реагирует на него с подозрением. Продавец в этом случае должен изначально доказать, что его действия нацелены не на вытягивание денег, а на удовлетворение потребностей клиента;</a:t>
            </a:r>
          </a:p>
          <a:p>
            <a:pPr marL="285750" indent="-285750">
              <a:buFont typeface="Arial" charset="0"/>
              <a:buChar char="•"/>
            </a:pPr>
            <a:r>
              <a:rPr lang="ru-RU" sz="2400"/>
              <a:t> </a:t>
            </a:r>
            <a:r>
              <a:rPr lang="ru-RU" sz="2400" b="1" i="1"/>
              <a:t>желание копировать и имитировать</a:t>
            </a:r>
            <a:r>
              <a:rPr lang="ru-RU" sz="2400" i="1"/>
              <a:t>.</a:t>
            </a:r>
            <a:r>
              <a:rPr lang="ru-RU" sz="2400"/>
              <a:t> Очень часто при продаже товара продавец использует список клиентов, уже пользующихся его продуктом или услугой.</a:t>
            </a:r>
          </a:p>
        </p:txBody>
      </p:sp>
      <p:pic>
        <p:nvPicPr>
          <p:cNvPr id="3" name="Picture 2" descr="C:\Users\USER\Desktop\Новая папка\Презентация Flash\Стильные персонажи для ваших презентаций\Khalva\Khalva&amp;Izyum-09.png"/>
          <p:cNvPicPr>
            <a:picLocks noChangeAspect="1" noChangeArrowheads="1"/>
          </p:cNvPicPr>
          <p:nvPr/>
        </p:nvPicPr>
        <p:blipFill>
          <a:blip r:embed="rId2"/>
          <a:srcRect/>
          <a:stretch>
            <a:fillRect/>
          </a:stretch>
        </p:blipFill>
        <p:spPr bwMode="auto">
          <a:xfrm>
            <a:off x="7974013" y="3944938"/>
            <a:ext cx="1169987" cy="216058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Заголовок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marL="342900" indent="-342900"/>
            <a:r>
              <a:rPr lang="ru-RU" sz="3600" b="1" smtClean="0"/>
              <a:t>3.3 МОТИВАЦИОННЫЕ ПРОГРАММЫ</a:t>
            </a:r>
            <a:r>
              <a:rPr lang="ru-RU" b="1" smtClean="0"/>
              <a:t/>
            </a:r>
            <a:br>
              <a:rPr lang="ru-RU" b="1" smtClean="0"/>
            </a:br>
            <a:endParaRPr lang="ru-RU" smtClean="0"/>
          </a:p>
        </p:txBody>
      </p:sp>
      <p:sp>
        <p:nvSpPr>
          <p:cNvPr id="44034" name="Объект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ru-RU" sz="2800" b="1" i="1" smtClean="0"/>
              <a:t>Самое важное в разработке мотивационных программ</a:t>
            </a:r>
            <a:r>
              <a:rPr lang="ru-RU" sz="2800" smtClean="0"/>
              <a:t> — четкое определение их целей, причем необходимо формулировать цели в реальных единицах измерения — процентах, рублях, количестве покупателей и т.д. К таким целям можно отнести: увеличение объема продаж в целом; увеличение объема продаж конкретного товара; оптимизация потоков покупателей; привлечение допол­нительных покупателей; усиление лояльности покупателей и т.д.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Прямоугольник 1"/>
          <p:cNvSpPr>
            <a:spLocks noChangeArrowheads="1"/>
          </p:cNvSpPr>
          <p:nvPr/>
        </p:nvSpPr>
        <p:spPr bwMode="auto">
          <a:xfrm>
            <a:off x="179388" y="765175"/>
            <a:ext cx="6840537" cy="3108325"/>
          </a:xfrm>
          <a:prstGeom prst="rect">
            <a:avLst/>
          </a:prstGeom>
          <a:noFill/>
          <a:ln w="9525">
            <a:noFill/>
            <a:miter lim="800000"/>
            <a:headEnd/>
            <a:tailEnd/>
          </a:ln>
        </p:spPr>
        <p:txBody>
          <a:bodyPr>
            <a:spAutoFit/>
          </a:bodyPr>
          <a:lstStyle/>
          <a:p>
            <a:r>
              <a:rPr lang="ru-RU" sz="2800"/>
              <a:t>Наиболее абстрактная цель, которая всегда присутствует, хотя и в неявном виде, — изменение </a:t>
            </a:r>
            <a:r>
              <a:rPr lang="ru-RU" sz="2800" b="1" i="1"/>
              <a:t>степени лояльности покупателей.</a:t>
            </a:r>
            <a:r>
              <a:rPr lang="ru-RU" sz="2800" b="1"/>
              <a:t> </a:t>
            </a:r>
            <a:r>
              <a:rPr lang="ru-RU" sz="2800"/>
              <a:t>Ее оценку можно провести с помощью маркетинговых исследований, включая опросы покупателей</a:t>
            </a:r>
            <a:r>
              <a:rPr lang="ru-RU"/>
              <a:t>.</a:t>
            </a:r>
          </a:p>
        </p:txBody>
      </p:sp>
      <p:pic>
        <p:nvPicPr>
          <p:cNvPr id="3" name="Picture 2" descr="C:\Users\USER\Desktop\Новая папка\Презентация Flash\Стильные персонажи для ваших презентаций\Khalva\Khalva&amp;Izyum-09.png"/>
          <p:cNvPicPr>
            <a:picLocks noChangeAspect="1" noChangeArrowheads="1"/>
          </p:cNvPicPr>
          <p:nvPr/>
        </p:nvPicPr>
        <p:blipFill>
          <a:blip r:embed="rId2"/>
          <a:srcRect/>
          <a:stretch>
            <a:fillRect/>
          </a:stretch>
        </p:blipFill>
        <p:spPr bwMode="auto">
          <a:xfrm>
            <a:off x="6588125" y="4310063"/>
            <a:ext cx="1169988" cy="216058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Заголовок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ru-RU" sz="3200" smtClean="0"/>
              <a:t>План реализации программы стимулирования продаж </a:t>
            </a:r>
          </a:p>
        </p:txBody>
      </p:sp>
      <p:sp>
        <p:nvSpPr>
          <p:cNvPr id="46082" name="Объект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ru-RU" sz="2000" i="1" smtClean="0"/>
              <a:t>Этап 1. Подготовка программы.</a:t>
            </a:r>
            <a:r>
              <a:rPr lang="ru-RU" sz="2000" smtClean="0"/>
              <a:t> Основными задачами этапа являются сбор базовых фактов, сравнение эффективности продаж компании и конкурентов, формирование проектной команды и выявление лидеров. </a:t>
            </a:r>
          </a:p>
          <a:p>
            <a:r>
              <a:rPr lang="ru-RU" sz="2000" i="1" smtClean="0"/>
              <a:t>Этап 2. Пилотный проект.</a:t>
            </a:r>
            <a:r>
              <a:rPr lang="ru-RU" sz="2000" smtClean="0"/>
              <a:t> В ходе разработки пилотного проекта предлагаемые изменения (сокращение бумажной работы, перераспределение рабочего времени агентов и клиентов между агентами и т.д.) тестируются на ограниченном числе торговых точек. </a:t>
            </a:r>
          </a:p>
          <a:p>
            <a:r>
              <a:rPr lang="ru-RU" sz="2000" i="1" smtClean="0"/>
              <a:t>Этап 3. Развертывание.</a:t>
            </a:r>
            <a:r>
              <a:rPr lang="ru-RU" sz="2000" smtClean="0"/>
              <a:t> Этот этап состоит из циклов по 6—8 недель. На данном этапе агенты по продажам вырабатывают индивидуальные планы действий, направленные на повышение эффективности каждого из них с указанием целевых показателей продаж.</a:t>
            </a:r>
          </a:p>
          <a:p>
            <a:endParaRPr lang="ru-RU" sz="180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Заголовок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ru-RU" sz="3600" smtClean="0"/>
              <a:t>План реализации программы стимулирования продаж </a:t>
            </a:r>
          </a:p>
        </p:txBody>
      </p:sp>
      <p:sp>
        <p:nvSpPr>
          <p:cNvPr id="47106" name="Объект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ru-RU" sz="2400" i="1" smtClean="0"/>
              <a:t>Этап 4. Последующий контроль.</a:t>
            </a:r>
            <a:r>
              <a:rPr lang="ru-RU" sz="2400" smtClean="0"/>
              <a:t> Этот этап необходим для отслеживания результатов внедрения программы и мотивирования сотрудников. Ключевым фактором на данном этапе является про­стота, понятность и прозрачность системы контроля.</a:t>
            </a:r>
          </a:p>
          <a:p>
            <a:r>
              <a:rPr lang="ru-RU" sz="2400" i="1" smtClean="0"/>
              <a:t>Этап 5. Закрепление результатов.</a:t>
            </a:r>
            <a:r>
              <a:rPr lang="ru-RU" sz="2400" smtClean="0"/>
              <a:t> Данный этап имеет постоянный характер и заключается в построении систем поддержки, таких, как система привлечения, обучения и повышения квалификации сотрудников, информационные и административные системы.</a:t>
            </a:r>
          </a:p>
          <a:p>
            <a:endParaRPr lang="ru-RU"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Заголовок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marL="342900" indent="-342900"/>
            <a:r>
              <a:rPr lang="ru-RU" sz="2800" smtClean="0"/>
              <a:t>3.4 </a:t>
            </a:r>
            <a:r>
              <a:rPr lang="ru-RU" sz="2800" b="1" smtClean="0"/>
              <a:t>МОТИВАТОРЫ И АНТИМОТИВАТОРЫ В ТОВАРНЫХ ПРОДАЖАХ</a:t>
            </a:r>
            <a:r>
              <a:rPr lang="ru-RU" b="1" smtClean="0"/>
              <a:t/>
            </a:r>
            <a:br>
              <a:rPr lang="ru-RU" b="1" smtClean="0"/>
            </a:br>
            <a:endParaRPr lang="ru-RU" sz="9600" smtClean="0"/>
          </a:p>
        </p:txBody>
      </p:sp>
      <p:sp>
        <p:nvSpPr>
          <p:cNvPr id="48130" name="Объект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ru-RU" smtClean="0"/>
              <a:t>Особое внимание в системе мотивации продаж уделяется </a:t>
            </a:r>
            <a:r>
              <a:rPr lang="ru-RU" i="1" smtClean="0"/>
              <a:t>мотиваторам и антимотиваторам продаж.</a:t>
            </a:r>
            <a:r>
              <a:rPr lang="ru-RU" smtClean="0"/>
              <a:t> </a:t>
            </a:r>
            <a:r>
              <a:rPr lang="ru-RU" b="1" smtClean="0"/>
              <a:t>Мотиваторы </a:t>
            </a:r>
            <a:r>
              <a:rPr lang="ru-RU" smtClean="0"/>
              <a:t>можно </a:t>
            </a:r>
            <a:r>
              <a:rPr lang="ru-RU" i="1" smtClean="0"/>
              <a:t>подразделить на две группы: </a:t>
            </a:r>
          </a:p>
          <a:p>
            <a:r>
              <a:rPr lang="ru-RU" smtClean="0"/>
              <a:t>1) мотиваторы, не требующие инвестиций от компании;</a:t>
            </a:r>
          </a:p>
          <a:p>
            <a:r>
              <a:rPr lang="ru-RU" smtClean="0"/>
              <a:t> 2) мотиваторы, требующие инвестиций.</a:t>
            </a:r>
          </a:p>
          <a:p>
            <a:endParaRPr lang="ru-RU"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288" y="750888"/>
            <a:ext cx="8424862" cy="5264150"/>
          </a:xfrm>
          <a:prstGeom prst="rect">
            <a:avLst/>
          </a:prstGeom>
        </p:spPr>
        <p:txBody>
          <a:bodyPr>
            <a:spAutoFit/>
          </a:bodyPr>
          <a:lstStyle/>
          <a:p>
            <a:pPr>
              <a:defRPr/>
            </a:pPr>
            <a:r>
              <a:rPr lang="ru-RU" sz="2400" i="1" dirty="0" err="1"/>
              <a:t>Антимотиваторы</a:t>
            </a:r>
            <a:r>
              <a:rPr lang="ru-RU" sz="2400" i="1" dirty="0"/>
              <a:t> продаж </a:t>
            </a:r>
            <a:r>
              <a:rPr lang="ru-RU" sz="2400" dirty="0"/>
              <a:t>— это совокупность факторов и дей­ствий компании, которые приводят к снижению эффективности продаж. В первую очередь здесь выделяют факторы, относящиеся непосредственно к личностным характеристикам сотрудников компании:</a:t>
            </a:r>
          </a:p>
          <a:p>
            <a:pPr marL="342900" indent="-342900">
              <a:buFont typeface="Arial" pitchFamily="34" charset="0"/>
              <a:buChar char="•"/>
              <a:defRPr/>
            </a:pPr>
            <a:r>
              <a:rPr lang="ru-RU" sz="2400" dirty="0"/>
              <a:t> страх утраты своего положения, страх потерять то, что уже достигнуто;</a:t>
            </a:r>
          </a:p>
          <a:p>
            <a:pPr marL="342900" indent="-342900">
              <a:buFont typeface="Arial" pitchFamily="34" charset="0"/>
              <a:buChar char="•"/>
              <a:defRPr/>
            </a:pPr>
            <a:r>
              <a:rPr lang="ru-RU" sz="2400" dirty="0"/>
              <a:t> страх неудачи, которая может случиться в любой момент;</a:t>
            </a:r>
          </a:p>
          <a:p>
            <a:pPr marL="342900" indent="-342900">
              <a:buFont typeface="Arial" pitchFamily="34" charset="0"/>
              <a:buChar char="•"/>
              <a:defRPr/>
            </a:pPr>
            <a:r>
              <a:rPr lang="ru-RU" sz="2400" dirty="0"/>
              <a:t> неуверенность в себе (этот фактор особенно важен для тех, кто занимается торговлей);</a:t>
            </a:r>
          </a:p>
          <a:p>
            <a:pPr marL="342900" indent="-342900">
              <a:buFont typeface="Arial" pitchFamily="34" charset="0"/>
              <a:buChar char="•"/>
              <a:defRPr/>
            </a:pPr>
            <a:r>
              <a:rPr lang="ru-RU" sz="2400" dirty="0"/>
              <a:t> дискомфорт, возникающий из-за перемен, в том числе в об­ласти перестройки системы продаж компании, и т.д.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Заголовок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marL="342900" indent="-342900"/>
            <a:r>
              <a:rPr lang="ru-RU" sz="2800" b="1" smtClean="0"/>
              <a:t>3.5 СТРЕССЫ ПРИ ПРОДАЖАХ, ПУТИ ИХ ПРЕОДОЛЕНИЯ</a:t>
            </a:r>
            <a:r>
              <a:rPr lang="ru-RU" sz="5400" b="1" smtClean="0"/>
              <a:t/>
            </a:r>
            <a:br>
              <a:rPr lang="ru-RU" sz="5400" b="1" smtClean="0"/>
            </a:br>
            <a:endParaRPr lang="ru-RU" sz="9600" smtClean="0"/>
          </a:p>
        </p:txBody>
      </p:sp>
      <p:sp>
        <p:nvSpPr>
          <p:cNvPr id="50178" name="Объект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ru-RU" smtClean="0"/>
              <a:t>Важным фактором возникновения нервного истощения и стрес­совых ситуаций является социально-психологический климат в коллективе, решающую роль в котором играет поддержка со стороны коллег и руководства (как ее наличие, так и отсутствие).</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950" y="868363"/>
            <a:ext cx="7848600" cy="4892675"/>
          </a:xfrm>
          <a:prstGeom prst="rect">
            <a:avLst/>
          </a:prstGeom>
        </p:spPr>
        <p:txBody>
          <a:bodyPr>
            <a:spAutoFit/>
          </a:bodyPr>
          <a:lstStyle/>
          <a:p>
            <a:pPr marL="342900" indent="-342900">
              <a:buFont typeface="Arial" pitchFamily="34" charset="0"/>
              <a:buChar char="•"/>
              <a:defRPr/>
            </a:pPr>
            <a:r>
              <a:rPr lang="ru-RU" sz="2400" dirty="0"/>
              <a:t>Комплекс коррекционных мероприятий включает:</a:t>
            </a:r>
          </a:p>
          <a:p>
            <a:pPr>
              <a:defRPr/>
            </a:pPr>
            <a:r>
              <a:rPr lang="ru-RU" sz="2400" dirty="0"/>
              <a:t> повышение коммуникативных и управленческих умений с помощью активных методов обучения;</a:t>
            </a:r>
          </a:p>
          <a:p>
            <a:pPr marL="342900" indent="-342900">
              <a:buFont typeface="Arial" pitchFamily="34" charset="0"/>
              <a:buChar char="•"/>
              <a:defRPr/>
            </a:pPr>
            <a:r>
              <a:rPr lang="ru-RU" sz="2400" dirty="0"/>
              <a:t> Проведение тренингов мотивации саморазвития, личностного и профессионального роста;</a:t>
            </a:r>
          </a:p>
          <a:p>
            <a:pPr marL="342900" indent="-342900">
              <a:buFont typeface="Arial" pitchFamily="34" charset="0"/>
              <a:buChar char="•"/>
              <a:defRPr/>
            </a:pPr>
            <a:r>
              <a:rPr lang="ru-RU" sz="2400" dirty="0"/>
              <a:t> Создание антистрессовых программ и групп поддержки, ориен­тированных на личностную коррекцию самооценки, уверенности, социальной смелости и креативности личности;</a:t>
            </a:r>
          </a:p>
          <a:p>
            <a:pPr marL="342900" indent="-342900">
              <a:buFont typeface="Arial" pitchFamily="34" charset="0"/>
              <a:buChar char="•"/>
              <a:defRPr/>
            </a:pPr>
            <a:r>
              <a:rPr lang="en-US" sz="2400" dirty="0"/>
              <a:t> </a:t>
            </a:r>
            <a:r>
              <a:rPr lang="ru-RU" sz="2400" dirty="0"/>
              <a:t>Разработку программ эмоциональной устойчивости путем овладения способами психической </a:t>
            </a:r>
            <a:r>
              <a:rPr lang="ru-RU" sz="2400" dirty="0" err="1"/>
              <a:t>саморегуляции</a:t>
            </a:r>
            <a:r>
              <a:rPr lang="ru-RU" sz="2400" dirty="0"/>
              <a:t> и оптимизации образа жизни.</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Заголовок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ru-RU" sz="2800" b="1" smtClean="0"/>
              <a:t>3.6 КОНФЛИКТЫ В ПРОЦЕССЕ ПРОДАЖ,</a:t>
            </a:r>
            <a:br>
              <a:rPr lang="ru-RU" sz="2800" b="1" smtClean="0"/>
            </a:br>
            <a:r>
              <a:rPr lang="ru-RU" sz="2800" b="1" smtClean="0"/>
              <a:t>МЕТОДЫ ИХ РАЗРЕШЕНИЯ</a:t>
            </a:r>
            <a:r>
              <a:rPr lang="ru-RU" sz="2800" smtClean="0"/>
              <a:t/>
            </a:r>
            <a:br>
              <a:rPr lang="ru-RU" sz="2800" smtClean="0"/>
            </a:br>
            <a:endParaRPr lang="ru-RU" sz="2800" smtClean="0"/>
          </a:p>
        </p:txBody>
      </p:sp>
      <p:sp>
        <p:nvSpPr>
          <p:cNvPr id="52226" name="Объект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ru-RU" sz="2400" i="1" smtClean="0"/>
              <a:t>Конфликтная ситуация —</a:t>
            </a:r>
            <a:r>
              <a:rPr lang="ru-RU" sz="2400" smtClean="0"/>
              <a:t> это объективная основа конфликта, фиксирующая возникновение реального противоречия в интересах и потребностях сторон. </a:t>
            </a:r>
          </a:p>
          <a:p>
            <a:r>
              <a:rPr lang="ru-RU" sz="2400" i="1" smtClean="0"/>
              <a:t>Инцидент —</a:t>
            </a:r>
            <a:r>
              <a:rPr lang="ru-RU" sz="2400" smtClean="0"/>
              <a:t> это ситуация взаимодействия, позволяющая осознать его участникам наличие объективного противоречия в их интересах и целях. То есть инцидент — осознание конфликтной ситуации.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Прямоугольник 1"/>
          <p:cNvSpPr>
            <a:spLocks noChangeArrowheads="1"/>
          </p:cNvSpPr>
          <p:nvPr/>
        </p:nvSpPr>
        <p:spPr bwMode="auto">
          <a:xfrm>
            <a:off x="250825" y="582613"/>
            <a:ext cx="8137525" cy="3108325"/>
          </a:xfrm>
          <a:prstGeom prst="rect">
            <a:avLst/>
          </a:prstGeom>
          <a:noFill/>
          <a:ln w="9525">
            <a:noFill/>
            <a:miter lim="800000"/>
            <a:headEnd/>
            <a:tailEnd/>
          </a:ln>
        </p:spPr>
        <p:txBody>
          <a:bodyPr>
            <a:spAutoFit/>
          </a:bodyPr>
          <a:lstStyle/>
          <a:p>
            <a:r>
              <a:rPr lang="ru-RU" sz="2800" b="1" i="1"/>
              <a:t>Условия и факторы конструктивного разрешения конфликтов.</a:t>
            </a:r>
          </a:p>
          <a:p>
            <a:r>
              <a:rPr lang="ru-RU" sz="2800" b="1"/>
              <a:t> </a:t>
            </a:r>
            <a:r>
              <a:rPr lang="ru-RU" sz="2800"/>
              <a:t>В основе большинства разрешенных конфликтов лежат обязательства участников друг перед другом. Их можно объединить в три основные группы: </a:t>
            </a:r>
            <a:r>
              <a:rPr lang="ru-RU" sz="2800" b="1" i="1"/>
              <a:t>эмоциональные, моральные, обязательства по расчету.</a:t>
            </a:r>
            <a:endParaRPr lang="ru-RU" sz="2800"/>
          </a:p>
        </p:txBody>
      </p:sp>
      <p:pic>
        <p:nvPicPr>
          <p:cNvPr id="3" name="Picture 2" descr="C:\Users\USER\Desktop\Новая папка\Презентация Flash\Стильные персонажи для ваших презентаций\Khalva\Khalva&amp;Izyum-02.png"/>
          <p:cNvPicPr>
            <a:picLocks noChangeAspect="1" noChangeArrowheads="1"/>
          </p:cNvPicPr>
          <p:nvPr/>
        </p:nvPicPr>
        <p:blipFill>
          <a:blip r:embed="rId2"/>
          <a:srcRect/>
          <a:stretch>
            <a:fillRect/>
          </a:stretch>
        </p:blipFill>
        <p:spPr bwMode="auto">
          <a:xfrm>
            <a:off x="250825" y="3673475"/>
            <a:ext cx="1249363" cy="28082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4)">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Заголовок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ru-RU" sz="2800" smtClean="0"/>
              <a:t>3.7 </a:t>
            </a:r>
            <a:r>
              <a:rPr lang="ru-RU" sz="2800" b="1" smtClean="0"/>
              <a:t>ПСИХОЛОГИЧЕСКИЙ КЛИМАТ И ИСТОЧНИКИ УСПЕШНЫХ ПРОДАЖ</a:t>
            </a:r>
            <a:r>
              <a:rPr lang="ru-RU" b="1" smtClean="0"/>
              <a:t/>
            </a:r>
            <a:br>
              <a:rPr lang="ru-RU" b="1" smtClean="0"/>
            </a:br>
            <a:endParaRPr lang="ru-RU" smtClean="0"/>
          </a:p>
        </p:txBody>
      </p:sp>
      <p:sp>
        <p:nvSpPr>
          <p:cNvPr id="54274" name="Объект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ru-RU" smtClean="0"/>
              <a:t>Все умения и навыки продавца можно разделить на две составляющие:</a:t>
            </a:r>
            <a:r>
              <a:rPr lang="ru-RU" i="1" smtClean="0"/>
              <a:t>  </a:t>
            </a:r>
          </a:p>
          <a:p>
            <a:r>
              <a:rPr lang="ru-RU" i="1" smtClean="0"/>
              <a:t>профессиональное знание свойств товара ;</a:t>
            </a:r>
          </a:p>
          <a:p>
            <a:r>
              <a:rPr lang="ru-RU" i="1" smtClean="0"/>
              <a:t>знание психологии покупателя;</a:t>
            </a:r>
            <a:endParaRPr lang="ru-RU" smtClean="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Прямоугольник 1"/>
          <p:cNvSpPr>
            <a:spLocks noChangeArrowheads="1"/>
          </p:cNvSpPr>
          <p:nvPr/>
        </p:nvSpPr>
        <p:spPr bwMode="auto">
          <a:xfrm>
            <a:off x="0" y="-79375"/>
            <a:ext cx="8964613" cy="7029450"/>
          </a:xfrm>
          <a:prstGeom prst="rect">
            <a:avLst/>
          </a:prstGeom>
          <a:noFill/>
          <a:ln w="9525">
            <a:noFill/>
            <a:miter lim="800000"/>
            <a:headEnd/>
            <a:tailEnd/>
          </a:ln>
        </p:spPr>
        <p:txBody>
          <a:bodyPr>
            <a:spAutoFit/>
          </a:bodyPr>
          <a:lstStyle/>
          <a:p>
            <a:r>
              <a:rPr lang="ru-RU" sz="2400" b="1"/>
              <a:t>В работе продавца можно выделить несколько базовых компонентов, которые в той или иной мере присутствуют при любой продаже:</a:t>
            </a:r>
          </a:p>
          <a:p>
            <a:pPr>
              <a:buFont typeface="Arial" charset="0"/>
              <a:buChar char="•"/>
            </a:pPr>
            <a:r>
              <a:rPr lang="ru-RU" sz="2400"/>
              <a:t> вступление в контакт с покупателем, т.е. его приветствие;</a:t>
            </a:r>
          </a:p>
          <a:p>
            <a:pPr>
              <a:buFont typeface="Arial" charset="0"/>
              <a:buChar char="•"/>
            </a:pPr>
            <a:r>
              <a:rPr lang="ru-RU" sz="2400"/>
              <a:t> комплимент покупателю — лестное для него замечание, лю­безный отзыв, например, акцентирование внимания на знании им покупаемого товара;</a:t>
            </a:r>
          </a:p>
          <a:p>
            <a:pPr>
              <a:buFont typeface="Arial" charset="0"/>
              <a:buChar char="•"/>
            </a:pPr>
            <a:r>
              <a:rPr lang="ru-RU" sz="2400"/>
              <a:t> приглашение покупателя к диалогу;</a:t>
            </a:r>
          </a:p>
          <a:p>
            <a:pPr>
              <a:buFont typeface="Arial" charset="0"/>
              <a:buChar char="•"/>
            </a:pPr>
            <a:r>
              <a:rPr lang="ru-RU" sz="2400"/>
              <a:t> предложение сообщить ему дополнительную информацию о товаре;</a:t>
            </a:r>
          </a:p>
          <a:p>
            <a:pPr>
              <a:buFont typeface="Arial" charset="0"/>
              <a:buChar char="•"/>
            </a:pPr>
            <a:r>
              <a:rPr lang="ru-RU" sz="2400"/>
              <a:t> уникальное предложение, т.е. перечисление известных людей, которые используют данный продукт или постоянно обращаются за услугой именно в эту компанию;</a:t>
            </a:r>
          </a:p>
          <a:p>
            <a:pPr>
              <a:buFont typeface="Arial" charset="0"/>
              <a:buChar char="•"/>
            </a:pPr>
            <a:r>
              <a:rPr lang="ru-RU" sz="2400"/>
              <a:t> выделение покупателя среди других клиентов, например, использование выражения: </a:t>
            </a:r>
            <a:r>
              <a:rPr lang="ru-RU" sz="2400" i="1"/>
              <a:t>«мало знатоков этой продукции»</a:t>
            </a:r>
            <a:endParaRPr lang="ru-RU" sz="2400"/>
          </a:p>
          <a:p>
            <a:pPr>
              <a:buFont typeface="Arial" charset="0"/>
              <a:buChar char="•"/>
            </a:pPr>
            <a:r>
              <a:rPr lang="ru-RU" sz="2400"/>
              <a:t> легкий нажим, т.е. склонение к покупке, например, заявление: «такого товара осталось несколько экземпляров».</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1"/>
  <p:tag name="ISPRING_SCORM_RATE_QUIZZES" val="0"/>
  <p:tag name="FLASHSPRING_BG_AUDIO_DURATION_TAG" val="0.0000000"/>
  <p:tag name="ISPRING_ULTRA_SCORM_SLIDE_COUNT" val="1"/>
  <p:tag name="ISPRING_SCORM_PASSING_SCORE" val="7.6900000000"/>
  <p:tag name="ISPRING_UUID" val="{251AC458-5680-446A-A03A-A773D4A72F79}"/>
  <p:tag name="ISPRING_RESOURCE_FOLDER" val="C:\Users\USER\Desktop\Новая папка\ispring_suite_ru_6_2_0_(6.2.0.3441)\Тема 7. Бизнес-план предпринимательской единицы\Тема 3\"/>
  <p:tag name="ISPRING_PRESENTATION_PATH" val="C:\Users\USER\Desktop\Новая папка\ispring_suite_ru_6_2_0_(6.2.0.3441)\Тема 7. Бизнес-план предпринимательской единицы\Тема 3.pptx"/>
  <p:tag name="ISPRING_RESOURCE_PATHS_HASH_2" val="6a3fbf9ba981cc83576dc378f479b82088a7f187"/>
</p:tagLst>
</file>

<file path=ppt/theme/theme1.xml><?xml version="1.0" encoding="utf-8"?>
<a:theme xmlns:a="http://schemas.openxmlformats.org/drawingml/2006/main" name="Тема1">
  <a:themeElements>
    <a:clrScheme name="Оформление по умолчанию 16">
      <a:dk1>
        <a:srgbClr val="000000"/>
      </a:dk1>
      <a:lt1>
        <a:srgbClr val="FFFFFF"/>
      </a:lt1>
      <a:dk2>
        <a:srgbClr val="333399"/>
      </a:dk2>
      <a:lt2>
        <a:srgbClr val="808080"/>
      </a:lt2>
      <a:accent1>
        <a:srgbClr val="FFFFFF"/>
      </a:accent1>
      <a:accent2>
        <a:srgbClr val="0F2BEC"/>
      </a:accent2>
      <a:accent3>
        <a:srgbClr val="FFFFFF"/>
      </a:accent3>
      <a:accent4>
        <a:srgbClr val="000000"/>
      </a:accent4>
      <a:accent5>
        <a:srgbClr val="FFFFFF"/>
      </a:accent5>
      <a:accent6>
        <a:srgbClr val="0C26D6"/>
      </a:accent6>
      <a:hlink>
        <a:srgbClr val="000000"/>
      </a:hlink>
      <a:folHlink>
        <a:srgbClr val="292929"/>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Оформление по умолчанию 13">
        <a:dk1>
          <a:srgbClr val="000000"/>
        </a:dk1>
        <a:lt1>
          <a:srgbClr val="FFFFFF"/>
        </a:lt1>
        <a:dk2>
          <a:srgbClr val="333399"/>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14">
        <a:dk1>
          <a:srgbClr val="000000"/>
        </a:dk1>
        <a:lt1>
          <a:srgbClr val="FFFFFF"/>
        </a:lt1>
        <a:dk2>
          <a:srgbClr val="333399"/>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292929"/>
        </a:folHlink>
      </a:clrScheme>
      <a:clrMap bg1="lt1" tx1="dk1" bg2="lt2" tx2="dk2" accent1="accent1" accent2="accent2" accent3="accent3" accent4="accent4" accent5="accent5" accent6="accent6" hlink="hlink" folHlink="folHlink"/>
    </a:extraClrScheme>
    <a:extraClrScheme>
      <a:clrScheme name="Оформление по умолчанию 15">
        <a:dk1>
          <a:srgbClr val="000000"/>
        </a:dk1>
        <a:lt1>
          <a:srgbClr val="FFFFFF"/>
        </a:lt1>
        <a:dk2>
          <a:srgbClr val="333399"/>
        </a:dk2>
        <a:lt2>
          <a:srgbClr val="808080"/>
        </a:lt2>
        <a:accent1>
          <a:srgbClr val="FFFFFF"/>
        </a:accent1>
        <a:accent2>
          <a:srgbClr val="333399"/>
        </a:accent2>
        <a:accent3>
          <a:srgbClr val="FFFFFF"/>
        </a:accent3>
        <a:accent4>
          <a:srgbClr val="000000"/>
        </a:accent4>
        <a:accent5>
          <a:srgbClr val="FFFFFF"/>
        </a:accent5>
        <a:accent6>
          <a:srgbClr val="2D2D8A"/>
        </a:accent6>
        <a:hlink>
          <a:srgbClr val="000000"/>
        </a:hlink>
        <a:folHlink>
          <a:srgbClr val="292929"/>
        </a:folHlink>
      </a:clrScheme>
      <a:clrMap bg1="lt1" tx1="dk1" bg2="lt2" tx2="dk2" accent1="accent1" accent2="accent2" accent3="accent3" accent4="accent4" accent5="accent5" accent6="accent6" hlink="hlink" folHlink="folHlink"/>
    </a:extraClrScheme>
    <a:extraClrScheme>
      <a:clrScheme name="Оформление по умолчанию 16">
        <a:dk1>
          <a:srgbClr val="000000"/>
        </a:dk1>
        <a:lt1>
          <a:srgbClr val="FFFFFF"/>
        </a:lt1>
        <a:dk2>
          <a:srgbClr val="333399"/>
        </a:dk2>
        <a:lt2>
          <a:srgbClr val="808080"/>
        </a:lt2>
        <a:accent1>
          <a:srgbClr val="FFFFFF"/>
        </a:accent1>
        <a:accent2>
          <a:srgbClr val="0F2BEC"/>
        </a:accent2>
        <a:accent3>
          <a:srgbClr val="FFFFFF"/>
        </a:accent3>
        <a:accent4>
          <a:srgbClr val="000000"/>
        </a:accent4>
        <a:accent5>
          <a:srgbClr val="FFFFFF"/>
        </a:accent5>
        <a:accent6>
          <a:srgbClr val="0C26D6"/>
        </a:accent6>
        <a:hlink>
          <a:srgbClr val="000000"/>
        </a:hlink>
        <a:folHlink>
          <a:srgbClr val="29292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Тема1</Template>
  <TotalTime>1029</TotalTime>
  <Words>1563</Words>
  <Application>Microsoft Office PowerPoint</Application>
  <PresentationFormat>Экран (4:3)</PresentationFormat>
  <Paragraphs>102</Paragraphs>
  <Slides>29</Slides>
  <Notes>10</Notes>
  <HiddenSlides>0</HiddenSlides>
  <MMClips>0</MMClips>
  <ScaleCrop>false</ScaleCrop>
  <HeadingPairs>
    <vt:vector size="6" baseType="variant">
      <vt:variant>
        <vt:lpstr>Использованные шрифты</vt:lpstr>
      </vt:variant>
      <vt:variant>
        <vt:i4>4</vt:i4>
      </vt:variant>
      <vt:variant>
        <vt:lpstr>Шаблон оформления</vt:lpstr>
      </vt:variant>
      <vt:variant>
        <vt:i4>1</vt:i4>
      </vt:variant>
      <vt:variant>
        <vt:lpstr>Заголовки слайдов</vt:lpstr>
      </vt:variant>
      <vt:variant>
        <vt:i4>29</vt:i4>
      </vt:variant>
    </vt:vector>
  </HeadingPairs>
  <TitlesOfParts>
    <vt:vector size="34" baseType="lpstr">
      <vt:lpstr>Arial</vt:lpstr>
      <vt:lpstr>Calibri</vt:lpstr>
      <vt:lpstr>Wingdings</vt:lpstr>
      <vt:lpstr>Symbol</vt:lpstr>
      <vt:lpstr>Тема1</vt:lpstr>
      <vt:lpstr>Управление продажами  Лебединская Юлия Сергеевна,  канд. экон. наук.  Тема 4: Система мотивации</vt:lpstr>
      <vt:lpstr>Содержание:</vt:lpstr>
      <vt:lpstr>3.1. МОТИВАЦИЯ КАК ВАЖНЕЙШИЙ КОМПОНЕНТ УСПЕШНОЙ ПРОДАЖИ </vt:lpstr>
      <vt:lpstr>Слайд 4</vt:lpstr>
      <vt:lpstr>Слайд 5</vt:lpstr>
      <vt:lpstr>Система мотивации сотрудников компании должна удовлетворять критериям, важным как для сотрудников, так и для компании в целом. Выделим пять основных критериев:</vt:lpstr>
      <vt:lpstr>Слайд 7</vt:lpstr>
      <vt:lpstr>Слайд 8</vt:lpstr>
      <vt:lpstr>После разработки системы мотивации она проверяется на эффективность при следующих ситуациях:</vt:lpstr>
      <vt:lpstr>Модель поведения продавца</vt:lpstr>
      <vt:lpstr>Слайд 11</vt:lpstr>
      <vt:lpstr>Слайд 12</vt:lpstr>
      <vt:lpstr>3.2 СОЦИАЛЬНО-ПСИХОЛОГИЧЕСКИЕ АСПЕКТЫ ПРОДАЖ </vt:lpstr>
      <vt:lpstr>модель поведения продавца по отношению к покупателю</vt:lpstr>
      <vt:lpstr>мотивы покупателя: </vt:lpstr>
      <vt:lpstr>Слайд 16</vt:lpstr>
      <vt:lpstr>Слайд 17</vt:lpstr>
      <vt:lpstr>3.3 МОТИВАЦИОННЫЕ ПРОГРАММЫ </vt:lpstr>
      <vt:lpstr>Слайд 19</vt:lpstr>
      <vt:lpstr>План реализации программы стимулирования продаж </vt:lpstr>
      <vt:lpstr>План реализации программы стимулирования продаж </vt:lpstr>
      <vt:lpstr>3.4 МОТИВАТОРЫ И АНТИМОТИВАТОРЫ В ТОВАРНЫХ ПРОДАЖАХ </vt:lpstr>
      <vt:lpstr>Слайд 23</vt:lpstr>
      <vt:lpstr>3.5 СТРЕССЫ ПРИ ПРОДАЖАХ, ПУТИ ИХ ПРЕОДОЛЕНИЯ </vt:lpstr>
      <vt:lpstr>Слайд 25</vt:lpstr>
      <vt:lpstr>3.6 КОНФЛИКТЫ В ПРОЦЕССЕ ПРОДАЖ, МЕТОДЫ ИХ РАЗРЕШЕНИЯ </vt:lpstr>
      <vt:lpstr>Слайд 27</vt:lpstr>
      <vt:lpstr>3.7 ПСИХОЛОГИЧЕСКИЙ КЛИМАТ И ИСТОЧНИКИ УСПЕШНЫХ ПРОДАЖ </vt:lpstr>
      <vt:lpstr>Слайд 29</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7. Бизнес-план предпринимательской единицы</dc:title>
  <dc:creator>Home</dc:creator>
  <cp:lastModifiedBy>home</cp:lastModifiedBy>
  <cp:revision>116</cp:revision>
  <dcterms:created xsi:type="dcterms:W3CDTF">2013-05-26T11:37:02Z</dcterms:created>
  <dcterms:modified xsi:type="dcterms:W3CDTF">2018-06-13T01:15:36Z</dcterms:modified>
</cp:coreProperties>
</file>