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93" r:id="rId2"/>
    <p:sldId id="256" r:id="rId3"/>
    <p:sldId id="292" r:id="rId4"/>
    <p:sldId id="297" r:id="rId5"/>
    <p:sldId id="298" r:id="rId6"/>
    <p:sldId id="299" r:id="rId7"/>
    <p:sldId id="300" r:id="rId8"/>
    <p:sldId id="301" r:id="rId9"/>
    <p:sldId id="257" r:id="rId10"/>
    <p:sldId id="303" r:id="rId11"/>
    <p:sldId id="305" r:id="rId12"/>
    <p:sldId id="306" r:id="rId13"/>
    <p:sldId id="307" r:id="rId14"/>
    <p:sldId id="260" r:id="rId15"/>
    <p:sldId id="309" r:id="rId16"/>
    <p:sldId id="310" r:id="rId17"/>
    <p:sldId id="312" r:id="rId18"/>
    <p:sldId id="261" r:id="rId19"/>
    <p:sldId id="313" r:id="rId20"/>
    <p:sldId id="314" r:id="rId21"/>
    <p:sldId id="315" r:id="rId22"/>
    <p:sldId id="262" r:id="rId23"/>
    <p:sldId id="316" r:id="rId24"/>
    <p:sldId id="317" r:id="rId25"/>
    <p:sldId id="318" r:id="rId26"/>
  </p:sldIdLst>
  <p:sldSz cx="9144000" cy="6858000" type="screen4x3"/>
  <p:notesSz cx="6858000" cy="9144000"/>
  <p:custDataLst>
    <p:tags r:id="rId2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64" autoAdjust="0"/>
  </p:normalViewPr>
  <p:slideViewPr>
    <p:cSldViewPr>
      <p:cViewPr varScale="1">
        <p:scale>
          <a:sx n="83" d="100"/>
          <a:sy n="83" d="100"/>
        </p:scale>
        <p:origin x="-2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8F51A5A-A68E-4F22-A356-E4C4FD4528B8}" type="datetimeFigureOut">
              <a:rPr lang="ru-RU"/>
              <a:pPr>
                <a:defRPr/>
              </a:pPr>
              <a:t>13.06.2018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E4F7454-5C03-4A47-8AA5-4C1CBEA3FF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B18D374-897E-4A71-B269-C4CD75E426D3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19FC6B-1735-4FFE-9BE2-9B73A07F287A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B724A2-9D1E-4CAF-9A68-96B7D3A7D4EE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55E87A-7CE3-4D5D-AEA4-9D87CAF191FF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06F310-FCE6-4015-9928-0C3245E2776E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4A1134-E4A5-48E1-86FC-78EBFFD3E061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B5F4CD-0836-4CD1-9F84-4FA2B2C70FE8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ravovedenie/predprinimatelskoe-pravo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ravovedenie/predprinimatelskoe-pravo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4213" y="0"/>
            <a:ext cx="7772400" cy="59769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r>
              <a:rPr lang="ru-RU" smtClean="0"/>
              <a:t>Управление продажами</a:t>
            </a:r>
            <a:br>
              <a:rPr lang="ru-RU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Лебединская Юлия Сергеевна,</a:t>
            </a:r>
            <a:br>
              <a:rPr lang="ru-RU" sz="2800" smtClean="0"/>
            </a:br>
            <a:r>
              <a:rPr lang="ru-RU" sz="2800" smtClean="0"/>
              <a:t>канд. экон. наук</a:t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400" smtClean="0"/>
              <a:t>Тема 5: Информационные технологии продаж</a:t>
            </a:r>
            <a:br>
              <a:rPr lang="ru-RU" sz="2400" smtClean="0"/>
            </a:br>
            <a:endParaRPr lang="ru-RU" sz="2400" smtClean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116013" y="1125538"/>
            <a:ext cx="7416800" cy="39608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ru-RU" sz="3600" smtClean="0"/>
              <a:t>Содержание: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5.1 Значение информационных технологий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5.2 Система интернет и экстранет в организации оптовой и розничной торговли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5.3 Развитие электронной торговли в России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5.4 Значение корпоративных порталов, сайтов,  баннеров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5.5 Разработка корпоративных информационных технологий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900113" y="260350"/>
            <a:ext cx="7797800" cy="11525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3600" smtClean="0"/>
              <a:t>5.1 Значение информационных технологий</a:t>
            </a:r>
            <a:endParaRPr lang="ru-RU" sz="4000" smtClean="0"/>
          </a:p>
        </p:txBody>
      </p:sp>
      <p:sp>
        <p:nvSpPr>
          <p:cNvPr id="14338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413000" y="1577976"/>
            <a:ext cx="8291264" cy="4568824"/>
          </a:xfrm>
          <a:prstGeom prst="rect">
            <a:avLst/>
          </a:prstGeom>
          <a:ln>
            <a:miter lim="800000"/>
            <a:headEnd/>
            <a:tailEnd/>
          </a:ln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ru-RU" sz="2800" dirty="0" smtClean="0">
                <a:hlinkClick r:id="rId3" tooltip="Предпринимательская деятельность"/>
              </a:rPr>
              <a:t/>
            </a:r>
            <a:br>
              <a:rPr lang="ru-RU" sz="2800" dirty="0" smtClean="0">
                <a:hlinkClick r:id="rId3" tooltip="Предпринимательская деятельность"/>
              </a:rPr>
            </a:br>
            <a:r>
              <a:rPr lang="ru-RU" dirty="0" smtClean="0">
                <a:hlinkClick r:id="rId3" tooltip="Предпринимательская деятельность"/>
              </a:rPr>
              <a:t/>
            </a:r>
            <a:br>
              <a:rPr lang="ru-RU" dirty="0" smtClean="0">
                <a:hlinkClick r:id="rId3" tooltip="Предпринимательская деятельность"/>
              </a:rPr>
            </a:br>
            <a:endParaRPr lang="ru-RU" dirty="0" smtClean="0">
              <a:hlinkClick r:id="rId3" tooltip="Предпринимательская деятельность"/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755650" y="1484313"/>
            <a:ext cx="7848600" cy="481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200"/>
              <a:t>Особое место в информационном обеспечении предприятия отводится маркетингу, так как основу маркетинга составляет процесс непрерывного сбора, анализа и оценки информации. Невозможно эффективно управлять всей совокупностью мероприятий, объединенных понятием «маркетинг», при отсутствии постоянно обновляемой и соответствующей действительности информации.</a:t>
            </a:r>
          </a:p>
          <a:p>
            <a:r>
              <a:rPr lang="ru-RU" sz="2200"/>
              <a:t>Специалисты выделяют </a:t>
            </a:r>
            <a:r>
              <a:rPr lang="ru-RU" sz="2200" i="1"/>
              <a:t>три основные причины, которые обусловили необходимость получения более обширной и доброкачественной информации:</a:t>
            </a:r>
          </a:p>
          <a:p>
            <a:r>
              <a:rPr lang="ru-RU" sz="2200"/>
              <a:t>1)переход от маркетинга на местном уровне к маркетингу в общенациональном (глобальном) масштабе; так как фирмы постоянно расширяют географию своих продаж</a:t>
            </a:r>
            <a:r>
              <a:rPr lang="ru-RU" sz="2400"/>
              <a:t>;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ChangeArrowheads="1"/>
          </p:cNvSpPr>
          <p:nvPr/>
        </p:nvSpPr>
        <p:spPr bwMode="auto">
          <a:xfrm>
            <a:off x="250825" y="188913"/>
            <a:ext cx="8353425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2)переход от покупательских нужд к покупательским потребностям — по мере роста своих доходов покупатели становятся разборчивы при выборе товаров, продавцам все труднее предсказывать реакцию покупателей на различные характеристики, оформление и другие свойства товара и они обращаются к маркетинговым исследованиям;</a:t>
            </a:r>
          </a:p>
          <a:p>
            <a:endParaRPr lang="ru-RU" sz="2400"/>
          </a:p>
          <a:p>
            <a:r>
              <a:rPr lang="ru-RU" sz="2400"/>
              <a:t>3)переход от конкуренции в ценах к неценовой конкуренции — продавцы все шире пользуются такими инструментами маркетинга, как присвоение товарам марочных названий, индивидуализация товаров и т.д. Им нужна информация о том, как рынок реагирует на эти инструменты.</a:t>
            </a:r>
          </a:p>
          <a:p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1"/>
          <p:cNvSpPr>
            <a:spLocks noChangeArrowheads="1"/>
          </p:cNvSpPr>
          <p:nvPr/>
        </p:nvSpPr>
        <p:spPr bwMode="auto">
          <a:xfrm>
            <a:off x="179388" y="115888"/>
            <a:ext cx="80645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u="sng"/>
              <a:t>(МИС)</a:t>
            </a:r>
            <a:r>
              <a:rPr lang="ru-RU" sz="2000" u="sng"/>
              <a:t> — </a:t>
            </a:r>
            <a:r>
              <a:rPr lang="ru-RU" sz="2000"/>
              <a:t>система мероприятий по сбору, сортировке, анализу и представлению маркетинговой информации, используемая при принятии маркетинговых решений.</a:t>
            </a:r>
          </a:p>
          <a:p>
            <a:endParaRPr lang="ru-RU" sz="2000"/>
          </a:p>
          <a:p>
            <a:r>
              <a:rPr lang="ru-RU" sz="2000" b="1"/>
              <a:t>К основным преимуществам использования МИС относят</a:t>
            </a:r>
            <a:r>
              <a:rPr lang="ru-RU" sz="2000"/>
              <a:t>:</a:t>
            </a:r>
          </a:p>
          <a:p>
            <a:r>
              <a:rPr lang="ru-RU" sz="2000"/>
              <a:t>•организованный сбор информации;</a:t>
            </a:r>
          </a:p>
          <a:p>
            <a:r>
              <a:rPr lang="ru-RU" sz="2000"/>
              <a:t>•широкий охват информации;</a:t>
            </a:r>
          </a:p>
          <a:p>
            <a:r>
              <a:rPr lang="ru-RU" sz="2000"/>
              <a:t>•предупреждение кризисов в деятельности фирмы;</a:t>
            </a:r>
          </a:p>
          <a:p>
            <a:r>
              <a:rPr lang="ru-RU" sz="2000"/>
              <a:t>•координация планов маркетинга;</a:t>
            </a:r>
          </a:p>
          <a:p>
            <a:r>
              <a:rPr lang="ru-RU" sz="2000"/>
              <a:t>•высокая скорость анализа информации;</a:t>
            </a:r>
          </a:p>
          <a:p>
            <a:r>
              <a:rPr lang="ru-RU" sz="2000"/>
              <a:t>•представление результатов в количественном виде.</a:t>
            </a:r>
          </a:p>
        </p:txBody>
      </p:sp>
      <p:pic>
        <p:nvPicPr>
          <p:cNvPr id="2150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716338"/>
            <a:ext cx="5256213" cy="283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557338"/>
            <a:ext cx="8558213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1331913" y="692150"/>
            <a:ext cx="6769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Рис. 5.1. Маркетинговая информационная система.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Прямоугольник 1"/>
          <p:cNvSpPr>
            <a:spLocks noChangeArrowheads="1"/>
          </p:cNvSpPr>
          <p:nvPr/>
        </p:nvSpPr>
        <p:spPr bwMode="auto">
          <a:xfrm>
            <a:off x="107950" y="188913"/>
            <a:ext cx="9036050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В широком многообразии маркетинговой информации представлена информация, непосредственно связанная с торговой и торгово-посреднической деятельностью предприятия, обеспечением продаж товарной продукции.</a:t>
            </a:r>
          </a:p>
          <a:p>
            <a:r>
              <a:rPr lang="ru-RU" sz="2000" b="1" i="1"/>
              <a:t>К типам такой информации, относят информацию о состоянии и тенденциях развития:</a:t>
            </a:r>
          </a:p>
          <a:p>
            <a:r>
              <a:rPr lang="ru-RU" sz="2000" b="1" u="sng"/>
              <a:t>•макросреды — </a:t>
            </a:r>
            <a:r>
              <a:rPr lang="ru-RU" sz="2000"/>
              <a:t>демография, экономика, технология, политика и т.д.;</a:t>
            </a:r>
          </a:p>
          <a:p>
            <a:r>
              <a:rPr lang="ru-RU" sz="2000" b="1" u="sng"/>
              <a:t>•внешней деловой среды — </a:t>
            </a:r>
            <a:r>
              <a:rPr lang="ru-RU" sz="2000"/>
              <a:t>потребители, поставщики, конкуренты, доля рынка, посредники;</a:t>
            </a:r>
          </a:p>
          <a:p>
            <a:r>
              <a:rPr lang="ru-RU" sz="2000" b="1" u="sng"/>
              <a:t>•внутренней среды — </a:t>
            </a:r>
            <a:r>
              <a:rPr lang="ru-RU" sz="2000"/>
              <a:t>продажи компании, ее заказы, расходы, уровень рентабельности продаж, сотрудники и т.д.</a:t>
            </a:r>
          </a:p>
          <a:p>
            <a:r>
              <a:rPr lang="ru-RU" sz="2000"/>
              <a:t>Переход предприятий к планированию своей деятельности, в том числе в сфере продаж, по типу </a:t>
            </a:r>
            <a:r>
              <a:rPr lang="ru-RU" sz="2000" b="1" u="sng"/>
              <a:t>«информация — стратегия — тактика — детальное решение» </a:t>
            </a:r>
            <a:r>
              <a:rPr lang="ru-RU" sz="2000"/>
              <a:t>требует значительных временных и финансовых ресурсов. При этом одним из наиболее эффективных средств решения этих проблем может служить внедрение на предприятиях комплексных информационных систем стратегического управления. Информационные системы такого класса представляют собой комплекс аппаратного и программного обеспечения, аккумулирующий большой объем информации о самом предприятии и внешней среде.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1"/>
          <p:cNvSpPr>
            <a:spLocks noChangeArrowheads="1"/>
          </p:cNvSpPr>
          <p:nvPr/>
        </p:nvSpPr>
        <p:spPr bwMode="auto">
          <a:xfrm>
            <a:off x="325438" y="188913"/>
            <a:ext cx="8137525" cy="536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/>
              <a:t>В качестве типовых работ, которые могут быть автоматизированы с помощью компьютерной системы, можно назвать:</a:t>
            </a:r>
            <a:r>
              <a:rPr lang="ru-RU" sz="2000"/>
              <a:t> </a:t>
            </a:r>
          </a:p>
          <a:p>
            <a:r>
              <a:rPr lang="ru-RU"/>
              <a:t>•ведение клиентской базы, истории отношений с клиентами, результатов продаж, заключенных договоров и т.п.;</a:t>
            </a:r>
          </a:p>
          <a:p>
            <a:r>
              <a:rPr lang="ru-RU"/>
              <a:t>•организация и планирование работы с клиентами, рассылка рекламных материалов клиентам;</a:t>
            </a:r>
          </a:p>
          <a:p>
            <a:r>
              <a:rPr lang="ru-RU"/>
              <a:t>•прогнозирование и планирование продаж;</a:t>
            </a:r>
          </a:p>
          <a:p>
            <a:r>
              <a:rPr lang="ru-RU"/>
              <a:t>•оформление всех документов, связанных с продажами, и т.д.</a:t>
            </a:r>
          </a:p>
          <a:p>
            <a:r>
              <a:rPr lang="ru-RU" sz="2000" b="1"/>
              <a:t>Первый вид</a:t>
            </a:r>
            <a:r>
              <a:rPr lang="ru-RU" sz="2000"/>
              <a:t> — </a:t>
            </a:r>
            <a:r>
              <a:rPr lang="ru-RU" sz="2000" u="sng"/>
              <a:t>Интернет, интранет, экстранет, wе</a:t>
            </a:r>
            <a:r>
              <a:rPr lang="en-US" sz="2000" u="sng"/>
              <a:t>b</a:t>
            </a:r>
            <a:r>
              <a:rPr lang="ru-RU" sz="2000" u="sng"/>
              <a:t>-страницы, механизмы для поиска и просмотра информации и компьютерные базы данных.</a:t>
            </a:r>
            <a:r>
              <a:rPr lang="ru-RU" sz="2000"/>
              <a:t> </a:t>
            </a:r>
          </a:p>
          <a:p>
            <a:r>
              <a:rPr lang="ru-RU" sz="2000" b="1"/>
              <a:t>Второй</a:t>
            </a:r>
            <a:r>
              <a:rPr lang="ru-RU" sz="2000"/>
              <a:t> — </a:t>
            </a:r>
            <a:r>
              <a:rPr lang="ru-RU" sz="2000" u="sng"/>
              <a:t>прогрессивные компьютерные технологии, такие, как экспертные системы (искусственный интеллект), нейронные сети и др. </a:t>
            </a:r>
          </a:p>
          <a:p>
            <a:r>
              <a:rPr lang="ru-RU" sz="2000" b="1"/>
              <a:t>Третий</a:t>
            </a:r>
            <a:r>
              <a:rPr lang="ru-RU" sz="2000"/>
              <a:t> — </a:t>
            </a:r>
            <a:r>
              <a:rPr lang="ru-RU" sz="2000" u="sng"/>
              <a:t>видео- и аудиотехнологии и другие традиционные технологии, такие, как телефония.</a:t>
            </a:r>
          </a:p>
          <a:p>
            <a:endParaRPr lang="ru-RU"/>
          </a:p>
        </p:txBody>
      </p:sp>
      <p:pic>
        <p:nvPicPr>
          <p:cNvPr id="24578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5013325"/>
            <a:ext cx="3600450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 bwMode="auto">
          <a:xfrm>
            <a:off x="900113" y="260350"/>
            <a:ext cx="7797800" cy="12969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200" smtClean="0"/>
              <a:t>5.2 СИСТЕМЫ ИНТРАНЕТ И ЭКСТРАНЕТ В ОРГАНИЗАЦИИ ОПТОВОЙ И РОЗНИЧНОЙ ТОРГОВЛИ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 bwMode="auto">
          <a:xfrm>
            <a:off x="1116013" y="1844675"/>
            <a:ext cx="7570787" cy="4281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Tx/>
              <a:buNone/>
            </a:pPr>
            <a:r>
              <a:rPr lang="ru-RU" sz="2400" smtClean="0">
                <a:hlinkClick r:id="rId3" tooltip="Предпринимательская деятельность"/>
              </a:rPr>
              <a:t> Внедрение информационных технологий в современной организации проходит несколько этапов: телефонизация, организация общего телефонного пространства, компьютеризация, объединение компьютеров в локальную сеть с общими папками и принтерами, корпоративная электронная почта и централизованный выход в Интернет. На этом уровне останавливаются многие организации, не поднимаясь до следующего.</a:t>
            </a:r>
          </a:p>
        </p:txBody>
      </p:sp>
      <p:pic>
        <p:nvPicPr>
          <p:cNvPr id="3074" name="Picture 2" descr="C:\Users\USER\Desktop\Новая папка\Презентация Flash\Стильные персонажи для ваших презентаций\Khalva\Khalva&amp;Izyum-0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420938"/>
            <a:ext cx="1692275" cy="427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animBg="1"/>
      <p:bldP spid="15362" grpI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ъект 2"/>
          <p:cNvSpPr>
            <a:spLocks noGrp="1"/>
          </p:cNvSpPr>
          <p:nvPr>
            <p:ph idx="1"/>
          </p:nvPr>
        </p:nvSpPr>
        <p:spPr bwMode="auto">
          <a:xfrm>
            <a:off x="323850" y="188913"/>
            <a:ext cx="8229600" cy="4525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b="1" smtClean="0"/>
              <a:t>Интернет</a:t>
            </a:r>
            <a:r>
              <a:rPr lang="ru-RU" sz="2000" smtClean="0"/>
              <a:t> — это самое распространенное применение информационных бизнес-технологий. Жей-представительство в публичных сетях — самый удобный и доступный способ информирования о деятельности компании, укрепления имиджа организации, продвижения товаров и услуг и обеспечения обратной связи с клиентурой. В последние годы Интернет стал также площадкой для электронной коммерции. В настоящее время онлайновая торговля — вполне сформировавшийся рынок, развивающийся по общим экономическим законам.</a:t>
            </a:r>
          </a:p>
          <a:p>
            <a:r>
              <a:rPr lang="ru-RU" sz="2400" b="1" smtClean="0"/>
              <a:t>Интранет</a:t>
            </a:r>
            <a:r>
              <a:rPr lang="ru-RU" sz="2000" smtClean="0"/>
              <a:t> — виртуальное информационное пространство, созданное внутри отдельно взятой компании. Для этого используются интранет-порталы, которые предназначаются для управления и работы с информацией, организации доступа к документам и приложениям внутри компании.</a:t>
            </a:r>
          </a:p>
        </p:txBody>
      </p:sp>
      <p:pic>
        <p:nvPicPr>
          <p:cNvPr id="27650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4799013"/>
            <a:ext cx="4608512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ъект 2"/>
          <p:cNvSpPr>
            <a:spLocks noGrp="1"/>
          </p:cNvSpPr>
          <p:nvPr>
            <p:ph idx="1"/>
          </p:nvPr>
        </p:nvSpPr>
        <p:spPr bwMode="auto">
          <a:xfrm>
            <a:off x="250825" y="333375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smtClean="0"/>
              <a:t>Экстранет</a:t>
            </a:r>
            <a:r>
              <a:rPr lang="ru-RU" sz="2400" smtClean="0"/>
              <a:t> — это распределенная информационная среда, объединяющая все филиалы компании, ее партнеров и клиентов. Экстранет можно рассматривать как расширение интранета, содержащее выделенные области, к которым разрешен доступ внешним пользователям. В отличие от интранета — замкнутой, защищенной от внешнего вторжения компьютерной информационной сети — экстранет предназначен для внешних пользователей. Обычно экстранет используется как источник дополнительной информации об услугах и продуктах.</a:t>
            </a:r>
          </a:p>
        </p:txBody>
      </p:sp>
      <p:pic>
        <p:nvPicPr>
          <p:cNvPr id="2867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4581525"/>
            <a:ext cx="424815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ъект 2"/>
          <p:cNvSpPr>
            <a:spLocks noGrp="1"/>
          </p:cNvSpPr>
          <p:nvPr>
            <p:ph idx="1"/>
          </p:nvPr>
        </p:nvSpPr>
        <p:spPr bwMode="auto">
          <a:xfrm>
            <a:off x="179388" y="26035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800" u="sng" smtClean="0"/>
              <a:t>В настоящее время, когда снижение затрат и повышение качества продукции за счет автоматизации достигли своих естественных пределов, новый источник поступления прибыли для предприятия лежит в области качества услуг, сохранения и расширения клиентской базы. </a:t>
            </a:r>
            <a:r>
              <a:rPr lang="ru-RU" sz="1800" b="1" i="1" u="sng" smtClean="0"/>
              <a:t>Здесь используются новые технологии</a:t>
            </a:r>
            <a:r>
              <a:rPr lang="ru-RU" sz="1800" u="sng" smtClean="0"/>
              <a:t>:</a:t>
            </a:r>
          </a:p>
          <a:p>
            <a:r>
              <a:rPr lang="ru-RU" sz="1800" i="1" smtClean="0"/>
              <a:t>системы управления отношениями с потребителями (Customer Relationship Management, CRM);</a:t>
            </a:r>
          </a:p>
          <a:p>
            <a:r>
              <a:rPr lang="ru-RU" sz="1800" i="1" smtClean="0"/>
              <a:t>системы планирования ресурсов предприятия (Enterprise Recourse Planning, ERP);</a:t>
            </a:r>
          </a:p>
          <a:p>
            <a:r>
              <a:rPr lang="ru-RU" sz="1800" i="1" smtClean="0"/>
              <a:t>системы управления цепочками поставок (Supply Chain Management, SCM);</a:t>
            </a:r>
          </a:p>
          <a:p>
            <a:r>
              <a:rPr lang="ru-RU" sz="1800" i="1" smtClean="0"/>
              <a:t>системы управления жизненным циклом изделия (Product Life Cycle Management, PLM).</a:t>
            </a:r>
          </a:p>
          <a:p>
            <a:r>
              <a:rPr lang="ru-RU" sz="1800" b="1" u="sng" smtClean="0"/>
              <a:t>CRM — </a:t>
            </a:r>
            <a:r>
              <a:rPr lang="ru-RU" sz="1800" smtClean="0"/>
              <a:t>молодой, но весьма перспективный рынок</a:t>
            </a:r>
            <a:r>
              <a:rPr lang="ru-RU" sz="1800" b="1" smtClean="0"/>
              <a:t>. </a:t>
            </a:r>
            <a:r>
              <a:rPr lang="ru-RU" sz="1800" smtClean="0"/>
              <a:t>CRM-системы обеспечивают комплексный подход к автоматизации работы с клиентами и направлены на предоставление максимально удобного для потребителя сервиса. Одной из важнейших задач систем этого уровня является организация взаимодействия между маркетингом, продажами и сервисным обслуживанием.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ъект 2"/>
          <p:cNvSpPr>
            <a:spLocks noGrp="1"/>
          </p:cNvSpPr>
          <p:nvPr>
            <p:ph idx="1"/>
          </p:nvPr>
        </p:nvSpPr>
        <p:spPr bwMode="auto">
          <a:xfrm>
            <a:off x="323850" y="333375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600" b="1" u="sng" smtClean="0"/>
              <a:t>Системы ERP </a:t>
            </a:r>
            <a:r>
              <a:rPr lang="ru-RU" sz="1600" smtClean="0"/>
              <a:t>при ведении электронной торговли позволяют компаниям добиться лидерства. Это обусловлено тем, что при обычной схеме работы задача часто осуществляется следующим образом: создается каталог продукции с описанием и такой формой заказа, когда посетитель может оплатить товар кредитной картой или при доставке. Однако зачастую, осуществляя заказ, покупатель, да и сами менеджеры, не имеют понятия, есть ли товар на складе, и в случае отсутствия, сколько времени понадобится, чтобы доставить товар на склад, а затем переправить его клиенту. </a:t>
            </a:r>
          </a:p>
          <a:p>
            <a:r>
              <a:rPr lang="ru-RU" sz="1600" b="1" u="sng" smtClean="0"/>
              <a:t>Система SCM — </a:t>
            </a:r>
            <a:r>
              <a:rPr lang="ru-RU" sz="1600" smtClean="0"/>
              <a:t>это процессно-ориентированная стратегия, в соответствии с которой партнеры совместно планируют, выполняют и контролируют работу по организации внутренних и внешних потоков информации, сырья, материалов и элементов незавершенного производства, а также поставок готовой продукции, сведений и услуг конечному пользователю. Она предлагает совместно ра-ботающим компаниям, с одной стороны, сфокусироваться на потребностях конечных покупателей, а с другой — снизить издержки в каждом звене цепочки. Одна из главных целей.</a:t>
            </a:r>
            <a:r>
              <a:rPr lang="ru-RU" sz="1600" u="sng" smtClean="0"/>
              <a:t> </a:t>
            </a:r>
            <a:r>
              <a:rPr lang="ru-RU" sz="1600" b="1" u="sng" smtClean="0"/>
              <a:t>SCM — </a:t>
            </a:r>
            <a:r>
              <a:rPr lang="ru-RU" sz="1600" smtClean="0"/>
              <a:t>снижение затрат в ходе внутренних и особенно внешних (на них приходится более половины стоимости продукта) процессов формирования стоимости конечного продукта.</a:t>
            </a:r>
          </a:p>
          <a:p>
            <a:r>
              <a:rPr lang="ru-RU" sz="1600" b="1" u="sng" smtClean="0"/>
              <a:t>Система PLM — </a:t>
            </a:r>
            <a:r>
              <a:rPr lang="ru-RU" sz="1600" smtClean="0"/>
              <a:t>это управление жизненным циклом изделия, предусматривающее сопровождение нового изделия, начиная с момента формирования его концепции и заканчивая этапом его списания после отработки ресурса спустя много лет.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600" dirty="0" smtClean="0"/>
              <a:t>5.3 Развитие электронной торговли </a:t>
            </a:r>
            <a:br>
              <a:rPr lang="ru-RU" sz="3600" dirty="0" smtClean="0"/>
            </a:br>
            <a:r>
              <a:rPr lang="ru-RU" sz="3600" dirty="0" smtClean="0"/>
              <a:t>в России </a:t>
            </a:r>
            <a:endParaRPr lang="ru-RU" sz="4000" dirty="0" smtClean="0"/>
          </a:p>
        </p:txBody>
      </p:sp>
      <p:sp>
        <p:nvSpPr>
          <p:cNvPr id="31748" name="Объект 3"/>
          <p:cNvSpPr>
            <a:spLocks noGrp="1"/>
          </p:cNvSpPr>
          <p:nvPr>
            <p:ph idx="1"/>
          </p:nvPr>
        </p:nvSpPr>
        <p:spPr bwMode="auto">
          <a:xfrm>
            <a:off x="179388" y="1557338"/>
            <a:ext cx="6635750" cy="4525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800" b="1" u="sng" smtClean="0"/>
              <a:t>Задача электронного бизнеса </a:t>
            </a:r>
            <a:r>
              <a:rPr lang="ru-RU" sz="1800" smtClean="0"/>
              <a:t>— использование современных информационных технологий для реорганизации старых бизнес- моделей с целью повышения качества работы организации. Для успешного функционирования в эпоху новой экономики, характеризующейся крайне острой конкуренцией, руководство предприятия должно уметь быстро реагировать на складывающуюся ситуацию, постоянно модернизировать свои бизнес-процессы, использовать новые технологии, опережая и превосходя, таким образом, конкурентов.</a:t>
            </a:r>
          </a:p>
          <a:p>
            <a:r>
              <a:rPr lang="ru-RU" sz="1800" b="1" u="sng" smtClean="0"/>
              <a:t>В настоящее время </a:t>
            </a:r>
            <a:r>
              <a:rPr lang="ru-RU" sz="1800" smtClean="0"/>
              <a:t>не существует четкого, единого общепринятого определения электронной коммерции. Зачастую под электронной коммерцией подразумевается любая форма бизнес-процесса, в которой взаимодействие между субъектами происходит электронным способом.</a:t>
            </a:r>
          </a:p>
          <a:p>
            <a:endParaRPr lang="ru-RU" sz="2400" smtClean="0"/>
          </a:p>
        </p:txBody>
      </p:sp>
      <p:pic>
        <p:nvPicPr>
          <p:cNvPr id="31749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1013" y="1878013"/>
            <a:ext cx="2087562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ъект 2"/>
          <p:cNvSpPr>
            <a:spLocks noGrp="1"/>
          </p:cNvSpPr>
          <p:nvPr>
            <p:ph idx="1"/>
          </p:nvPr>
        </p:nvSpPr>
        <p:spPr bwMode="auto">
          <a:xfrm>
            <a:off x="395288" y="549275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u="sng" smtClean="0"/>
              <a:t>Субъектами электронной торговли выступают: </a:t>
            </a:r>
          </a:p>
          <a:p>
            <a:pPr>
              <a:buFontTx/>
              <a:buNone/>
            </a:pPr>
            <a:r>
              <a:rPr lang="ru-RU" sz="2400" smtClean="0"/>
              <a:t>- финансовые институты (например, банки);</a:t>
            </a:r>
          </a:p>
          <a:p>
            <a:pPr>
              <a:buFontTx/>
              <a:buNone/>
            </a:pPr>
            <a:r>
              <a:rPr lang="ru-RU" sz="2400" smtClean="0"/>
              <a:t>-  бизнес-организации, взаимодействующие через Интернет; </a:t>
            </a:r>
          </a:p>
          <a:p>
            <a:pPr>
              <a:buFontTx/>
              <a:buChar char="-"/>
            </a:pPr>
            <a:r>
              <a:rPr lang="ru-RU" sz="2400" smtClean="0"/>
              <a:t>клиенты — покупатели или потребители услуг.</a:t>
            </a:r>
          </a:p>
          <a:p>
            <a:pPr>
              <a:buFontTx/>
              <a:buNone/>
            </a:pPr>
            <a:endParaRPr lang="ru-RU" sz="2400" smtClean="0"/>
          </a:p>
          <a:p>
            <a:pPr>
              <a:buFontTx/>
              <a:buNone/>
            </a:pPr>
            <a:r>
              <a:rPr lang="ru-RU" sz="2400" b="1" smtClean="0"/>
              <a:t>Рынок электронной торговли в России</a:t>
            </a:r>
            <a:r>
              <a:rPr lang="ru-RU" sz="2400" smtClean="0"/>
              <a:t> — быстрорастущий и перспективный сектор экономики. Еще сравнительно недавно, в эпоху становления Интернета, сетевые представительства могли позволить себе лишь очень немногие и весьма состоятельные компании. </a:t>
            </a:r>
          </a:p>
          <a:p>
            <a:pPr>
              <a:buFontTx/>
              <a:buNone/>
            </a:pPr>
            <a:endParaRPr lang="ru-RU" sz="2400" b="1" u="sng" smtClean="0"/>
          </a:p>
          <a:p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404813"/>
            <a:ext cx="8229600" cy="4525962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sz="2000" b="1" u="sng" smtClean="0"/>
              <a:t>В России можно выделить три группы В2В-площадок. </a:t>
            </a:r>
          </a:p>
          <a:p>
            <a:pPr marL="0" indent="0"/>
            <a:r>
              <a:rPr lang="ru-RU" sz="2000" b="1" i="1" smtClean="0"/>
              <a:t>Первая группа</a:t>
            </a:r>
            <a:r>
              <a:rPr lang="ru-RU" sz="2000" smtClean="0"/>
              <a:t> —</a:t>
            </a:r>
            <a:r>
              <a:rPr lang="ru-RU" sz="2000" u="sng" smtClean="0"/>
              <a:t> </a:t>
            </a:r>
            <a:r>
              <a:rPr lang="ru-RU" sz="2000" smtClean="0"/>
              <a:t>это корпоративные площадки, т.е. площадки, создаваемые продавцами для контактов со своими покупателями и/или для контакта предприятий со своими поставщиками. Это достаточно эффективное средство организации дилерско-дистрибьюторской сети, потому что в рамках такой сети не так остро стоит вопрос о необходимости знания контрагента.</a:t>
            </a:r>
          </a:p>
          <a:p>
            <a:pPr marL="0" indent="0"/>
            <a:r>
              <a:rPr lang="ru-RU" sz="2000" b="1" smtClean="0"/>
              <a:t>Вторая группа</a:t>
            </a:r>
            <a:r>
              <a:rPr lang="ru-RU" sz="2000" smtClean="0"/>
              <a:t> — это отраслевые и продуктовые площадки. Как правило, они создаются третьими лицами, на которых работают предприятия одной отрасли или предприятия, продающие/покупающие смежные или связанные группы товаров</a:t>
            </a:r>
            <a:r>
              <a:rPr lang="ru-RU" sz="2000" u="sng" smtClean="0"/>
              <a:t>.</a:t>
            </a:r>
          </a:p>
          <a:p>
            <a:pPr marL="0" indent="0"/>
            <a:r>
              <a:rPr lang="ru-RU" sz="2000" b="1" smtClean="0"/>
              <a:t>Третья группа</a:t>
            </a:r>
            <a:r>
              <a:rPr lang="ru-RU" sz="2000" smtClean="0"/>
              <a:t> — это универсальные порталы. Их задача состоит в обеспечении торговли широким спектром товаров и услуг. К универсальным российским порталам можно отнести, например, Universal Partner.</a:t>
            </a:r>
          </a:p>
          <a:p>
            <a:pPr marL="0" indent="0"/>
            <a:endParaRPr lang="ru-RU" sz="2000" smtClean="0"/>
          </a:p>
        </p:txBody>
      </p:sp>
      <p:pic>
        <p:nvPicPr>
          <p:cNvPr id="4" name="Picture 2" descr="C:\Users\USER\Desktop\Новая папка\Презентация Flash\Стильные персонажи для ваших презентаций\Khalva\Khalva&amp;Izyum-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29600" y="115888"/>
            <a:ext cx="792163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549275"/>
            <a:ext cx="8229600" cy="4525963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sz="2000" smtClean="0"/>
              <a:t>Рост оборотов электронной коммерции у нас тормозится свойственными именно для России специфическими факторами: </a:t>
            </a:r>
          </a:p>
          <a:p>
            <a:pPr marL="0" indent="0">
              <a:buFontTx/>
              <a:buNone/>
            </a:pPr>
            <a:r>
              <a:rPr lang="ru-RU" sz="2000" smtClean="0"/>
              <a:t>• малой степенью развития единой банковской системы и механизмов оплаты по чекам и банковским картам;</a:t>
            </a:r>
          </a:p>
          <a:p>
            <a:pPr marL="0" indent="0"/>
            <a:r>
              <a:rPr lang="ru-RU" sz="2000" smtClean="0"/>
              <a:t>неустойчивостью финансовых и кредитных организаций;</a:t>
            </a:r>
          </a:p>
          <a:p>
            <a:pPr marL="0" indent="0"/>
            <a:r>
              <a:rPr lang="ru-RU" sz="2000" smtClean="0"/>
              <a:t>слабым уровнем информационной культуры населения страны;</a:t>
            </a:r>
          </a:p>
          <a:p>
            <a:pPr marL="0" indent="0"/>
            <a:r>
              <a:rPr lang="ru-RU" sz="2000" smtClean="0"/>
              <a:t>общим отставанием нашей экономики и, как следствие, низким средним уровнем доходов населения;</a:t>
            </a:r>
          </a:p>
          <a:p>
            <a:pPr marL="0" indent="0"/>
            <a:r>
              <a:rPr lang="ru-RU" sz="2000" smtClean="0"/>
              <a:t> несовершенством нормативно-правового обеспечения;</a:t>
            </a:r>
          </a:p>
          <a:p>
            <a:pPr marL="0" indent="0"/>
            <a:r>
              <a:rPr lang="ru-RU" sz="2000" smtClean="0"/>
              <a:t>недостаточной телекоммуникационной инфраструктурой;</a:t>
            </a:r>
          </a:p>
          <a:p>
            <a:pPr marL="0" indent="0"/>
            <a:r>
              <a:rPr lang="ru-RU" sz="2000" smtClean="0"/>
              <a:t>нарушением взаимных обязательств участниками торговых отношений;</a:t>
            </a:r>
          </a:p>
          <a:p>
            <a:pPr marL="0" indent="0"/>
            <a:r>
              <a:rPr lang="ru-RU" sz="2000" smtClean="0"/>
              <a:t>отсутствием единой отлаженной системы доставки.</a:t>
            </a:r>
          </a:p>
          <a:p>
            <a:pPr marL="0" indent="0">
              <a:buFontTx/>
              <a:buNone/>
            </a:pPr>
            <a:endParaRPr lang="ru-RU" sz="2000" u="sng" smtClean="0"/>
          </a:p>
          <a:p>
            <a:pPr marL="0" indent="0">
              <a:buFontTx/>
              <a:buNone/>
            </a:pPr>
            <a:r>
              <a:rPr lang="ru-RU" sz="2000" u="sng" smtClean="0"/>
              <a:t>Тем не менее все эти факторы постепенно изменяются в лучшую сторону, поддерживая развитие электронной коммерции.</a:t>
            </a:r>
          </a:p>
          <a:p>
            <a:pPr marL="0" indent="0"/>
            <a:endParaRPr lang="ru-RU" sz="2000" smtClean="0"/>
          </a:p>
          <a:p>
            <a:pPr marL="0" indent="0"/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 bwMode="auto">
          <a:xfrm>
            <a:off x="250825" y="333375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5.4 Значение корпоративных порталов, сайтов и баннеров</a:t>
            </a:r>
          </a:p>
        </p:txBody>
      </p:sp>
      <p:sp>
        <p:nvSpPr>
          <p:cNvPr id="37890" name="Объект 1"/>
          <p:cNvSpPr>
            <a:spLocks noGrp="1"/>
          </p:cNvSpPr>
          <p:nvPr>
            <p:ph idx="1"/>
          </p:nvPr>
        </p:nvSpPr>
        <p:spPr bwMode="auto">
          <a:xfrm>
            <a:off x="230188" y="1628775"/>
            <a:ext cx="6226175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smtClean="0"/>
              <a:t>Под корпоративным порталом обычно понимают </a:t>
            </a:r>
            <a:r>
              <a:rPr lang="ru-RU" sz="2800" smtClean="0"/>
              <a:t>единое средство доступа к корпоративной информации, позволяющее сотрудникам взаимодействовать друг с другом, связывать информацию с коллективным пониманием, системой ценностей и опытом. </a:t>
            </a:r>
          </a:p>
        </p:txBody>
      </p:sp>
      <p:pic>
        <p:nvPicPr>
          <p:cNvPr id="37891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4613" y="1773238"/>
            <a:ext cx="2540000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88913"/>
            <a:ext cx="8229600" cy="4525962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sz="2000" b="1" smtClean="0"/>
              <a:t>Предназначение корпоративного портала заключается в следующем:</a:t>
            </a:r>
          </a:p>
          <a:p>
            <a:pPr marL="0" indent="0"/>
            <a:r>
              <a:rPr lang="ru-RU" sz="2000" smtClean="0"/>
              <a:t>с помощью портала информация доступна в любой день 24 ч в сутки;</a:t>
            </a:r>
          </a:p>
          <a:p>
            <a:pPr marL="0" indent="0"/>
            <a:r>
              <a:rPr lang="ru-RU" sz="2000" smtClean="0"/>
              <a:t>портал дает возможность систематизировать информацию;</a:t>
            </a:r>
          </a:p>
          <a:p>
            <a:pPr marL="0" indent="0"/>
            <a:r>
              <a:rPr lang="ru-RU" sz="2000" smtClean="0"/>
              <a:t>портал предоставляет средства управления информацией для различных групп сотрудников организации;</a:t>
            </a:r>
          </a:p>
          <a:p>
            <a:pPr marL="0" indent="0"/>
            <a:r>
              <a:rPr lang="ru-RU" sz="2000" smtClean="0"/>
              <a:t>портал позволяет легко доносить до всех работников необходимую информацию с помощью персональных страниц, каналов новостей или доски объявлений;</a:t>
            </a:r>
          </a:p>
          <a:p>
            <a:pPr marL="0" indent="0"/>
            <a:r>
              <a:rPr lang="ru-RU" sz="2000" smtClean="0"/>
              <a:t>портал поощряет внутрикорпоративный обмен информацией за счет наличия различных конференций и форумов, а также позволяет без больших затрат предоставить другие м&gt;е6-сервисы для работы как внутри, так и вне компании (с клиентами и партнерами); </a:t>
            </a:r>
          </a:p>
          <a:p>
            <a:pPr marL="0" indent="0"/>
            <a:r>
              <a:rPr lang="ru-RU" sz="2000" smtClean="0"/>
              <a:t>портал обладает такими свойствами, как, например: персонализация для конечных пользователей; организация клиентского места; распределение ресурсов; отслеживание выполнения работ; активный доступ к информации из множества источников и т.п.</a:t>
            </a:r>
          </a:p>
          <a:p>
            <a:pPr marL="0" indent="0"/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ъект 2"/>
          <p:cNvSpPr>
            <a:spLocks noGrp="1"/>
          </p:cNvSpPr>
          <p:nvPr>
            <p:ph idx="1"/>
          </p:nvPr>
        </p:nvSpPr>
        <p:spPr bwMode="auto">
          <a:xfrm>
            <a:off x="395288" y="404813"/>
            <a:ext cx="8353425" cy="4525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b="1" u="sng" smtClean="0"/>
              <a:t>Корпоративный сайт </a:t>
            </a:r>
            <a:r>
              <a:rPr lang="ru-RU" sz="2400" smtClean="0"/>
              <a:t>— это очень удобный и многофункциональный бизнес-инструмент. Он может серьезно помочь в достижении сразу нескольких целей, каждая из которых очень важна для успеха бизнеса, получения прибыли. Для этого используются промежуточные задачи, а именно: увеличение узнаваемости фирмы, поиск партнеров, создание эффективной структуры и т.д. Корпоративный сайт является одним из самых универсальных инструментов в этом отношении. </a:t>
            </a:r>
          </a:p>
        </p:txBody>
      </p:sp>
      <p:pic>
        <p:nvPicPr>
          <p:cNvPr id="4096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4149725"/>
            <a:ext cx="4608513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ъект 2"/>
          <p:cNvSpPr>
            <a:spLocks noGrp="1"/>
          </p:cNvSpPr>
          <p:nvPr>
            <p:ph idx="1"/>
          </p:nvPr>
        </p:nvSpPr>
        <p:spPr bwMode="auto">
          <a:xfrm>
            <a:off x="184150" y="465138"/>
            <a:ext cx="5976938" cy="46085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u="sng" smtClean="0"/>
              <a:t>Баннеры</a:t>
            </a:r>
            <a:r>
              <a:rPr lang="ru-RU" sz="2800" smtClean="0"/>
              <a:t> — это самый старый и распространенный вид рекламы в Интернете. Они могут быть текстовыми или графическими. Сейчас с их помощью проводят в основном имиджевые рекламные кампании, призванные охватить наибольшую аудиторию. Низкая цена баннерной рекламы пропорциональна ее не очень высокой эффективности.</a:t>
            </a:r>
          </a:p>
        </p:txBody>
      </p:sp>
      <p:pic>
        <p:nvPicPr>
          <p:cNvPr id="41986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476250"/>
            <a:ext cx="2763837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5.5 Разработка корпоративных информационных технологий</a:t>
            </a:r>
          </a:p>
        </p:txBody>
      </p:sp>
      <p:pic>
        <p:nvPicPr>
          <p:cNvPr id="8194" name="Picture 2" descr="C:\Users\USER\Desktop\Новая папка\Презентация Flash\Стильные персонажи для ваших презентаций\Khalva\Khalva&amp;Izyum-0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115888"/>
            <a:ext cx="971550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850" y="1762125"/>
            <a:ext cx="8229600" cy="4525963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800" b="1" u="sng" smtClean="0"/>
              <a:t>Новаторство</a:t>
            </a:r>
            <a:r>
              <a:rPr lang="ru-RU" sz="1800" smtClean="0"/>
              <a:t> — ключ к успеху в электронном бизнесе. Основы новаторства кроются в способности выявлять тенденции до того, как их осознают другие, а также в последующей реализации информационных систем и приложений, необходимых для практической реализации этих тенденций.</a:t>
            </a:r>
          </a:p>
          <a:p>
            <a:r>
              <a:rPr lang="ru-RU" sz="1800" b="1" u="sng" smtClean="0"/>
              <a:t>Интеграция</a:t>
            </a:r>
            <a:r>
              <a:rPr lang="ru-RU" sz="1800" smtClean="0"/>
              <a:t> приносит заказчикам дополнительные выгоды. Предприятия, добившиеся успеха в электронном бизнесе, способны расширить бизнес-процессы, применяя новаторские бизнес-моде- ли и технологии.</a:t>
            </a:r>
          </a:p>
          <a:p>
            <a:pPr>
              <a:buFontTx/>
              <a:buNone/>
            </a:pPr>
            <a:r>
              <a:rPr lang="ru-RU" sz="1800" smtClean="0"/>
              <a:t>Без гибкой, надежной и безопасной информационной инфраструктуры невозможно достичь интеграции. </a:t>
            </a:r>
          </a:p>
          <a:p>
            <a:pPr>
              <a:buFontTx/>
              <a:buNone/>
            </a:pPr>
            <a:r>
              <a:rPr lang="ru-RU" sz="1800" smtClean="0"/>
              <a:t>В конечном счете успех в электронном бизнесе зависит от качества приложений для электронного бизнеса, которые обслуживают все процессы и обеспечивают надежность и адаптируемость поддерживающей их информационной среды.</a:t>
            </a:r>
          </a:p>
          <a:p>
            <a:endParaRPr lang="ru-RU" sz="1400" smtClean="0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052513"/>
            <a:ext cx="8229600" cy="4525962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sz="2000" smtClean="0"/>
              <a:t>Важно при этом иметь в виду, что успешный электронный бизнес опирается на инфраструктуру, которая отвечает следующим критериям:</a:t>
            </a:r>
          </a:p>
          <a:p>
            <a:pPr marL="0" indent="0"/>
            <a:r>
              <a:rPr lang="ru-RU" sz="2000" b="1" smtClean="0"/>
              <a:t>гибкость, </a:t>
            </a:r>
            <a:r>
              <a:rPr lang="ru-RU" sz="2000" smtClean="0"/>
              <a:t>т.е. возможность быстрого развития моделей электронного бизнеса путем добавления к приложениям новых функций и интеграции систем и приложений с системами и приложениями заказчиков, деловых партнеров и поставщиков;</a:t>
            </a:r>
          </a:p>
          <a:p>
            <a:pPr marL="0" indent="0"/>
            <a:r>
              <a:rPr lang="ru-RU" sz="2000" b="1" smtClean="0"/>
              <a:t>масштабируемость, </a:t>
            </a:r>
            <a:r>
              <a:rPr lang="ru-RU" sz="2000" smtClean="0"/>
              <a:t>т.е. возможность приспосабливаться к непредсказуемым увеличениям интенсивности запросов заказчиков и другой рабочей нагрузки;</a:t>
            </a:r>
          </a:p>
          <a:p>
            <a:pPr marL="0" indent="0"/>
            <a:r>
              <a:rPr lang="ru-RU" sz="2000" b="1" smtClean="0"/>
              <a:t> надежность, </a:t>
            </a:r>
            <a:r>
              <a:rPr lang="ru-RU" sz="2000" smtClean="0"/>
              <a:t>т.е. гарантия безопасного и непрерывного функционирования приложений электронного бизнеса и их доступности заказчикам.</a:t>
            </a:r>
          </a:p>
          <a:p>
            <a:pPr marL="0" indent="0"/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4525962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sz="2000" b="1" smtClean="0"/>
              <a:t>Управление доступом предусматривает следующие функции защиты:</a:t>
            </a:r>
          </a:p>
          <a:p>
            <a:pPr marL="0" indent="0"/>
            <a:r>
              <a:rPr lang="ru-RU" sz="1800" smtClean="0"/>
              <a:t>идентификацию пользователей, персонала и ресурсов системы (присвоение каждому объекту персонального идентификатора: имени, кода, пароля и т.д.);</a:t>
            </a:r>
          </a:p>
          <a:p>
            <a:pPr marL="0" indent="0"/>
            <a:r>
              <a:rPr lang="ru-RU" sz="1800" smtClean="0"/>
              <a:t>аутентификацию — опознание (установление личности) объекта или субъекта по предъявляемому им идентификатору;</a:t>
            </a:r>
          </a:p>
          <a:p>
            <a:pPr marL="0" indent="0"/>
            <a:r>
              <a:rPr lang="ru-RU" sz="1800" smtClean="0"/>
              <a:t>авторизацию — проверку полномочий (проверку соответствия дня недели, времени суток, запрашиваемых ресурсов и процедур установленному регламенту);</a:t>
            </a:r>
          </a:p>
          <a:p>
            <a:pPr marL="0" indent="0"/>
            <a:r>
              <a:rPr lang="ru-RU" sz="1800" smtClean="0"/>
              <a:t>разрешение и создание условий работы в пределах установленного регламента;</a:t>
            </a:r>
          </a:p>
          <a:p>
            <a:pPr marL="0" indent="0"/>
            <a:r>
              <a:rPr lang="ru-RU" sz="1800" smtClean="0"/>
              <a:t>регистрацию (протоколирование) обращений к защищаемым ресурсам;</a:t>
            </a:r>
          </a:p>
          <a:p>
            <a:pPr marL="0" indent="0"/>
            <a:r>
              <a:rPr lang="ru-RU" sz="1800" smtClean="0"/>
              <a:t>реагирование (сигнализация, отключение, задержка работ, отказ в запросе) при попытках несанкционированных действий.</a:t>
            </a:r>
          </a:p>
          <a:p>
            <a:pPr marL="0" indent="0"/>
            <a:endParaRPr lang="ru-RU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ъект 2"/>
          <p:cNvSpPr>
            <a:spLocks noGrp="1"/>
          </p:cNvSpPr>
          <p:nvPr>
            <p:ph idx="1"/>
          </p:nvPr>
        </p:nvSpPr>
        <p:spPr bwMode="auto">
          <a:xfrm>
            <a:off x="250825" y="271463"/>
            <a:ext cx="8497888" cy="4525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b="1" u="sng" smtClean="0"/>
              <a:t>Криптографическое закрытие </a:t>
            </a:r>
            <a:r>
              <a:rPr lang="ru-RU" sz="2400" smtClean="0"/>
              <a:t>представляет собой метод защиты информации путем шифрования (криптографии), суть которого заключается в том, что данные, отправляемые на хранение, или сообщения, готовые для передачи, зашифровываются и тем самым преобразуются в закрытый текст. Санкционированный пользователь получает данные или сообщение, дешифрует их или раскрывает посредством обратного преобразования криптограммы, в результате чего получается исходный открытый текст.</a:t>
            </a:r>
          </a:p>
        </p:txBody>
      </p:sp>
      <p:pic>
        <p:nvPicPr>
          <p:cNvPr id="47106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4149725"/>
            <a:ext cx="56165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FLASHSPRING_BG_AUDIO_DURATION_TAG" val="0.0000000"/>
  <p:tag name="ISPRING_ULTRA_SCORM_SLIDE_COUNT" val="1"/>
  <p:tag name="ISPRING_SCORM_PASSING_SCORE" val="7.6900000000"/>
  <p:tag name="ISPRING_UUID" val="{251AC458-5680-446A-A03A-A773D4A72F79}"/>
  <p:tag name="ISPRING_RESOURCE_FOLDER" val="C:\Users\USER\Desktop\Новая папка\ispring_suite_ru_6_2_0_(6.2.0.3441)\Тема 7. Бизнес-план предпринимательской единицы\Тема 3\"/>
  <p:tag name="ISPRING_PRESENTATION_PATH" val="C:\Users\USER\Desktop\Новая папка\ispring_suite_ru_6_2_0_(6.2.0.3441)\Тема 7. Бизнес-план предпринимательской единицы\Тема 3.pptx"/>
  <p:tag name="ISPRING_RESOURCE_PATHS_HASH_2" val="6a3fbf9ba981cc83576dc378f479b82088a7f187"/>
</p:tagLst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985</TotalTime>
  <Words>1817</Words>
  <Application>Microsoft Office PowerPoint</Application>
  <PresentationFormat>Экран (4:3)</PresentationFormat>
  <Paragraphs>112</Paragraphs>
  <Slides>25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Symbol</vt:lpstr>
      <vt:lpstr>Тема1</vt:lpstr>
      <vt:lpstr>Управление продажами  Лебединская Юлия Сергеевна, канд. экон. наук  Тема 5: Информационные технологии продаж </vt:lpstr>
      <vt:lpstr>Слайд 2</vt:lpstr>
      <vt:lpstr>5.1 Значение информационных технологий</vt:lpstr>
      <vt:lpstr>Слайд 4</vt:lpstr>
      <vt:lpstr>Слайд 5</vt:lpstr>
      <vt:lpstr>Слайд 6</vt:lpstr>
      <vt:lpstr>Слайд 7</vt:lpstr>
      <vt:lpstr>Слайд 8</vt:lpstr>
      <vt:lpstr>5.2 СИСТЕМЫ ИНТРАНЕТ И ЭКСТРАНЕТ В ОРГАНИЗАЦИИ ОПТОВОЙ И РОЗНИЧНОЙ ТОРГОВЛИ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5.4 Значение корпоративных порталов, сайтов и баннеров</vt:lpstr>
      <vt:lpstr>Слайд 19</vt:lpstr>
      <vt:lpstr>Слайд 20</vt:lpstr>
      <vt:lpstr>Слайд 21</vt:lpstr>
      <vt:lpstr>5.5 Разработка корпоративных информационных технологий</vt:lpstr>
      <vt:lpstr>Слайд 23</vt:lpstr>
      <vt:lpstr>Слайд 24</vt:lpstr>
      <vt:lpstr>Слайд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Бизнес-план предпринимательской единицы</dc:title>
  <dc:creator>Home</dc:creator>
  <cp:lastModifiedBy>home</cp:lastModifiedBy>
  <cp:revision>113</cp:revision>
  <dcterms:created xsi:type="dcterms:W3CDTF">2013-05-26T11:37:02Z</dcterms:created>
  <dcterms:modified xsi:type="dcterms:W3CDTF">2018-06-13T01:30:51Z</dcterms:modified>
</cp:coreProperties>
</file>