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4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75" r:id="rId11"/>
    <p:sldId id="269" r:id="rId12"/>
    <p:sldId id="276" r:id="rId13"/>
    <p:sldId id="270" r:id="rId14"/>
    <p:sldId id="271" r:id="rId15"/>
    <p:sldId id="277" r:id="rId16"/>
    <p:sldId id="279" r:id="rId17"/>
    <p:sldId id="278" r:id="rId18"/>
    <p:sldId id="284" r:id="rId19"/>
    <p:sldId id="280" r:id="rId20"/>
    <p:sldId id="283" r:id="rId21"/>
    <p:sldId id="282" r:id="rId22"/>
    <p:sldId id="285" r:id="rId2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C7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97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1CDC6-9D1F-4FC1-984F-E892498D4374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DC59E-B1AF-4617-AE24-C9F105801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TextBox 25"/>
          <p:cNvSpPr txBox="1">
            <a:spLocks noChangeArrowheads="1"/>
          </p:cNvSpPr>
          <p:nvPr/>
        </p:nvSpPr>
        <p:spPr bwMode="auto">
          <a:xfrm>
            <a:off x="762000" y="1981200"/>
            <a:ext cx="810738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Ресурсное обеспечение </a:t>
            </a:r>
            <a:r>
              <a:rPr lang="ru-RU" sz="36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экономической деятельности. Оборотные средства.</a:t>
            </a:r>
            <a:endParaRPr lang="ru-RU" sz="3600" b="1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pic>
        <p:nvPicPr>
          <p:cNvPr id="8" name="Picture 2" descr="Картинки по запросу оборотные средств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0" y="4038599"/>
            <a:ext cx="2362200" cy="13032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2590800"/>
            <a:ext cx="8382000" cy="3997325"/>
          </a:xfrm>
          <a:prstGeom prst="rect">
            <a:avLst/>
          </a:prstGeom>
        </p:spPr>
        <p:txBody>
          <a:bodyPr/>
          <a:lstStyle/>
          <a:p>
            <a:pPr>
              <a:buFontTx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200" b="1" u="sng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Оборотные </a:t>
            </a:r>
            <a:r>
              <a:rPr lang="ru-RU" sz="3200" b="1" u="sng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учувствуют в 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роизводственном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процессе один раз, полностью переносят стоимость на готовую продукцию за один цикл. </a:t>
            </a:r>
          </a:p>
          <a:p>
            <a:pPr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Они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необходимы предприятию для обеспечения непрерывной и ритмичной работы.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762000" y="1447800"/>
            <a:ext cx="7924800" cy="8477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Роль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оборотных средств.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2479675"/>
            <a:ext cx="8305800" cy="4378325"/>
          </a:xfrm>
          <a:prstGeom prst="rect">
            <a:avLst/>
          </a:prstGeom>
        </p:spPr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соотношение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отдельных элементов оборотных средств, показывающее долю каждого элемента в общей сумме оборотных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средств.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Структура оборотных средств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Структура оборотного капитала.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539750" y="2209800"/>
            <a:ext cx="8208963" cy="4171950"/>
            <a:chOff x="1725" y="6006"/>
            <a:chExt cx="9420" cy="4350"/>
          </a:xfrm>
        </p:grpSpPr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4680" y="6006"/>
              <a:ext cx="2955" cy="6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Оборотные средства предприятия</a:t>
              </a:r>
            </a:p>
          </p:txBody>
        </p:sp>
        <p:sp>
          <p:nvSpPr>
            <p:cNvPr id="13" name="Text Box 8"/>
            <p:cNvSpPr txBox="1">
              <a:spLocks noChangeArrowheads="1"/>
            </p:cNvSpPr>
            <p:nvPr/>
          </p:nvSpPr>
          <p:spPr bwMode="auto">
            <a:xfrm>
              <a:off x="1740" y="6846"/>
              <a:ext cx="2940" cy="6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>
                  <a:latin typeface="Times New Roman" pitchFamily="18" charset="0"/>
                  <a:cs typeface="Times New Roman" pitchFamily="18" charset="0"/>
                </a:rPr>
                <a:t>Производственные оборотные фонды</a:t>
              </a:r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7935" y="6936"/>
              <a:ext cx="3015" cy="6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>
                  <a:latin typeface="Times New Roman" pitchFamily="18" charset="0"/>
                  <a:cs typeface="Times New Roman" pitchFamily="18" charset="0"/>
                </a:rPr>
                <a:t>Фонды обращения</a:t>
              </a:r>
            </a:p>
          </p:txBody>
        </p:sp>
        <p:cxnSp>
          <p:nvCxnSpPr>
            <p:cNvPr id="15" name="AutoShape 10"/>
            <p:cNvCxnSpPr>
              <a:cxnSpLocks noChangeShapeType="1"/>
            </p:cNvCxnSpPr>
            <p:nvPr/>
          </p:nvCxnSpPr>
          <p:spPr bwMode="auto">
            <a:xfrm flipH="1">
              <a:off x="3390" y="6666"/>
              <a:ext cx="2775" cy="1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7" name="AutoShape 11"/>
            <p:cNvCxnSpPr>
              <a:cxnSpLocks noChangeShapeType="1"/>
            </p:cNvCxnSpPr>
            <p:nvPr/>
          </p:nvCxnSpPr>
          <p:spPr bwMode="auto">
            <a:xfrm>
              <a:off x="6270" y="6666"/>
              <a:ext cx="2655" cy="2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1725" y="7731"/>
              <a:ext cx="2205" cy="26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Производственные запасы:</a:t>
              </a:r>
            </a:p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1 Транспортный запас</a:t>
              </a:r>
            </a:p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2 Складской запас:</a:t>
              </a:r>
            </a:p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-подготовительный</a:t>
              </a:r>
            </a:p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- текущий</a:t>
              </a:r>
            </a:p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3 Страховой запас</a:t>
              </a:r>
            </a:p>
          </p:txBody>
        </p:sp>
        <p:sp>
          <p:nvSpPr>
            <p:cNvPr id="19" name="Text Box 13"/>
            <p:cNvSpPr txBox="1">
              <a:spLocks noChangeArrowheads="1"/>
            </p:cNvSpPr>
            <p:nvPr/>
          </p:nvSpPr>
          <p:spPr bwMode="auto">
            <a:xfrm>
              <a:off x="4155" y="7731"/>
              <a:ext cx="2115" cy="26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Средства в затратах на производство:</a:t>
              </a:r>
            </a:p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1 Незавершенное производство</a:t>
              </a:r>
            </a:p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2 Полуфабрикаты собственного приготовления</a:t>
              </a:r>
            </a:p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3Расходы будущих периодов</a:t>
              </a: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6405" y="7731"/>
              <a:ext cx="2115" cy="26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Готовая продукция:</a:t>
              </a:r>
            </a:p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1 Готовая продукция на складе предприятия</a:t>
              </a:r>
            </a:p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2 Отгруженная (но не оплаченная) продукция</a:t>
              </a:r>
            </a:p>
          </p:txBody>
        </p:sp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8670" y="7731"/>
              <a:ext cx="2475" cy="26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Денежные средства и расчеты:</a:t>
              </a:r>
            </a:p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1Расчеты с дебиторами</a:t>
              </a:r>
            </a:p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2 Доходные активы (вложенные в ценные бумаги)</a:t>
              </a:r>
            </a:p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3 Денежные средства:</a:t>
              </a:r>
            </a:p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-на расчетном счете</a:t>
              </a:r>
            </a:p>
            <a:p>
              <a:r>
                <a:rPr lang="ru-RU" sz="1500">
                  <a:latin typeface="Times New Roman" pitchFamily="18" charset="0"/>
                  <a:cs typeface="Times New Roman" pitchFamily="18" charset="0"/>
                </a:rPr>
                <a:t>-в кассе</a:t>
              </a:r>
            </a:p>
            <a:p>
              <a:endParaRPr lang="ru-RU" sz="1500">
                <a:latin typeface="Times New Roman" pitchFamily="18" charset="0"/>
                <a:cs typeface="Times New Roman" pitchFamily="18" charset="0"/>
              </a:endParaRPr>
            </a:p>
            <a:p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2" name="AutoShape 16"/>
            <p:cNvCxnSpPr>
              <a:cxnSpLocks noChangeShapeType="1"/>
            </p:cNvCxnSpPr>
            <p:nvPr/>
          </p:nvCxnSpPr>
          <p:spPr bwMode="auto">
            <a:xfrm flipH="1">
              <a:off x="2115" y="7461"/>
              <a:ext cx="1185" cy="2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" name="AutoShape 17"/>
            <p:cNvCxnSpPr>
              <a:cxnSpLocks noChangeShapeType="1"/>
            </p:cNvCxnSpPr>
            <p:nvPr/>
          </p:nvCxnSpPr>
          <p:spPr bwMode="auto">
            <a:xfrm>
              <a:off x="3300" y="7461"/>
              <a:ext cx="1425" cy="2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4" name="AutoShape 18"/>
            <p:cNvCxnSpPr>
              <a:cxnSpLocks noChangeShapeType="1"/>
            </p:cNvCxnSpPr>
            <p:nvPr/>
          </p:nvCxnSpPr>
          <p:spPr bwMode="auto">
            <a:xfrm flipH="1">
              <a:off x="7935" y="7551"/>
              <a:ext cx="1620" cy="1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5" name="AutoShape 19"/>
            <p:cNvCxnSpPr>
              <a:cxnSpLocks noChangeShapeType="1"/>
            </p:cNvCxnSpPr>
            <p:nvPr/>
          </p:nvCxnSpPr>
          <p:spPr bwMode="auto">
            <a:xfrm>
              <a:off x="9660" y="7551"/>
              <a:ext cx="960" cy="1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228600" y="1676400"/>
            <a:ext cx="8382000" cy="4560888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	К малоценным быстро изнашиваемым предметам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5C78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(МБП)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относятся средства труда, стоимость менее 40 000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руб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сроком службы менее 1 года. </a:t>
            </a:r>
          </a:p>
          <a:p>
            <a:pPr marL="609600" marR="0" lvl="0" indent="-6096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Списание МБП:  50% сразу, 50% на момент выбытия. Наиболее дешевые МБП списываются полностью в момент передачи со склада. </a:t>
            </a:r>
          </a:p>
          <a:p>
            <a:pPr marL="609600" marR="0" lvl="0" indent="-6096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5C78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Запасы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– наиболее важная часть оборотного капитала, учувствуют в производственном процессе и формируют себестоимость продукции в части использования сырья, основных и вспомогательных материалах, топлива, покупных полуфабрикатов и комплектующих изделий, запчастей и тары. </a:t>
            </a:r>
          </a:p>
          <a:p>
            <a:pPr marL="609600" marR="0" lvl="0" indent="-6096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5C78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Движение фондов обращения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отражает оборот денег и платежей </a:t>
            </a: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438400"/>
            <a:ext cx="8153400" cy="468312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Сущность предпринимательства, согласно закону РФ «О предприятиях в предпринимательской деятельности», согласно ГК РФ.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Функции предпринимательства.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Классификация предпринимательства.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 Организационно – экономические формы предпринимательства.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Стадии предпринимательской деятельности. 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Контроль за ходом предпринимательской деятельности.</a:t>
            </a:r>
            <a:endParaRPr lang="ru-RU" sz="2400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4. Предпринимательство как вид профессиональной деятельности.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844" name="Picture 4" descr="Картинки по запросу предпринимательская деятельность 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24599" y="3048000"/>
            <a:ext cx="2659943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200" y="1752600"/>
            <a:ext cx="8229600" cy="43735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5C78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Классификация ОС по степени ликвидности: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Высокая ликвидность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: денежные средства, краткосрочные финансовые вложения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Низкая ликвидность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: запасы готовой продукции, сырья, материалов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Средняя ликвидность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: остальные оборотные средства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667000"/>
            <a:ext cx="8153400" cy="4191000"/>
          </a:xfrm>
          <a:prstGeom prst="rect">
            <a:avLst/>
          </a:prstGeom>
        </p:spPr>
        <p:txBody>
          <a:bodyPr/>
          <a:lstStyle/>
          <a:p>
            <a:pPr marL="609600" indent="-609600">
              <a:buBlip>
                <a:blip r:embed="rId4"/>
              </a:buBlip>
            </a:pPr>
            <a:r>
              <a:rPr lang="ru-RU" sz="28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анализ структуры оборотных средств</a:t>
            </a:r>
          </a:p>
          <a:p>
            <a:pPr marL="609600" indent="-609600">
              <a:buBlip>
                <a:blip r:embed="rId4"/>
              </a:buBlip>
            </a:pPr>
            <a:r>
              <a:rPr lang="ru-RU" sz="28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определение норматива оборотных средств </a:t>
            </a:r>
          </a:p>
          <a:p>
            <a:pPr marL="609600" indent="-609600">
              <a:buBlip>
                <a:blip r:embed="rId4"/>
              </a:buBlip>
            </a:pPr>
            <a:r>
              <a:rPr lang="ru-RU" sz="28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анализ оборачиваемости</a:t>
            </a:r>
          </a:p>
          <a:p>
            <a:pPr marL="609600" indent="-609600">
              <a:buBlip>
                <a:blip r:embed="rId4"/>
              </a:buBlip>
            </a:pPr>
            <a:r>
              <a:rPr lang="ru-RU" sz="28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анализ себестоимости </a:t>
            </a:r>
          </a:p>
          <a:p>
            <a:pPr marL="609600" indent="-609600">
              <a:buBlip>
                <a:blip r:embed="rId4"/>
              </a:buBlip>
            </a:pPr>
            <a:r>
              <a:rPr lang="ru-RU" sz="28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анализ рентабельности (отдачи) оборотных средств</a:t>
            </a:r>
          </a:p>
          <a:p>
            <a:pPr marL="609600" indent="-609600">
              <a:buBlip>
                <a:blip r:embed="rId4"/>
              </a:buBlip>
            </a:pPr>
            <a:r>
              <a:rPr lang="ru-RU" sz="28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анализ ликвидности</a:t>
            </a:r>
            <a:endParaRPr lang="ru-RU" sz="2800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Оценка эффективности оборотных средствах предприятия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590800"/>
            <a:ext cx="8153400" cy="4267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	Цель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определить сущность, состав оборотных средств, оценить их эффективность и использование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	Задачи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Раскрыть сущность и понятие оборотных средств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Оценить их эффективность на предприятии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Изучить использование оборотных средств на предприятии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Проанализировать оборотные активы, с точки зрения рационального их использования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Повысить эффективность управления оборотными средствами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Оценка эффективности оборотных средствах предприятия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с двумя скругленными противолежащими углами 28"/>
          <p:cNvSpPr/>
          <p:nvPr/>
        </p:nvSpPr>
        <p:spPr>
          <a:xfrm>
            <a:off x="6172200" y="3048000"/>
            <a:ext cx="2438400" cy="16764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828800" y="1447800"/>
            <a:ext cx="5181600" cy="6096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Оборотные средства предприятия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8233349">
            <a:off x="978441" y="2229838"/>
            <a:ext cx="1009550" cy="135203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2238819">
            <a:off x="6624084" y="2232124"/>
            <a:ext cx="1115684" cy="1077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905000" y="1905000"/>
            <a:ext cx="4800600" cy="4571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09600" y="3352800"/>
            <a:ext cx="16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Динамичные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5400000">
            <a:off x="3962400" y="2362200"/>
            <a:ext cx="914400" cy="152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3352800" y="3048000"/>
            <a:ext cx="2438400" cy="16764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304800" y="3048000"/>
            <a:ext cx="2438400" cy="16764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762000" y="3505200"/>
            <a:ext cx="1676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Денежные средства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505200" y="3505200"/>
            <a:ext cx="228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Дебиторская задолженность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629400" y="3352800"/>
            <a:ext cx="1600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Расходы будущих периодов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Picture 4" descr="ks141_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599" y="1371600"/>
            <a:ext cx="7056773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828801"/>
            <a:ext cx="6705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 - Т ... П ... Т1 – Д1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Д-денежные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средства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 — товар (сырье, материалы)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 — производство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T1— готовая продукция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Д1 — денежные средства, полученные от продажи про­дукции 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 – Т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... П ...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| 3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Т1 – Д1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438400"/>
            <a:ext cx="8153400" cy="48006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экономически обоснованное определение норм запасов по видам оборотных средств и общей потребности в них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умелое маневрирование временно свободными оборотными средствами 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обеспечение сохранности оборотных средств и использование их по целевому назначению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обеспечение рациональной системы финансирования оборотных средств 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эффективное использование оборотных средств путем ускорения их оборачиваемости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обеспечение платежеспособности и ликвидности активов предприятия</a:t>
            </a:r>
          </a:p>
          <a:p>
            <a:pPr>
              <a:lnSpc>
                <a:spcPct val="90000"/>
              </a:lnSpc>
            </a:pPr>
            <a:endParaRPr lang="ru-RU" sz="2400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задачи управления оборотными средствами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828800"/>
            <a:ext cx="8153400" cy="54102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8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Норматив оборотных средств: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количество оборотных средств, минимально необходимое (в рублях) для выбранного периода непрерывной работы предприятия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расчетное минимальное количество предметов труда, которое должно находиться у предприятий для обеспечения бесперебойного снабжения производства продукции или реализации товаров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Методы нормирования оборотных средств.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Rectangle 9"/>
          <p:cNvSpPr txBox="1">
            <a:spLocks noChangeArrowheads="1"/>
          </p:cNvSpPr>
          <p:nvPr/>
        </p:nvSpPr>
        <p:spPr>
          <a:xfrm>
            <a:off x="2735262" y="2286000"/>
            <a:ext cx="6408738" cy="4297363"/>
          </a:xfrm>
          <a:prstGeom prst="rect">
            <a:avLst/>
          </a:prstGeom>
        </p:spPr>
        <p:txBody>
          <a:bodyPr/>
          <a:lstStyle/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Расчетно-аналитический метод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основан на выполнении поэлементных расчетов по данным проектно-конструкторской, технологической и другой технической документации. </a:t>
            </a: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Опытный метод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основан на замерах их расхода и объемов произведенной продукции в опытно-производственных условиях. Нормы расхода устанавливаются путем отбора наиболее достоверных результатов и вычисления среднего значения методами математической статистики.</a:t>
            </a: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Отчетно-статистический метод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основан на анализе данных статистической (бухгалтерской, оперативной) отчетности о фактическом их расходе на единицу продукции в прошлом периоде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Схема 2"/>
          <p:cNvPicPr>
            <a:picLocks noChangeArrowheads="1"/>
          </p:cNvPicPr>
          <p:nvPr/>
        </p:nvPicPr>
        <p:blipFill>
          <a:blip r:embed="rId4"/>
          <a:srcRect l="-79414" r="-74316" b="-8867"/>
          <a:stretch>
            <a:fillRect/>
          </a:stretch>
        </p:blipFill>
        <p:spPr>
          <a:xfrm>
            <a:off x="-838200" y="2438400"/>
            <a:ext cx="4724400" cy="35052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Определение потребности в запасах.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Схема 4"/>
          <p:cNvPicPr>
            <a:picLocks noChangeArrowheads="1"/>
          </p:cNvPicPr>
          <p:nvPr/>
        </p:nvPicPr>
        <p:blipFill>
          <a:blip r:embed="rId4"/>
          <a:srcRect l="-3345" t="-4767" r="-2907" b="-5716"/>
          <a:stretch>
            <a:fillRect/>
          </a:stretch>
        </p:blipFill>
        <p:spPr>
          <a:xfrm>
            <a:off x="762000" y="1962150"/>
            <a:ext cx="7489825" cy="489585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371600"/>
            <a:ext cx="8229600" cy="8477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Факторы, влияющие на величину товарных запасов.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1" name="Group 82"/>
          <p:cNvGraphicFramePr>
            <a:graphicFrameLocks/>
          </p:cNvGraphicFramePr>
          <p:nvPr/>
        </p:nvGraphicFramePr>
        <p:xfrm>
          <a:off x="457200" y="2362201"/>
          <a:ext cx="8229600" cy="3962401"/>
        </p:xfrm>
        <a:graphic>
          <a:graphicData uri="http://schemas.openxmlformats.org/drawingml/2006/table">
            <a:tbl>
              <a:tblPr/>
              <a:tblGrid>
                <a:gridCol w="1893888"/>
                <a:gridCol w="6335712"/>
              </a:tblGrid>
              <a:tr h="40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Фактор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Содержание фактора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006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Структура выпуска продукции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и структура выпуска продукции, необходимая для производственно-коммерческой деятельности предприятия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77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Спрос потребителей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Определяется типом и классом предприятия, его назначением и контингентом клиентов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16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Снабжение предприятия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Система организации снабжения и ритмичность завоза товара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16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Закупки и поставки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Размер централизованных и децентрализованных закупок и условиями поставок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16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Особенности производства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Особенности и сезонность производства и организации потребления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828800"/>
            <a:ext cx="8153400" cy="5410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b="1" u="sng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Анализ оборачиваемости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при оценке эффективности использования оборотных средств наиболее важным фактором является фактор времени. Чем больше используется оборотных средств  в производственном процессе, либо, чем дольше они используются, тем ниже эффективность их использования.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Основой анализа является модель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8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Товар – деньги – товар</a:t>
            </a:r>
            <a:r>
              <a:rPr lang="en-US" sz="28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8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438400"/>
            <a:ext cx="8153400" cy="4800600"/>
          </a:xfrm>
          <a:prstGeom prst="rect">
            <a:avLst/>
          </a:prstGeom>
        </p:spPr>
        <p:txBody>
          <a:bodyPr/>
          <a:lstStyle/>
          <a:p>
            <a:pPr marL="609600" indent="-609600" algn="ctr">
              <a:lnSpc>
                <a:spcPct val="80000"/>
              </a:lnSpc>
            </a:pPr>
            <a:r>
              <a:rPr lang="ru-RU" sz="24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продолжительность одного оборота</a:t>
            </a: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оборотных средств. </a:t>
            </a:r>
          </a:p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 ОС / В  </a:t>
            </a:r>
          </a:p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Определяется средней суммой оборотных средств в исследуемый период к объему реализации в этом периоде. </a:t>
            </a:r>
          </a:p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 = Т /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 algn="ctr">
              <a:lnSpc>
                <a:spcPct val="80000"/>
              </a:lnSpc>
            </a:pPr>
            <a:r>
              <a:rPr lang="ru-RU" sz="24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число оборотов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совершаемых оборотными средствами за определенный промежуток времени. </a:t>
            </a:r>
          </a:p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 В / ОС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Показатели оборачиваемости.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209800"/>
            <a:ext cx="8153400" cy="5029200"/>
          </a:xfrm>
          <a:prstGeom prst="rect">
            <a:avLst/>
          </a:prstGeo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Турфирма в отчетном году получила выручку от реализации услуг в размере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800 д. ед.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Среднегодовой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остаток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оборотного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капитала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этот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период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100 д.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ед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Количество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оборотов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совершенных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оборотным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капиталом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равно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= 800 / 100 = 8 оборотов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течение квартала (30 дней) оборотный капитал турфирмы совершил 6 оборотов.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Определите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длительность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одного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оборота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днях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 = 30 / 6 = 5 дней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Задача: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438400"/>
            <a:ext cx="8153400" cy="4800600"/>
          </a:xfrm>
          <a:prstGeom prst="rect">
            <a:avLst/>
          </a:prstGeom>
        </p:spPr>
        <p:txBody>
          <a:bodyPr/>
          <a:lstStyle/>
          <a:p>
            <a:pPr algn="ctr">
              <a:buFontTx/>
              <a:buNone/>
            </a:pPr>
            <a:r>
              <a:rPr lang="ru-RU" sz="28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Коэффициент рентабельности (отдачи) оборотных средств:</a:t>
            </a:r>
          </a:p>
          <a:p>
            <a:pPr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отношение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прибыли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реализации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товаров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услуг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к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средним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остаткам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оборотных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средств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057400"/>
            <a:ext cx="8458200" cy="5181600"/>
          </a:xfrm>
          <a:prstGeom prst="rect">
            <a:avLst/>
          </a:prstGeo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Сопоставление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коэффициентов оборачиваемости динамики по годам позволяет выявить тенденции изменения эффективности оборотных средств. 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Если показатели остаются стабильными,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предприятие так же стабильно работает и рационально использует предметы труда. 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751</Words>
  <PresentationFormat>Экран (4:3)</PresentationFormat>
  <Paragraphs>176</Paragraphs>
  <Slides>22</Slides>
  <Notes>22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Пользователь Windows</cp:lastModifiedBy>
  <cp:revision>17</cp:revision>
  <dcterms:created xsi:type="dcterms:W3CDTF">2017-08-14T15:09:51Z</dcterms:created>
  <dcterms:modified xsi:type="dcterms:W3CDTF">2017-08-24T15:56:36Z</dcterms:modified>
</cp:coreProperties>
</file>