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custDataLst>
    <p:tags r:id="rId30"/>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18.02.2020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18.02.2020</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18.02.2020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18.02.2020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18.02.2020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18.02.2020</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18.02.2020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18.02.2020</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18.02.2020</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18.02.2020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18.02.2020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18.02.2020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ФЗ №307 «Об аудиторской деятельности» от 30.12.2008</a:t>
            </a:r>
            <a:endParaRPr lang="ru-RU" dirty="0"/>
          </a:p>
        </p:txBody>
      </p:sp>
    </p:spTree>
    <p:extLst>
      <p:ext uri="{BB962C8B-B14F-4D97-AF65-F5344CB8AC3E}">
        <p14:creationId xmlns:p14="http://schemas.microsoft.com/office/powerpoint/2010/main" val="3564997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lstStyle/>
          <a:p>
            <a:r>
              <a:rPr lang="ru-RU" dirty="0" smtClean="0"/>
              <a:t>Ст. 1 Аудиторская деятельность</a:t>
            </a:r>
            <a:endParaRPr lang="ru-RU" dirty="0"/>
          </a:p>
        </p:txBody>
      </p:sp>
      <p:sp>
        <p:nvSpPr>
          <p:cNvPr id="4" name="Объект 3"/>
          <p:cNvSpPr>
            <a:spLocks noGrp="1"/>
          </p:cNvSpPr>
          <p:nvPr>
            <p:ph sz="quarter" idx="2"/>
          </p:nvPr>
        </p:nvSpPr>
        <p:spPr>
          <a:xfrm>
            <a:off x="539552" y="980728"/>
            <a:ext cx="7848872" cy="5191472"/>
          </a:xfrm>
        </p:spPr>
        <p:txBody>
          <a:bodyPr>
            <a:normAutofit fontScale="85000" lnSpcReduction="20000"/>
          </a:bodyPr>
          <a:lstStyle/>
          <a:p>
            <a:pPr algn="just"/>
            <a:r>
              <a:rPr lang="ru-RU" sz="1400" dirty="0">
                <a:latin typeface="Times New Roman" panose="02020603050405020304" pitchFamily="18" charset="0"/>
                <a:cs typeface="Times New Roman" panose="02020603050405020304" pitchFamily="18" charset="0"/>
              </a:rPr>
              <a:t>Аудиторская деятельность </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деятельность по проведению аудита и оказанию сопутствующих аудиту услуг, осуществляемая аудиторскими организациями, индивидуальными аудиторами. </a:t>
            </a:r>
          </a:p>
          <a:p>
            <a:pPr algn="just"/>
            <a:r>
              <a:rPr lang="ru-RU" sz="1400" dirty="0" smtClean="0">
                <a:latin typeface="Times New Roman" panose="02020603050405020304" pitchFamily="18" charset="0"/>
                <a:cs typeface="Times New Roman" panose="02020603050405020304" pitchFamily="18" charset="0"/>
              </a:rPr>
              <a:t>Аудит - независимая проверка бухгалтерской (финансовой) отчетности аудируемого лица в целях выражения мнения о достоверности такой отчетности. Аудиторская деятельность не подменяет контроля достоверности бухгалтерской (финансовой) отчетности, осуществляемого в соответствии с законодательством РФ уполномоченными государственными органами и органами местного самоуправления.</a:t>
            </a:r>
          </a:p>
          <a:p>
            <a:pPr algn="just"/>
            <a:r>
              <a:rPr lang="ru-RU" sz="1400" dirty="0" smtClean="0">
                <a:latin typeface="Times New Roman" panose="02020603050405020304" pitchFamily="18" charset="0"/>
                <a:cs typeface="Times New Roman" panose="02020603050405020304" pitchFamily="18" charset="0"/>
              </a:rPr>
              <a:t>Аудиторские </a:t>
            </a:r>
            <a:r>
              <a:rPr lang="ru-RU" sz="1400" dirty="0">
                <a:latin typeface="Times New Roman" panose="02020603050405020304" pitchFamily="18" charset="0"/>
                <a:cs typeface="Times New Roman" panose="02020603050405020304" pitchFamily="18" charset="0"/>
              </a:rPr>
              <a:t>организации, индивидуальные аудиторы </a:t>
            </a:r>
            <a:r>
              <a:rPr lang="ru-RU" sz="1400" dirty="0" smtClean="0">
                <a:latin typeface="Times New Roman" panose="02020603050405020304" pitchFamily="18" charset="0"/>
                <a:cs typeface="Times New Roman" panose="02020603050405020304" pitchFamily="18" charset="0"/>
              </a:rPr>
              <a:t>(ИП, </a:t>
            </a:r>
            <a:r>
              <a:rPr lang="ru-RU" sz="1400" dirty="0">
                <a:latin typeface="Times New Roman" panose="02020603050405020304" pitchFamily="18" charset="0"/>
                <a:cs typeface="Times New Roman" panose="02020603050405020304" pitchFamily="18" charset="0"/>
              </a:rPr>
              <a:t>осуществляющие аудиторскую деятельность) не вправе заниматься какой-либо иной предпринимательской деятельностью, кроме проведения аудита и оказания </a:t>
            </a:r>
            <a:r>
              <a:rPr lang="ru-RU" sz="1400" dirty="0" smtClean="0">
                <a:latin typeface="Times New Roman" panose="02020603050405020304" pitchFamily="18" charset="0"/>
                <a:cs typeface="Times New Roman" panose="02020603050405020304" pitchFamily="18" charset="0"/>
              </a:rPr>
              <a:t>услуг.</a:t>
            </a:r>
          </a:p>
          <a:p>
            <a:pPr algn="just"/>
            <a:r>
              <a:rPr lang="ru-RU" sz="1400" dirty="0">
                <a:latin typeface="Times New Roman" panose="02020603050405020304" pitchFamily="18" charset="0"/>
                <a:cs typeface="Times New Roman" panose="02020603050405020304" pitchFamily="18" charset="0"/>
              </a:rPr>
              <a:t>Аудиторские организации, индивидуальные аудиторы наряду с аудиторскими услугами могут оказывать прочие связанные с аудиторской деятельностью услуги, в частности:</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постановку</a:t>
            </a:r>
            <a:r>
              <a:rPr lang="ru-RU" sz="1400" dirty="0">
                <a:latin typeface="Times New Roman" panose="02020603050405020304" pitchFamily="18" charset="0"/>
                <a:cs typeface="Times New Roman" panose="02020603050405020304" pitchFamily="18" charset="0"/>
              </a:rPr>
              <a:t>, восстановление и ведение бухгалтерского учета, составление бухгалтерской (финансовой) отчетности, бухгалтерское консультирование;</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налоговое </a:t>
            </a:r>
            <a:r>
              <a:rPr lang="ru-RU" sz="1400" dirty="0">
                <a:latin typeface="Times New Roman" panose="02020603050405020304" pitchFamily="18" charset="0"/>
                <a:cs typeface="Times New Roman" panose="02020603050405020304" pitchFamily="18" charset="0"/>
              </a:rPr>
              <a:t>консультирование, постановку, восстановление и ведение налогового учета, составление налоговых расчетов и деклараций;</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управленческое </a:t>
            </a:r>
            <a:r>
              <a:rPr lang="ru-RU" sz="1400" dirty="0">
                <a:latin typeface="Times New Roman" panose="02020603050405020304" pitchFamily="18" charset="0"/>
                <a:cs typeface="Times New Roman" panose="02020603050405020304" pitchFamily="18" charset="0"/>
              </a:rPr>
              <a:t>консультирование, связанное с финансово-хозяйственной деятельностью, в том числе по вопросам реорганизации организаций или их приватизации;</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юридическую </a:t>
            </a:r>
            <a:r>
              <a:rPr lang="ru-RU" sz="1400" dirty="0">
                <a:latin typeface="Times New Roman" panose="02020603050405020304" pitchFamily="18" charset="0"/>
                <a:cs typeface="Times New Roman" panose="02020603050405020304" pitchFamily="18" charset="0"/>
              </a:rPr>
              <a:t>помощь в областях, связанных с аудиторской деятельностью, включая консультации по правовым вопросам, представление интересов доверителя в гражданском и административном судопроизводстве, в налоговых и таможенных правоотношениях, в органах государственной власти и органах местного самоуправления;</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автоматизацию </a:t>
            </a:r>
            <a:r>
              <a:rPr lang="ru-RU" sz="1400" dirty="0">
                <a:latin typeface="Times New Roman" panose="02020603050405020304" pitchFamily="18" charset="0"/>
                <a:cs typeface="Times New Roman" panose="02020603050405020304" pitchFamily="18" charset="0"/>
              </a:rPr>
              <a:t>бухгалтерского учета и внедрение информационных технологий;</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оценочную </a:t>
            </a:r>
            <a:r>
              <a:rPr lang="ru-RU" sz="1400" dirty="0">
                <a:latin typeface="Times New Roman" panose="02020603050405020304" pitchFamily="18" charset="0"/>
                <a:cs typeface="Times New Roman" panose="02020603050405020304" pitchFamily="18" charset="0"/>
              </a:rPr>
              <a:t>деятельность;</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разработку </a:t>
            </a:r>
            <a:r>
              <a:rPr lang="ru-RU" sz="1400" dirty="0">
                <a:latin typeface="Times New Roman" panose="02020603050405020304" pitchFamily="18" charset="0"/>
                <a:cs typeface="Times New Roman" panose="02020603050405020304" pitchFamily="18" charset="0"/>
              </a:rPr>
              <a:t>и анализ инвестиционных проектов, составление бизнес-планов;</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проведение </a:t>
            </a:r>
            <a:r>
              <a:rPr lang="ru-RU" sz="1400" dirty="0">
                <a:latin typeface="Times New Roman" panose="02020603050405020304" pitchFamily="18" charset="0"/>
                <a:cs typeface="Times New Roman" panose="02020603050405020304" pitchFamily="18" charset="0"/>
              </a:rPr>
              <a:t>научно-исследовательских и экспериментальных работ в областях, связанных с аудиторской деятельностью, и распространение их результатов, в том числе на бумажных и электронных носителях;</a:t>
            </a:r>
          </a:p>
          <a:p>
            <a:pPr algn="just">
              <a:buFont typeface="Wingdings" panose="05000000000000000000" pitchFamily="2" charset="2"/>
              <a:buChar char="ü"/>
            </a:pPr>
            <a:r>
              <a:rPr lang="ru-RU" sz="1400" dirty="0" smtClean="0">
                <a:latin typeface="Times New Roman" panose="02020603050405020304" pitchFamily="18" charset="0"/>
                <a:cs typeface="Times New Roman" panose="02020603050405020304" pitchFamily="18" charset="0"/>
              </a:rPr>
              <a:t>обучение </a:t>
            </a:r>
            <a:r>
              <a:rPr lang="ru-RU" sz="1400" dirty="0">
                <a:latin typeface="Times New Roman" panose="02020603050405020304" pitchFamily="18" charset="0"/>
                <a:cs typeface="Times New Roman" panose="02020603050405020304" pitchFamily="18" charset="0"/>
              </a:rPr>
              <a:t>в областях, связанных с аудиторской деятельностью</a:t>
            </a:r>
            <a:r>
              <a:rPr lang="ru-RU" sz="1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06408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88640"/>
            <a:ext cx="7704856" cy="1647056"/>
          </a:xfrm>
        </p:spPr>
        <p:txBody>
          <a:bodyPr>
            <a:normAutofit fontScale="90000"/>
          </a:bodyPr>
          <a:lstStyle/>
          <a:p>
            <a:r>
              <a:rPr lang="ru-RU" dirty="0" smtClean="0"/>
              <a:t>Ст. 2 </a:t>
            </a:r>
            <a:r>
              <a:rPr lang="ru-RU" dirty="0"/>
              <a:t>Законодательство </a:t>
            </a:r>
            <a:r>
              <a:rPr lang="ru-RU" dirty="0" smtClean="0"/>
              <a:t>РФ </a:t>
            </a:r>
            <a:r>
              <a:rPr lang="ru-RU" dirty="0"/>
              <a:t>и иные нормативные правовые акты, которые регулируют аудиторскую </a:t>
            </a:r>
            <a:r>
              <a:rPr lang="ru-RU" dirty="0" smtClean="0"/>
              <a:t>деятельность</a:t>
            </a:r>
            <a:endParaRPr lang="ru-RU" dirty="0"/>
          </a:p>
        </p:txBody>
      </p:sp>
      <p:sp>
        <p:nvSpPr>
          <p:cNvPr id="3" name="Прямоугольник 2"/>
          <p:cNvSpPr/>
          <p:nvPr/>
        </p:nvSpPr>
        <p:spPr>
          <a:xfrm>
            <a:off x="755576" y="2060848"/>
            <a:ext cx="7272808" cy="1200329"/>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Аудиторская деятельность осуществляется в соответствии с настоящим Федеральным законом, другими федеральными законами и иными нормативными правовыми актами, которые регулируют отношения, возникающие при осуществлении аудиторской деятельности.</a:t>
            </a:r>
          </a:p>
        </p:txBody>
      </p:sp>
      <p:pic>
        <p:nvPicPr>
          <p:cNvPr id="1026" name="Picture 2" descr="C:\Users\User\Desktop\5d4d7ccd166e3f43580751442b063a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6290" y="3645024"/>
            <a:ext cx="4711380" cy="21248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1456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lstStyle/>
          <a:p>
            <a:r>
              <a:rPr lang="ru-RU" dirty="0" smtClean="0"/>
              <a:t>Ст. 3 Аудиторская организация</a:t>
            </a:r>
            <a:endParaRPr lang="ru-RU" dirty="0"/>
          </a:p>
        </p:txBody>
      </p:sp>
      <p:sp>
        <p:nvSpPr>
          <p:cNvPr id="4" name="Объект 3"/>
          <p:cNvSpPr>
            <a:spLocks noGrp="1"/>
          </p:cNvSpPr>
          <p:nvPr>
            <p:ph sz="quarter" idx="2"/>
          </p:nvPr>
        </p:nvSpPr>
        <p:spPr>
          <a:xfrm>
            <a:off x="539552" y="1340768"/>
            <a:ext cx="7704856" cy="3024336"/>
          </a:xfrm>
        </p:spPr>
        <p:txBody>
          <a:bodyPr>
            <a:noAutofit/>
          </a:bodyPr>
          <a:lstStyle/>
          <a:p>
            <a:pPr algn="just"/>
            <a:r>
              <a:rPr lang="ru-RU" sz="1600" dirty="0" smtClean="0">
                <a:latin typeface="Times New Roman" panose="02020603050405020304" pitchFamily="18" charset="0"/>
                <a:cs typeface="Times New Roman" panose="02020603050405020304" pitchFamily="18" charset="0"/>
              </a:rPr>
              <a:t>Аудиторская </a:t>
            </a:r>
            <a:r>
              <a:rPr lang="ru-RU" sz="1600" dirty="0">
                <a:latin typeface="Times New Roman" panose="02020603050405020304" pitchFamily="18" charset="0"/>
                <a:cs typeface="Times New Roman" panose="02020603050405020304" pitchFamily="18" charset="0"/>
              </a:rPr>
              <a:t>организация - коммерческая организация, являющаяся членом одной из саморегулируемых организаций аудиторов.</a:t>
            </a:r>
          </a:p>
          <a:p>
            <a:pPr algn="just"/>
            <a:r>
              <a:rPr lang="ru-RU" sz="1600" dirty="0" smtClean="0">
                <a:latin typeface="Times New Roman" panose="02020603050405020304" pitchFamily="18" charset="0"/>
                <a:cs typeface="Times New Roman" panose="02020603050405020304" pitchFamily="18" charset="0"/>
              </a:rPr>
              <a:t>Коммерческая </a:t>
            </a:r>
            <a:r>
              <a:rPr lang="ru-RU" sz="1600" dirty="0">
                <a:latin typeface="Times New Roman" panose="02020603050405020304" pitchFamily="18" charset="0"/>
                <a:cs typeface="Times New Roman" panose="02020603050405020304" pitchFamily="18" charset="0"/>
              </a:rPr>
              <a:t>организация приобретает право осуществлять аудиторскую деятельность с даты внесения сведений о ней в реестр аудиторов и аудиторских организаций саморегулируемой организации аудиторов (далее - реестр аудиторов и аудиторских организаций), членом которой такая организация </a:t>
            </a:r>
            <a:r>
              <a:rPr lang="ru-RU" sz="1600" dirty="0" smtClean="0">
                <a:latin typeface="Times New Roman" panose="02020603050405020304" pitchFamily="18" charset="0"/>
                <a:cs typeface="Times New Roman" panose="02020603050405020304" pitchFamily="18" charset="0"/>
              </a:rPr>
              <a:t>является.</a:t>
            </a:r>
          </a:p>
          <a:p>
            <a:pPr algn="just"/>
            <a:r>
              <a:rPr lang="ru-RU" sz="1600" dirty="0" smtClean="0">
                <a:latin typeface="Times New Roman" panose="02020603050405020304" pitchFamily="18" charset="0"/>
                <a:cs typeface="Times New Roman" panose="02020603050405020304" pitchFamily="18" charset="0"/>
              </a:rPr>
              <a:t>Коммерческая </a:t>
            </a:r>
            <a:r>
              <a:rPr lang="ru-RU" sz="1600" dirty="0">
                <a:latin typeface="Times New Roman" panose="02020603050405020304" pitchFamily="18" charset="0"/>
                <a:cs typeface="Times New Roman" panose="02020603050405020304" pitchFamily="18" charset="0"/>
              </a:rPr>
              <a:t>организация, сведения о которой не внесены в реестр аудиторов и аудиторских организаций в течение трех месяцев с даты внесения записи о ней в Единый государственный реестр юридических лиц, не вправе использовать в своем наименовании слово "аудиторская", а также производные слова от слова "аудит".</a:t>
            </a:r>
            <a:endParaRPr lang="ru-RU"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4522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7467600" cy="634082"/>
          </a:xfrm>
        </p:spPr>
        <p:txBody>
          <a:bodyPr/>
          <a:lstStyle/>
          <a:p>
            <a:r>
              <a:rPr lang="ru-RU" dirty="0" smtClean="0"/>
              <a:t>Ст. 4 Аудитор</a:t>
            </a:r>
            <a:endParaRPr lang="ru-RU" dirty="0"/>
          </a:p>
        </p:txBody>
      </p:sp>
      <p:sp>
        <p:nvSpPr>
          <p:cNvPr id="4" name="Объект 3"/>
          <p:cNvSpPr>
            <a:spLocks noGrp="1"/>
          </p:cNvSpPr>
          <p:nvPr>
            <p:ph sz="quarter" idx="2"/>
          </p:nvPr>
        </p:nvSpPr>
        <p:spPr>
          <a:xfrm>
            <a:off x="539552" y="1196752"/>
            <a:ext cx="7704856" cy="3240360"/>
          </a:xfrm>
        </p:spPr>
        <p:txBody>
          <a:bodyPr>
            <a:noAutofit/>
          </a:bodyPr>
          <a:lstStyle/>
          <a:p>
            <a:pPr algn="just"/>
            <a:r>
              <a:rPr lang="ru-RU" sz="1600" dirty="0">
                <a:latin typeface="Times New Roman" panose="02020603050405020304" pitchFamily="18" charset="0"/>
                <a:cs typeface="Times New Roman" panose="02020603050405020304" pitchFamily="18" charset="0"/>
              </a:rPr>
              <a:t> Аудитор - физическое лицо, получившее квалификационный аттестат аудитора и являющееся членом одной из саморегулируемых организаций аудиторов.</a:t>
            </a:r>
          </a:p>
          <a:p>
            <a:pPr algn="just"/>
            <a:r>
              <a:rPr lang="ru-RU" sz="1600" dirty="0" smtClean="0">
                <a:latin typeface="Times New Roman" panose="02020603050405020304" pitchFamily="18" charset="0"/>
                <a:cs typeface="Times New Roman" panose="02020603050405020304" pitchFamily="18" charset="0"/>
              </a:rPr>
              <a:t>Физическое </a:t>
            </a:r>
            <a:r>
              <a:rPr lang="ru-RU" sz="1600" dirty="0">
                <a:latin typeface="Times New Roman" panose="02020603050405020304" pitchFamily="18" charset="0"/>
                <a:cs typeface="Times New Roman" panose="02020603050405020304" pitchFamily="18" charset="0"/>
              </a:rPr>
              <a:t>лицо признается аудитором с даты внесения сведений о нем в реестр аудиторов и аудиторских организаций.</a:t>
            </a:r>
          </a:p>
          <a:p>
            <a:pPr algn="just"/>
            <a:r>
              <a:rPr lang="ru-RU" sz="1600" dirty="0" smtClean="0">
                <a:latin typeface="Times New Roman" panose="02020603050405020304" pitchFamily="18" charset="0"/>
                <a:cs typeface="Times New Roman" panose="02020603050405020304" pitchFamily="18" charset="0"/>
              </a:rPr>
              <a:t>Аудитор</a:t>
            </a:r>
            <a:r>
              <a:rPr lang="ru-RU" sz="1600" dirty="0">
                <a:latin typeface="Times New Roman" panose="02020603050405020304" pitchFamily="18" charset="0"/>
                <a:cs typeface="Times New Roman" panose="02020603050405020304" pitchFamily="18" charset="0"/>
              </a:rPr>
              <a:t>, являющийся работником аудиторской организации на основании трудового договора между ним и аудиторской организацией, вправе участвовать в осуществлении аудиторской организацией аудиторской деятельности, а также в оказании прочих услуг, предусмотренных статьей 1 настоящего Федерального закона.</a:t>
            </a:r>
          </a:p>
          <a:p>
            <a:pPr algn="just"/>
            <a:r>
              <a:rPr lang="ru-RU" sz="1600" dirty="0" smtClean="0">
                <a:latin typeface="Times New Roman" panose="02020603050405020304" pitchFamily="18" charset="0"/>
                <a:cs typeface="Times New Roman" panose="02020603050405020304" pitchFamily="18" charset="0"/>
              </a:rPr>
              <a:t>Индивидуальный </a:t>
            </a:r>
            <a:r>
              <a:rPr lang="ru-RU" sz="1600" dirty="0">
                <a:latin typeface="Times New Roman" panose="02020603050405020304" pitchFamily="18" charset="0"/>
                <a:cs typeface="Times New Roman" panose="02020603050405020304" pitchFamily="18" charset="0"/>
              </a:rPr>
              <a:t>аудитор вправе осуществлять аудиторскую деятельность, а также оказывать прочие услуги в соответствии со статьей 1 настоящего </a:t>
            </a:r>
            <a:r>
              <a:rPr lang="ru-RU" sz="1600" dirty="0" smtClean="0">
                <a:latin typeface="Times New Roman" panose="02020603050405020304" pitchFamily="18" charset="0"/>
                <a:cs typeface="Times New Roman" panose="02020603050405020304" pitchFamily="18" charset="0"/>
              </a:rPr>
              <a:t>ФЗ.</a:t>
            </a:r>
          </a:p>
        </p:txBody>
      </p:sp>
    </p:spTree>
    <p:extLst>
      <p:ext uri="{BB962C8B-B14F-4D97-AF65-F5344CB8AC3E}">
        <p14:creationId xmlns:p14="http://schemas.microsoft.com/office/powerpoint/2010/main" val="4143001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7467600" cy="634082"/>
          </a:xfrm>
        </p:spPr>
        <p:txBody>
          <a:bodyPr/>
          <a:lstStyle/>
          <a:p>
            <a:r>
              <a:rPr lang="ru-RU" dirty="0" smtClean="0"/>
              <a:t>Ст. 5 Обязательный аудит</a:t>
            </a:r>
            <a:endParaRPr lang="ru-RU" dirty="0"/>
          </a:p>
        </p:txBody>
      </p:sp>
      <p:sp>
        <p:nvSpPr>
          <p:cNvPr id="4" name="Объект 3"/>
          <p:cNvSpPr>
            <a:spLocks noGrp="1"/>
          </p:cNvSpPr>
          <p:nvPr>
            <p:ph sz="quarter" idx="2"/>
          </p:nvPr>
        </p:nvSpPr>
        <p:spPr>
          <a:xfrm>
            <a:off x="539552" y="1196752"/>
            <a:ext cx="7704856" cy="5328592"/>
          </a:xfrm>
        </p:spPr>
        <p:txBody>
          <a:bodyPr>
            <a:noAutofit/>
          </a:bodyPr>
          <a:lstStyle/>
          <a:p>
            <a:pPr algn="just"/>
            <a:r>
              <a:rPr lang="ru-RU" sz="1600" dirty="0" smtClean="0">
                <a:latin typeface="Times New Roman" panose="02020603050405020304" pitchFamily="18" charset="0"/>
                <a:cs typeface="Times New Roman" panose="02020603050405020304" pitchFamily="18" charset="0"/>
              </a:rPr>
              <a:t>Обязательный </a:t>
            </a:r>
            <a:r>
              <a:rPr lang="ru-RU" sz="1600" dirty="0">
                <a:latin typeface="Times New Roman" panose="02020603050405020304" pitchFamily="18" charset="0"/>
                <a:cs typeface="Times New Roman" panose="02020603050405020304" pitchFamily="18" charset="0"/>
              </a:rPr>
              <a:t>аудит проводится в случаях:</a:t>
            </a:r>
          </a:p>
          <a:p>
            <a:pPr marL="0" indent="0" algn="just">
              <a:buNone/>
            </a:pPr>
            <a:r>
              <a:rPr lang="ru-RU" sz="1600" dirty="0">
                <a:latin typeface="Times New Roman" panose="02020603050405020304" pitchFamily="18" charset="0"/>
                <a:cs typeface="Times New Roman" panose="02020603050405020304" pitchFamily="18" charset="0"/>
              </a:rPr>
              <a:t>1) если организация имеет организационно-правовую форму акционерного общества;</a:t>
            </a:r>
          </a:p>
          <a:p>
            <a:pPr marL="0" indent="0" algn="just">
              <a:buNone/>
            </a:pPr>
            <a:r>
              <a:rPr lang="ru-RU" sz="1600" dirty="0" smtClean="0">
                <a:latin typeface="Times New Roman" panose="02020603050405020304" pitchFamily="18" charset="0"/>
                <a:cs typeface="Times New Roman" panose="02020603050405020304" pitchFamily="18" charset="0"/>
              </a:rPr>
              <a:t>2</a:t>
            </a:r>
            <a:r>
              <a:rPr lang="ru-RU" sz="1600" dirty="0">
                <a:latin typeface="Times New Roman" panose="02020603050405020304" pitchFamily="18" charset="0"/>
                <a:cs typeface="Times New Roman" panose="02020603050405020304" pitchFamily="18" charset="0"/>
              </a:rPr>
              <a:t>) если ценные бумаги организации допущены к организованным торгам;</a:t>
            </a:r>
          </a:p>
          <a:p>
            <a:pPr marL="0" indent="0" algn="just">
              <a:buNone/>
            </a:pPr>
            <a:r>
              <a:rPr lang="ru-RU" sz="1600" dirty="0" smtClean="0">
                <a:latin typeface="Times New Roman" panose="02020603050405020304" pitchFamily="18" charset="0"/>
                <a:cs typeface="Times New Roman" panose="02020603050405020304" pitchFamily="18" charset="0"/>
              </a:rPr>
              <a:t>3</a:t>
            </a:r>
            <a:r>
              <a:rPr lang="ru-RU" sz="1600" dirty="0">
                <a:latin typeface="Times New Roman" panose="02020603050405020304" pitchFamily="18" charset="0"/>
                <a:cs typeface="Times New Roman" panose="02020603050405020304" pitchFamily="18" charset="0"/>
              </a:rPr>
              <a:t>) если организация является кредитной организацией, бюро кредитных историй, организацией, являющейся профессиональным участником рынка ценных бумаг, страховой организацией, клиринговой организацией, обществом взаимного страхования, организатором торговли, негосударственным пенсионным или иным фондом, акционерным инвестиционным фондом, управляющей компанией акционерного инвестиционного фонда, паевого инвестиционного фонда или негосударственного пенсионного </a:t>
            </a:r>
            <a:r>
              <a:rPr lang="ru-RU" sz="1600" dirty="0" smtClean="0">
                <a:latin typeface="Times New Roman" panose="02020603050405020304" pitchFamily="18" charset="0"/>
                <a:cs typeface="Times New Roman" panose="02020603050405020304" pitchFamily="18" charset="0"/>
              </a:rPr>
              <a:t>фонда;</a:t>
            </a:r>
            <a:endParaRPr lang="ru-RU" sz="1600" dirty="0">
              <a:latin typeface="Times New Roman" panose="02020603050405020304" pitchFamily="18" charset="0"/>
              <a:cs typeface="Times New Roman" panose="02020603050405020304" pitchFamily="18" charset="0"/>
            </a:endParaRPr>
          </a:p>
          <a:p>
            <a:pPr marL="0" indent="0" algn="just">
              <a:buNone/>
            </a:pPr>
            <a:r>
              <a:rPr lang="ru-RU" sz="1600" dirty="0" smtClean="0">
                <a:latin typeface="Times New Roman" panose="02020603050405020304" pitchFamily="18" charset="0"/>
                <a:cs typeface="Times New Roman" panose="02020603050405020304" pitchFamily="18" charset="0"/>
              </a:rPr>
              <a:t>4</a:t>
            </a:r>
            <a:r>
              <a:rPr lang="ru-RU" sz="1600" dirty="0">
                <a:latin typeface="Times New Roman" panose="02020603050405020304" pitchFamily="18" charset="0"/>
                <a:cs typeface="Times New Roman" panose="02020603050405020304" pitchFamily="18" charset="0"/>
              </a:rPr>
              <a:t>) если объем выручки от продажи продукции </a:t>
            </a:r>
            <a:r>
              <a:rPr lang="ru-RU" sz="1600" dirty="0" smtClean="0">
                <a:latin typeface="Times New Roman" panose="02020603050405020304" pitchFamily="18" charset="0"/>
                <a:cs typeface="Times New Roman" panose="02020603050405020304" pitchFamily="18" charset="0"/>
              </a:rPr>
              <a:t>организации за </a:t>
            </a:r>
            <a:r>
              <a:rPr lang="ru-RU" sz="1600" dirty="0">
                <a:latin typeface="Times New Roman" panose="02020603050405020304" pitchFamily="18" charset="0"/>
                <a:cs typeface="Times New Roman" panose="02020603050405020304" pitchFamily="18" charset="0"/>
              </a:rPr>
              <a:t>предшествовавший отчетному год превышает 400 миллионов рублей или сумма активов бухгалтерского баланса по состоянию на конец предшествовавшего отчетному года превышает 60 миллионов рублей;</a:t>
            </a:r>
          </a:p>
          <a:p>
            <a:pPr marL="0" indent="0" algn="just">
              <a:buNone/>
            </a:pPr>
            <a:r>
              <a:rPr lang="ru-RU" sz="1600" dirty="0">
                <a:latin typeface="Times New Roman" panose="02020603050405020304" pitchFamily="18" charset="0"/>
                <a:cs typeface="Times New Roman" panose="02020603050405020304" pitchFamily="18" charset="0"/>
              </a:rPr>
              <a:t>5) если организация </a:t>
            </a:r>
            <a:r>
              <a:rPr lang="ru-RU" sz="1600" dirty="0" smtClean="0">
                <a:latin typeface="Times New Roman" panose="02020603050405020304" pitchFamily="18" charset="0"/>
                <a:cs typeface="Times New Roman" panose="02020603050405020304" pitchFamily="18" charset="0"/>
              </a:rPr>
              <a:t>представляет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раскрывает </a:t>
            </a:r>
            <a:r>
              <a:rPr lang="ru-RU" sz="1600" dirty="0">
                <a:latin typeface="Times New Roman" panose="02020603050405020304" pitchFamily="18" charset="0"/>
                <a:cs typeface="Times New Roman" panose="02020603050405020304" pitchFamily="18" charset="0"/>
              </a:rPr>
              <a:t>годовую сводную (консолидированную) бухгалтерскую (финансовую) отчетность;</a:t>
            </a:r>
          </a:p>
          <a:p>
            <a:pPr marL="0" indent="0" algn="just">
              <a:buNone/>
            </a:pPr>
            <a:r>
              <a:rPr lang="ru-RU" sz="1600" dirty="0" smtClean="0">
                <a:latin typeface="Times New Roman" panose="02020603050405020304" pitchFamily="18" charset="0"/>
                <a:cs typeface="Times New Roman" panose="02020603050405020304" pitchFamily="18" charset="0"/>
              </a:rPr>
              <a:t>6</a:t>
            </a:r>
            <a:r>
              <a:rPr lang="ru-RU" sz="1600" dirty="0">
                <a:latin typeface="Times New Roman" panose="02020603050405020304" pitchFamily="18" charset="0"/>
                <a:cs typeface="Times New Roman" panose="02020603050405020304" pitchFamily="18" charset="0"/>
              </a:rPr>
              <a:t>) в иных случаях, установленных федеральными законами</a:t>
            </a:r>
            <a:r>
              <a:rPr lang="ru-RU" sz="1600" dirty="0" smtClean="0">
                <a:latin typeface="Times New Roman" panose="02020603050405020304" pitchFamily="18" charset="0"/>
                <a:cs typeface="Times New Roman" panose="02020603050405020304" pitchFamily="18" charset="0"/>
              </a:rPr>
              <a:t>.</a:t>
            </a:r>
          </a:p>
          <a:p>
            <a:pPr algn="just">
              <a:buFont typeface="Courier New" panose="02070309020205020404" pitchFamily="49" charset="0"/>
              <a:buChar char="o"/>
            </a:pPr>
            <a:r>
              <a:rPr lang="ru-RU" sz="1600" dirty="0" smtClean="0">
                <a:latin typeface="Times New Roman" panose="02020603050405020304" pitchFamily="18" charset="0"/>
                <a:cs typeface="Times New Roman" panose="02020603050405020304" pitchFamily="18" charset="0"/>
              </a:rPr>
              <a:t>Обязательный </a:t>
            </a:r>
            <a:r>
              <a:rPr lang="ru-RU" sz="1600" dirty="0">
                <a:latin typeface="Times New Roman" panose="02020603050405020304" pitchFamily="18" charset="0"/>
                <a:cs typeface="Times New Roman" panose="02020603050405020304" pitchFamily="18" charset="0"/>
              </a:rPr>
              <a:t>аудит проводится ежегодно.</a:t>
            </a:r>
            <a:endParaRPr lang="ru-RU"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2910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7467600" cy="634082"/>
          </a:xfrm>
        </p:spPr>
        <p:txBody>
          <a:bodyPr/>
          <a:lstStyle/>
          <a:p>
            <a:r>
              <a:rPr lang="ru-RU" dirty="0" smtClean="0"/>
              <a:t>Ст. 5 Обязательный аудит</a:t>
            </a:r>
            <a:endParaRPr lang="ru-RU" dirty="0"/>
          </a:p>
        </p:txBody>
      </p:sp>
      <p:sp>
        <p:nvSpPr>
          <p:cNvPr id="4" name="Объект 3"/>
          <p:cNvSpPr>
            <a:spLocks noGrp="1"/>
          </p:cNvSpPr>
          <p:nvPr>
            <p:ph sz="quarter" idx="2"/>
          </p:nvPr>
        </p:nvSpPr>
        <p:spPr>
          <a:xfrm>
            <a:off x="539552" y="1196752"/>
            <a:ext cx="7704856" cy="5328592"/>
          </a:xfrm>
        </p:spPr>
        <p:txBody>
          <a:bodyPr>
            <a:noAutofit/>
          </a:bodyPr>
          <a:lstStyle/>
          <a:p>
            <a:pPr algn="just"/>
            <a:r>
              <a:rPr lang="ru-RU" sz="1600" dirty="0">
                <a:latin typeface="Times New Roman" panose="02020603050405020304" pitchFamily="18" charset="0"/>
                <a:cs typeface="Times New Roman" panose="02020603050405020304" pitchFamily="18" charset="0"/>
              </a:rPr>
              <a:t>Обязательный аудит бухгалтерской (финансовой) отчетности организаций, ценные бумаги которых допущены к организованным </a:t>
            </a:r>
            <a:r>
              <a:rPr lang="ru-RU" sz="1600" dirty="0" smtClean="0">
                <a:latin typeface="Times New Roman" panose="02020603050405020304" pitchFamily="18" charset="0"/>
                <a:cs typeface="Times New Roman" panose="02020603050405020304" pitchFamily="18" charset="0"/>
              </a:rPr>
              <a:t>торгам, в </a:t>
            </a:r>
            <a:r>
              <a:rPr lang="ru-RU" sz="1600" dirty="0">
                <a:latin typeface="Times New Roman" panose="02020603050405020304" pitchFamily="18" charset="0"/>
                <a:cs typeface="Times New Roman" panose="02020603050405020304" pitchFamily="18" charset="0"/>
              </a:rPr>
              <a:t>уставных (складочных) капиталах которых доля государственной собственности составляет не менее 25 </a:t>
            </a:r>
            <a:r>
              <a:rPr lang="ru-RU" sz="1600" dirty="0" smtClean="0">
                <a:latin typeface="Times New Roman" panose="02020603050405020304" pitchFamily="18" charset="0"/>
                <a:cs typeface="Times New Roman" panose="02020603050405020304" pitchFamily="18" charset="0"/>
              </a:rPr>
              <a:t>процентов, проводится </a:t>
            </a:r>
            <a:r>
              <a:rPr lang="ru-RU" sz="1600" dirty="0">
                <a:latin typeface="Times New Roman" panose="02020603050405020304" pitchFamily="18" charset="0"/>
                <a:cs typeface="Times New Roman" panose="02020603050405020304" pitchFamily="18" charset="0"/>
              </a:rPr>
              <a:t>только аудиторскими организациями</a:t>
            </a:r>
            <a:r>
              <a:rPr lang="ru-RU" sz="1600" dirty="0" smtClean="0">
                <a:latin typeface="Times New Roman" panose="02020603050405020304" pitchFamily="18" charset="0"/>
                <a:cs typeface="Times New Roman" panose="02020603050405020304" pitchFamily="18" charset="0"/>
              </a:rPr>
              <a:t>.</a:t>
            </a:r>
          </a:p>
          <a:p>
            <a:pPr algn="just"/>
            <a:r>
              <a:rPr lang="ru-RU" sz="1600" dirty="0">
                <a:latin typeface="Times New Roman" panose="02020603050405020304" pitchFamily="18" charset="0"/>
                <a:cs typeface="Times New Roman" panose="02020603050405020304" pitchFamily="18" charset="0"/>
              </a:rPr>
              <a:t>Договор на проведение обязательного аудита бухгалтерской (финансовой) отчетности организации, в уставном (складочном) капитале которой доля государственной собственности составляет не менее 25 процентов</a:t>
            </a:r>
            <a:r>
              <a:rPr lang="ru-RU" sz="1600" dirty="0" smtClean="0">
                <a:latin typeface="Times New Roman" panose="02020603050405020304" pitchFamily="18" charset="0"/>
                <a:cs typeface="Times New Roman" panose="02020603050405020304" pitchFamily="18" charset="0"/>
              </a:rPr>
              <a:t>, заключается </a:t>
            </a:r>
            <a:r>
              <a:rPr lang="ru-RU" sz="1600" dirty="0">
                <a:latin typeface="Times New Roman" panose="02020603050405020304" pitchFamily="18" charset="0"/>
                <a:cs typeface="Times New Roman" panose="02020603050405020304" pitchFamily="18" charset="0"/>
              </a:rPr>
              <a:t>по результатам проведения не реже чем один раз в пять лет открытого конкурса в порядке, установленном законодательством </a:t>
            </a:r>
            <a:r>
              <a:rPr lang="ru-RU" sz="1600" dirty="0" smtClean="0">
                <a:latin typeface="Times New Roman" panose="02020603050405020304" pitchFamily="18" charset="0"/>
                <a:cs typeface="Times New Roman" panose="02020603050405020304" pitchFamily="18" charset="0"/>
              </a:rPr>
              <a:t>РФ.</a:t>
            </a:r>
          </a:p>
          <a:p>
            <a:pPr algn="just"/>
            <a:r>
              <a:rPr lang="ru-RU" sz="1600" dirty="0">
                <a:latin typeface="Times New Roman" panose="02020603050405020304" pitchFamily="18" charset="0"/>
                <a:cs typeface="Times New Roman" panose="02020603050405020304" pitchFamily="18" charset="0"/>
              </a:rPr>
              <a:t> В открытом конкурсе на заключение контракта на проведение аудита бухгалтерской (финансовой) отчетности организации, объем выручки от продажи продукции </a:t>
            </a:r>
            <a:r>
              <a:rPr lang="ru-RU" sz="1600" dirty="0" smtClean="0">
                <a:latin typeface="Times New Roman" panose="02020603050405020304" pitchFamily="18" charset="0"/>
                <a:cs typeface="Times New Roman" panose="02020603050405020304" pitchFamily="18" charset="0"/>
              </a:rPr>
              <a:t>которой </a:t>
            </a:r>
            <a:r>
              <a:rPr lang="ru-RU" sz="1600" dirty="0">
                <a:latin typeface="Times New Roman" panose="02020603050405020304" pitchFamily="18" charset="0"/>
                <a:cs typeface="Times New Roman" panose="02020603050405020304" pitchFamily="18" charset="0"/>
              </a:rPr>
              <a:t>за предшествующий отчетному год не превышает 1 миллиарда рублей, обязательным является участие аудиторских организаций, являющихся субъектами малого и среднего предпринимательства</a:t>
            </a:r>
            <a:r>
              <a:rPr lang="ru-RU" sz="1600" dirty="0" smtClean="0">
                <a:latin typeface="Times New Roman" panose="02020603050405020304" pitchFamily="18" charset="0"/>
                <a:cs typeface="Times New Roman" panose="02020603050405020304" pitchFamily="18" charset="0"/>
              </a:rPr>
              <a:t>.</a:t>
            </a:r>
          </a:p>
          <a:p>
            <a:pPr algn="just"/>
            <a:r>
              <a:rPr lang="ru-RU" sz="1600" dirty="0">
                <a:latin typeface="Times New Roman" panose="02020603050405020304" pitchFamily="18" charset="0"/>
                <a:cs typeface="Times New Roman" panose="02020603050405020304" pitchFamily="18" charset="0"/>
              </a:rPr>
              <a:t>Сведения о результатах обязательного аудита подлежат внесению в Единый федеральный реестр сведений о фактах деятельности юридических лиц заказчиком аудита с указанием в сообщении аудируемого </a:t>
            </a:r>
            <a:r>
              <a:rPr lang="ru-RU" sz="1600" dirty="0" smtClean="0">
                <a:latin typeface="Times New Roman" panose="02020603050405020304" pitchFamily="18" charset="0"/>
                <a:cs typeface="Times New Roman" panose="02020603050405020304" pitchFamily="18" charset="0"/>
              </a:rPr>
              <a:t>лица и аудитора</a:t>
            </a:r>
          </a:p>
        </p:txBody>
      </p:sp>
    </p:spTree>
    <p:extLst>
      <p:ext uri="{BB962C8B-B14F-4D97-AF65-F5344CB8AC3E}">
        <p14:creationId xmlns:p14="http://schemas.microsoft.com/office/powerpoint/2010/main" val="38502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7467600" cy="634082"/>
          </a:xfrm>
        </p:spPr>
        <p:txBody>
          <a:bodyPr/>
          <a:lstStyle/>
          <a:p>
            <a:r>
              <a:rPr lang="ru-RU" dirty="0" smtClean="0"/>
              <a:t>Ст. 6 Аудиторское заключение</a:t>
            </a:r>
            <a:endParaRPr lang="ru-RU" dirty="0"/>
          </a:p>
        </p:txBody>
      </p:sp>
      <p:sp>
        <p:nvSpPr>
          <p:cNvPr id="4" name="Объект 3"/>
          <p:cNvSpPr>
            <a:spLocks noGrp="1"/>
          </p:cNvSpPr>
          <p:nvPr>
            <p:ph sz="quarter" idx="2"/>
          </p:nvPr>
        </p:nvSpPr>
        <p:spPr>
          <a:xfrm>
            <a:off x="539552" y="1196752"/>
            <a:ext cx="7704856" cy="5328592"/>
          </a:xfrm>
        </p:spPr>
        <p:txBody>
          <a:bodyPr>
            <a:noAutofit/>
          </a:bodyPr>
          <a:lstStyle/>
          <a:p>
            <a:pPr algn="just"/>
            <a:r>
              <a:rPr lang="ru-RU" sz="1600" dirty="0">
                <a:latin typeface="Times New Roman" panose="02020603050405020304" pitchFamily="18" charset="0"/>
                <a:cs typeface="Times New Roman" panose="02020603050405020304" pitchFamily="18" charset="0"/>
              </a:rPr>
              <a:t>Аудиторское заключение - официальный документ, предназначенный для пользователей бухгалтерской (финансовой) отчетности </a:t>
            </a:r>
            <a:r>
              <a:rPr lang="ru-RU" sz="1600" dirty="0" err="1">
                <a:latin typeface="Times New Roman" panose="02020603050405020304" pitchFamily="18" charset="0"/>
                <a:cs typeface="Times New Roman" panose="02020603050405020304" pitchFamily="18" charset="0"/>
              </a:rPr>
              <a:t>аудируемых</a:t>
            </a:r>
            <a:r>
              <a:rPr lang="ru-RU" sz="1600" dirty="0">
                <a:latin typeface="Times New Roman" panose="02020603050405020304" pitchFamily="18" charset="0"/>
                <a:cs typeface="Times New Roman" panose="02020603050405020304" pitchFamily="18" charset="0"/>
              </a:rPr>
              <a:t> лиц, содержащий выраженное в установленной форме мнение аудиторской организации, индивидуального аудитора о достоверности бухгалтерской (финансовой) отчетности аудируемого лица</a:t>
            </a:r>
            <a:r>
              <a:rPr lang="ru-RU" sz="1600" dirty="0" smtClean="0">
                <a:latin typeface="Times New Roman" panose="02020603050405020304" pitchFamily="18" charset="0"/>
                <a:cs typeface="Times New Roman" panose="02020603050405020304" pitchFamily="18" charset="0"/>
              </a:rPr>
              <a:t>.</a:t>
            </a:r>
          </a:p>
          <a:p>
            <a:pPr algn="just"/>
            <a:r>
              <a:rPr lang="ru-RU" sz="1600" dirty="0">
                <a:latin typeface="Times New Roman" panose="02020603050405020304" pitchFamily="18" charset="0"/>
                <a:cs typeface="Times New Roman" panose="02020603050405020304" pitchFamily="18" charset="0"/>
              </a:rPr>
              <a:t>Требования к форме, содержанию, порядку подписания и представления аудиторского заключения устанавливаются стандартами аудиторской деятельности</a:t>
            </a:r>
            <a:r>
              <a:rPr lang="ru-RU" sz="1600" dirty="0" smtClean="0">
                <a:latin typeface="Times New Roman" panose="02020603050405020304" pitchFamily="18" charset="0"/>
                <a:cs typeface="Times New Roman" panose="02020603050405020304" pitchFamily="18" charset="0"/>
              </a:rPr>
              <a:t>.</a:t>
            </a:r>
          </a:p>
          <a:p>
            <a:pPr algn="just"/>
            <a:r>
              <a:rPr lang="ru-RU" sz="1600" dirty="0">
                <a:latin typeface="Times New Roman" panose="02020603050405020304" pitchFamily="18" charset="0"/>
                <a:cs typeface="Times New Roman" panose="02020603050405020304" pitchFamily="18" charset="0"/>
              </a:rPr>
              <a:t>Аудиторское заключение представляется аудиторской организацией, индивидуальным аудитором только </a:t>
            </a:r>
            <a:r>
              <a:rPr lang="ru-RU" sz="1600" dirty="0" err="1">
                <a:latin typeface="Times New Roman" panose="02020603050405020304" pitchFamily="18" charset="0"/>
                <a:cs typeface="Times New Roman" panose="02020603050405020304" pitchFamily="18" charset="0"/>
              </a:rPr>
              <a:t>аудируемому</a:t>
            </a:r>
            <a:r>
              <a:rPr lang="ru-RU" sz="1600" dirty="0">
                <a:latin typeface="Times New Roman" panose="02020603050405020304" pitchFamily="18" charset="0"/>
                <a:cs typeface="Times New Roman" panose="02020603050405020304" pitchFamily="18" charset="0"/>
              </a:rPr>
              <a:t> лицу либо лицу, заключившему договор оказания аудиторских услуг</a:t>
            </a:r>
            <a:r>
              <a:rPr lang="ru-RU" sz="1600" dirty="0" smtClean="0">
                <a:latin typeface="Times New Roman" panose="02020603050405020304" pitchFamily="18" charset="0"/>
                <a:cs typeface="Times New Roman" panose="02020603050405020304" pitchFamily="18" charset="0"/>
              </a:rPr>
              <a:t>.</a:t>
            </a:r>
          </a:p>
          <a:p>
            <a:pPr algn="just"/>
            <a:r>
              <a:rPr lang="ru-RU" sz="1600" dirty="0">
                <a:latin typeface="Times New Roman" panose="02020603050405020304" pitchFamily="18" charset="0"/>
                <a:cs typeface="Times New Roman" panose="02020603050405020304" pitchFamily="18" charset="0"/>
              </a:rPr>
              <a:t>Заведомо ложное аудиторское заключение - аудиторское заключение, составленное без проведения аудита или составленное по результатам аудита, но явно противоречащее содержанию документов, представленных аудиторской организации, индивидуальному аудитору и рассмотренных в ходе аудита. Заведомо ложным аудиторское заключение признается по решению суда</a:t>
            </a:r>
            <a:r>
              <a:rPr lang="ru-RU" sz="1600" dirty="0" smtClean="0">
                <a:latin typeface="Times New Roman" panose="02020603050405020304" pitchFamily="18" charset="0"/>
                <a:cs typeface="Times New Roman" panose="02020603050405020304" pitchFamily="18" charset="0"/>
              </a:rPr>
              <a:t>.</a:t>
            </a:r>
          </a:p>
          <a:p>
            <a:pPr algn="just"/>
            <a:endParaRPr lang="ru-RU"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733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776864" cy="922114"/>
          </a:xfrm>
        </p:spPr>
        <p:txBody>
          <a:bodyPr>
            <a:normAutofit fontScale="90000"/>
          </a:bodyPr>
          <a:lstStyle/>
          <a:p>
            <a:r>
              <a:rPr lang="ru-RU" dirty="0" smtClean="0"/>
              <a:t>Ст. </a:t>
            </a:r>
            <a:r>
              <a:rPr lang="ru-RU" dirty="0"/>
              <a:t>7  Стандарты аудиторской деятельности и кодекс профессиональной этики аудиторов</a:t>
            </a:r>
          </a:p>
        </p:txBody>
      </p:sp>
      <p:sp>
        <p:nvSpPr>
          <p:cNvPr id="4" name="Объект 3"/>
          <p:cNvSpPr>
            <a:spLocks noGrp="1"/>
          </p:cNvSpPr>
          <p:nvPr>
            <p:ph sz="quarter" idx="2"/>
          </p:nvPr>
        </p:nvSpPr>
        <p:spPr>
          <a:xfrm>
            <a:off x="539552" y="1124744"/>
            <a:ext cx="7704856" cy="5472608"/>
          </a:xfrm>
        </p:spPr>
        <p:txBody>
          <a:bodyPr>
            <a:noAutofit/>
          </a:bodyPr>
          <a:lstStyle/>
          <a:p>
            <a:pPr algn="just"/>
            <a:r>
              <a:rPr lang="ru-RU" sz="1600" dirty="0">
                <a:latin typeface="Times New Roman" panose="02020603050405020304" pitchFamily="18" charset="0"/>
                <a:cs typeface="Times New Roman" panose="02020603050405020304" pitchFamily="18" charset="0"/>
              </a:rPr>
              <a:t>Аудиторская деятельность осуществляется в соответствии с международными стандартами аудита, которые являются обязательными для аудиторских организаций, аудиторов, саморегулируемых организаций аудиторов и их работников, а также со стандартами аудиторской деятельности саморегулируемых организаций аудиторов. </a:t>
            </a:r>
            <a:endParaRPr lang="ru-RU" sz="1600" dirty="0" smtClean="0">
              <a:latin typeface="Times New Roman" panose="02020603050405020304" pitchFamily="18" charset="0"/>
              <a:cs typeface="Times New Roman" panose="02020603050405020304" pitchFamily="18" charset="0"/>
            </a:endParaRPr>
          </a:p>
          <a:p>
            <a:pPr algn="just"/>
            <a:r>
              <a:rPr lang="ru-RU" sz="1600" dirty="0" smtClean="0">
                <a:latin typeface="Times New Roman" panose="02020603050405020304" pitchFamily="18" charset="0"/>
                <a:cs typeface="Times New Roman" panose="02020603050405020304" pitchFamily="18" charset="0"/>
              </a:rPr>
              <a:t>Стандарты </a:t>
            </a:r>
            <a:r>
              <a:rPr lang="ru-RU" sz="1600" dirty="0">
                <a:latin typeface="Times New Roman" panose="02020603050405020304" pitchFamily="18" charset="0"/>
                <a:cs typeface="Times New Roman" panose="02020603050405020304" pitchFamily="18" charset="0"/>
              </a:rPr>
              <a:t>аудиторской деятельности саморегулируемой организации аудиторов</a:t>
            </a:r>
            <a:r>
              <a:rPr lang="ru-RU" sz="1600" dirty="0" smtClean="0">
                <a:latin typeface="Times New Roman" panose="02020603050405020304" pitchFamily="18" charset="0"/>
                <a:cs typeface="Times New Roman" panose="02020603050405020304" pitchFamily="18" charset="0"/>
              </a:rPr>
              <a:t>:</a:t>
            </a:r>
          </a:p>
          <a:p>
            <a:pPr marL="0" indent="0" algn="just">
              <a:buNone/>
            </a:pPr>
            <a:r>
              <a:rPr lang="ru-RU" sz="1600" dirty="0" smtClean="0">
                <a:latin typeface="Times New Roman" panose="02020603050405020304" pitchFamily="18" charset="0"/>
                <a:cs typeface="Times New Roman" panose="02020603050405020304" pitchFamily="18" charset="0"/>
              </a:rPr>
              <a:t>1) определяют </a:t>
            </a:r>
            <a:r>
              <a:rPr lang="ru-RU" sz="1600" dirty="0">
                <a:latin typeface="Times New Roman" panose="02020603050405020304" pitchFamily="18" charset="0"/>
                <a:cs typeface="Times New Roman" panose="02020603050405020304" pitchFamily="18" charset="0"/>
              </a:rPr>
              <a:t>требования к аудиторским процедурам, дополнительные к требованиям, установленным международными стандартами </a:t>
            </a:r>
            <a:r>
              <a:rPr lang="ru-RU" sz="1600" dirty="0" smtClean="0">
                <a:latin typeface="Times New Roman" panose="02020603050405020304" pitchFamily="18" charset="0"/>
                <a:cs typeface="Times New Roman" panose="02020603050405020304" pitchFamily="18" charset="0"/>
              </a:rPr>
              <a:t>аудита;</a:t>
            </a:r>
            <a:endParaRPr lang="ru-RU" sz="1600" dirty="0">
              <a:latin typeface="Times New Roman" panose="02020603050405020304" pitchFamily="18" charset="0"/>
              <a:cs typeface="Times New Roman" panose="02020603050405020304" pitchFamily="18" charset="0"/>
            </a:endParaRPr>
          </a:p>
          <a:p>
            <a:pPr marL="0" indent="0" algn="just">
              <a:buNone/>
            </a:pPr>
            <a:r>
              <a:rPr lang="ru-RU" sz="1600" dirty="0" smtClean="0">
                <a:latin typeface="Times New Roman" panose="02020603050405020304" pitchFamily="18" charset="0"/>
                <a:cs typeface="Times New Roman" panose="02020603050405020304" pitchFamily="18" charset="0"/>
              </a:rPr>
              <a:t>2) не </a:t>
            </a:r>
            <a:r>
              <a:rPr lang="ru-RU" sz="1600" dirty="0">
                <a:latin typeface="Times New Roman" panose="02020603050405020304" pitchFamily="18" charset="0"/>
                <a:cs typeface="Times New Roman" panose="02020603050405020304" pitchFamily="18" charset="0"/>
              </a:rPr>
              <a:t>могут противоречить международным стандартам аудита;</a:t>
            </a:r>
          </a:p>
          <a:p>
            <a:pPr marL="0" indent="0" algn="just">
              <a:buNone/>
            </a:pPr>
            <a:r>
              <a:rPr lang="ru-RU" sz="1600" dirty="0" smtClean="0">
                <a:latin typeface="Times New Roman" panose="02020603050405020304" pitchFamily="18" charset="0"/>
                <a:cs typeface="Times New Roman" panose="02020603050405020304" pitchFamily="18" charset="0"/>
              </a:rPr>
              <a:t>3) не </a:t>
            </a:r>
            <a:r>
              <a:rPr lang="ru-RU" sz="1600" dirty="0">
                <a:latin typeface="Times New Roman" panose="02020603050405020304" pitchFamily="18" charset="0"/>
                <a:cs typeface="Times New Roman" panose="02020603050405020304" pitchFamily="18" charset="0"/>
              </a:rPr>
              <a:t>должны создавать препятствия осуществлению аудиторскими организациями, индивидуальными аудиторами аудиторской деятельности;</a:t>
            </a:r>
          </a:p>
          <a:p>
            <a:pPr marL="0" indent="0" algn="just">
              <a:buNone/>
            </a:pPr>
            <a:r>
              <a:rPr lang="ru-RU" sz="1600" dirty="0" smtClean="0">
                <a:latin typeface="Times New Roman" panose="02020603050405020304" pitchFamily="18" charset="0"/>
                <a:cs typeface="Times New Roman" panose="02020603050405020304" pitchFamily="18" charset="0"/>
              </a:rPr>
              <a:t>4) являются </a:t>
            </a:r>
            <a:r>
              <a:rPr lang="ru-RU" sz="1600" dirty="0">
                <a:latin typeface="Times New Roman" panose="02020603050405020304" pitchFamily="18" charset="0"/>
                <a:cs typeface="Times New Roman" panose="02020603050405020304" pitchFamily="18" charset="0"/>
              </a:rPr>
              <a:t>обязательными для аудиторских организаций, аудиторов, являющихся членами указанной саморегулируемой организации аудиторов.</a:t>
            </a:r>
          </a:p>
          <a:p>
            <a:pPr algn="just"/>
            <a:r>
              <a:rPr lang="ru-RU" sz="1600" dirty="0" smtClean="0">
                <a:latin typeface="Times New Roman" panose="02020603050405020304" pitchFamily="18" charset="0"/>
                <a:cs typeface="Times New Roman" panose="02020603050405020304" pitchFamily="18" charset="0"/>
              </a:rPr>
              <a:t>Кодекс </a:t>
            </a:r>
            <a:r>
              <a:rPr lang="ru-RU" sz="1600" dirty="0">
                <a:latin typeface="Times New Roman" panose="02020603050405020304" pitchFamily="18" charset="0"/>
                <a:cs typeface="Times New Roman" panose="02020603050405020304" pitchFamily="18" charset="0"/>
              </a:rPr>
              <a:t>профессиональной этики аудиторов - свод правил поведения, обязательных для соблюдения аудиторскими организациями, аудиторами при осуществлении ими аудиторской деятельности.</a:t>
            </a:r>
          </a:p>
          <a:p>
            <a:pPr algn="just"/>
            <a:r>
              <a:rPr lang="ru-RU" sz="1600" dirty="0" smtClean="0">
                <a:latin typeface="Times New Roman" panose="02020603050405020304" pitchFamily="18" charset="0"/>
                <a:cs typeface="Times New Roman" panose="02020603050405020304" pitchFamily="18" charset="0"/>
              </a:rPr>
              <a:t>Каждая </a:t>
            </a:r>
            <a:r>
              <a:rPr lang="ru-RU" sz="1600" dirty="0">
                <a:latin typeface="Times New Roman" panose="02020603050405020304" pitchFamily="18" charset="0"/>
                <a:cs typeface="Times New Roman" panose="02020603050405020304" pitchFamily="18" charset="0"/>
              </a:rPr>
              <a:t>саморегулируемая организация аудиторов принимает одобренный советом по аудиторской деятельности кодекс профессиональной этики </a:t>
            </a:r>
            <a:r>
              <a:rPr lang="ru-RU" sz="1600" dirty="0" smtClean="0">
                <a:latin typeface="Times New Roman" panose="02020603050405020304" pitchFamily="18" charset="0"/>
                <a:cs typeface="Times New Roman" panose="02020603050405020304" pitchFamily="18" charset="0"/>
              </a:rPr>
              <a:t>аудиторов и вправе </a:t>
            </a:r>
            <a:r>
              <a:rPr lang="ru-RU" sz="1600" dirty="0">
                <a:latin typeface="Times New Roman" panose="02020603050405020304" pitchFamily="18" charset="0"/>
                <a:cs typeface="Times New Roman" panose="02020603050405020304" pitchFamily="18" charset="0"/>
              </a:rPr>
              <a:t>включить в принимаемый ею кодекс профессиональной этики аудиторов дополнительные требования.</a:t>
            </a:r>
            <a:endParaRPr lang="ru-RU"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5028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467600" cy="922114"/>
          </a:xfrm>
        </p:spPr>
        <p:txBody>
          <a:bodyPr>
            <a:normAutofit fontScale="90000"/>
          </a:bodyPr>
          <a:lstStyle/>
          <a:p>
            <a:r>
              <a:rPr lang="ru-RU" dirty="0" smtClean="0"/>
              <a:t>Ст. </a:t>
            </a:r>
            <a:r>
              <a:rPr lang="ru-RU" dirty="0"/>
              <a:t>8 Независимость аудиторских организаций, аудиторов</a:t>
            </a:r>
          </a:p>
        </p:txBody>
      </p:sp>
      <p:sp>
        <p:nvSpPr>
          <p:cNvPr id="4" name="Объект 3"/>
          <p:cNvSpPr>
            <a:spLocks noGrp="1"/>
          </p:cNvSpPr>
          <p:nvPr>
            <p:ph sz="quarter" idx="2"/>
          </p:nvPr>
        </p:nvSpPr>
        <p:spPr>
          <a:xfrm>
            <a:off x="539552" y="1196752"/>
            <a:ext cx="7704856" cy="5328592"/>
          </a:xfrm>
        </p:spPr>
        <p:txBody>
          <a:bodyPr>
            <a:noAutofit/>
          </a:bodyPr>
          <a:lstStyle/>
          <a:p>
            <a:pPr algn="just"/>
            <a:r>
              <a:rPr lang="ru-RU" sz="1400" dirty="0">
                <a:latin typeface="Times New Roman" panose="02020603050405020304" pitchFamily="18" charset="0"/>
                <a:cs typeface="Times New Roman" panose="02020603050405020304" pitchFamily="18" charset="0"/>
              </a:rPr>
              <a:t>Аудит не может осуществляться:</a:t>
            </a:r>
          </a:p>
          <a:p>
            <a:pPr marL="0" indent="0" algn="just">
              <a:buNone/>
            </a:pPr>
            <a:r>
              <a:rPr lang="ru-RU" sz="1400" dirty="0">
                <a:latin typeface="Times New Roman" panose="02020603050405020304" pitchFamily="18" charset="0"/>
                <a:cs typeface="Times New Roman" panose="02020603050405020304" pitchFamily="18" charset="0"/>
              </a:rPr>
              <a:t>1) аудиторскими организациями, руководители </a:t>
            </a:r>
            <a:r>
              <a:rPr lang="ru-RU" sz="1400" dirty="0" smtClean="0">
                <a:latin typeface="Times New Roman" panose="02020603050405020304" pitchFamily="18" charset="0"/>
                <a:cs typeface="Times New Roman" panose="02020603050405020304" pitchFamily="18" charset="0"/>
              </a:rPr>
              <a:t>которых </a:t>
            </a:r>
            <a:r>
              <a:rPr lang="ru-RU" sz="1400" dirty="0">
                <a:latin typeface="Times New Roman" panose="02020603050405020304" pitchFamily="18" charset="0"/>
                <a:cs typeface="Times New Roman" panose="02020603050405020304" pitchFamily="18" charset="0"/>
              </a:rPr>
              <a:t>являются учредителями </a:t>
            </a:r>
            <a:r>
              <a:rPr lang="ru-RU" sz="1400" dirty="0" smtClean="0">
                <a:latin typeface="Times New Roman" panose="02020603050405020304" pitchFamily="18" charset="0"/>
                <a:cs typeface="Times New Roman" panose="02020603050405020304" pitchFamily="18" charset="0"/>
              </a:rPr>
              <a:t>аудируемого лица или </a:t>
            </a:r>
            <a:r>
              <a:rPr lang="ru-RU" sz="1400" dirty="0">
                <a:latin typeface="Times New Roman" panose="02020603050405020304" pitchFamily="18" charset="0"/>
                <a:cs typeface="Times New Roman" panose="02020603050405020304" pitchFamily="18" charset="0"/>
              </a:rPr>
              <a:t>иным должностным лицом, на которое возложено ведение бухгалтерского учета, в том числе составление бухгалтерской (финансовой) отчетности;</a:t>
            </a:r>
          </a:p>
          <a:p>
            <a:pPr marL="0" indent="0" algn="just">
              <a:buNone/>
            </a:pPr>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аудиторскими организациями, руководители и иные должностные лица которых являются близкими </a:t>
            </a:r>
            <a:r>
              <a:rPr lang="ru-RU" sz="1400" dirty="0" smtClean="0">
                <a:latin typeface="Times New Roman" panose="02020603050405020304" pitchFamily="18" charset="0"/>
                <a:cs typeface="Times New Roman" panose="02020603050405020304" pitchFamily="18" charset="0"/>
              </a:rPr>
              <a:t>родственниками;</a:t>
            </a:r>
          </a:p>
          <a:p>
            <a:pPr marL="0" indent="0" algn="just">
              <a:buNone/>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аудиторскими организациями в отношении </a:t>
            </a:r>
            <a:r>
              <a:rPr lang="ru-RU" sz="1400" dirty="0" err="1">
                <a:latin typeface="Times New Roman" panose="02020603050405020304" pitchFamily="18" charset="0"/>
                <a:cs typeface="Times New Roman" panose="02020603050405020304" pitchFamily="18" charset="0"/>
              </a:rPr>
              <a:t>аудируемых</a:t>
            </a:r>
            <a:r>
              <a:rPr lang="ru-RU" sz="1400" dirty="0">
                <a:latin typeface="Times New Roman" panose="02020603050405020304" pitchFamily="18" charset="0"/>
                <a:cs typeface="Times New Roman" panose="02020603050405020304" pitchFamily="18" charset="0"/>
              </a:rPr>
              <a:t> лиц, являющихся их учредителями (участниками), в отношении </a:t>
            </a:r>
            <a:r>
              <a:rPr lang="ru-RU" sz="1400" dirty="0" err="1">
                <a:latin typeface="Times New Roman" panose="02020603050405020304" pitchFamily="18" charset="0"/>
                <a:cs typeface="Times New Roman" panose="02020603050405020304" pitchFamily="18" charset="0"/>
              </a:rPr>
              <a:t>аудируемых</a:t>
            </a:r>
            <a:r>
              <a:rPr lang="ru-RU" sz="1400" dirty="0">
                <a:latin typeface="Times New Roman" panose="02020603050405020304" pitchFamily="18" charset="0"/>
                <a:cs typeface="Times New Roman" panose="02020603050405020304" pitchFamily="18" charset="0"/>
              </a:rPr>
              <a:t> лиц, для которых эти аудиторские организации являются учредителями (участниками), в отношении дочерних обществ, филиалов и представительств указанных </a:t>
            </a:r>
            <a:r>
              <a:rPr lang="ru-RU" sz="1400" dirty="0" err="1">
                <a:latin typeface="Times New Roman" panose="02020603050405020304" pitchFamily="18" charset="0"/>
                <a:cs typeface="Times New Roman" panose="02020603050405020304" pitchFamily="18" charset="0"/>
              </a:rPr>
              <a:t>аудируемых</a:t>
            </a:r>
            <a:r>
              <a:rPr lang="ru-RU" sz="1400" dirty="0">
                <a:latin typeface="Times New Roman" panose="02020603050405020304" pitchFamily="18" charset="0"/>
                <a:cs typeface="Times New Roman" panose="02020603050405020304" pitchFamily="18" charset="0"/>
              </a:rPr>
              <a:t> лиц, а также в отношении организаций, имеющих общих с этой аудиторской организацией учредителей (участников);</a:t>
            </a:r>
          </a:p>
          <a:p>
            <a:pPr marL="0" indent="0" algn="just">
              <a:buNone/>
            </a:pPr>
            <a:r>
              <a:rPr lang="ru-RU" sz="1400" dirty="0">
                <a:latin typeface="Times New Roman" panose="02020603050405020304" pitchFamily="18" charset="0"/>
                <a:cs typeface="Times New Roman" panose="02020603050405020304" pitchFamily="18" charset="0"/>
              </a:rPr>
              <a:t>4) аудиторскими организациями, индивидуальными аудиторами, оказывавшими в течение трех лет, непосредственно предшествовавших проведению аудита, услуги по восстановлению и ведению бухгалтерского учета, а также по составлению бухгалтерской (финансовой) отчетности физическим и юридическим лицам, в отношении этих </a:t>
            </a:r>
            <a:r>
              <a:rPr lang="ru-RU" sz="1400" dirty="0" smtClean="0">
                <a:latin typeface="Times New Roman" panose="02020603050405020304" pitchFamily="18" charset="0"/>
                <a:cs typeface="Times New Roman" panose="02020603050405020304" pitchFamily="18" charset="0"/>
              </a:rPr>
              <a:t>лиц;</a:t>
            </a:r>
          </a:p>
          <a:p>
            <a:pPr marL="0" indent="0" algn="just">
              <a:buNone/>
            </a:pPr>
            <a:r>
              <a:rPr lang="ru-RU" sz="1400" dirty="0" smtClean="0">
                <a:latin typeface="Times New Roman" panose="02020603050405020304" pitchFamily="18" charset="0"/>
                <a:cs typeface="Times New Roman" panose="02020603050405020304" pitchFamily="18" charset="0"/>
              </a:rPr>
              <a:t>5) </a:t>
            </a:r>
            <a:r>
              <a:rPr lang="ru-RU" sz="1400" dirty="0">
                <a:latin typeface="Times New Roman" panose="02020603050405020304" pitchFamily="18" charset="0"/>
                <a:cs typeface="Times New Roman" panose="02020603050405020304" pitchFamily="18" charset="0"/>
              </a:rPr>
              <a:t>и</a:t>
            </a:r>
            <a:r>
              <a:rPr lang="ru-RU" sz="1400" dirty="0" smtClean="0">
                <a:latin typeface="Times New Roman" panose="02020603050405020304" pitchFamily="18" charset="0"/>
                <a:cs typeface="Times New Roman" panose="02020603050405020304" pitchFamily="18" charset="0"/>
              </a:rPr>
              <a:t> другие.</a:t>
            </a:r>
          </a:p>
          <a:p>
            <a:pPr algn="just">
              <a:buFont typeface="Courier New" panose="02070309020205020404" pitchFamily="49" charset="0"/>
              <a:buChar char="o"/>
            </a:pPr>
            <a:r>
              <a:rPr lang="ru-RU" sz="1400" dirty="0" smtClean="0">
                <a:solidFill>
                  <a:srgbClr val="333333"/>
                </a:solidFill>
                <a:latin typeface="Times New Roman" panose="02020603050405020304" pitchFamily="18" charset="0"/>
                <a:cs typeface="Times New Roman" panose="02020603050405020304" pitchFamily="18" charset="0"/>
              </a:rPr>
              <a:t>Порядок </a:t>
            </a:r>
            <a:r>
              <a:rPr lang="ru-RU" sz="1400" dirty="0">
                <a:solidFill>
                  <a:srgbClr val="333333"/>
                </a:solidFill>
                <a:latin typeface="Times New Roman" panose="02020603050405020304" pitchFamily="18" charset="0"/>
                <a:cs typeface="Times New Roman" panose="02020603050405020304" pitchFamily="18" charset="0"/>
              </a:rPr>
              <a:t>выплаты и размер денежного вознаграждения аудиторским организациям, индивидуальным аудиторам за проведение аудита </a:t>
            </a:r>
            <a:r>
              <a:rPr lang="ru-RU" sz="1400" dirty="0" smtClean="0">
                <a:solidFill>
                  <a:srgbClr val="333333"/>
                </a:solidFill>
                <a:latin typeface="Times New Roman" panose="02020603050405020304" pitchFamily="18" charset="0"/>
                <a:cs typeface="Times New Roman" panose="02020603050405020304" pitchFamily="18" charset="0"/>
              </a:rPr>
              <a:t>и </a:t>
            </a:r>
            <a:r>
              <a:rPr lang="ru-RU" sz="1400" dirty="0">
                <a:solidFill>
                  <a:srgbClr val="333333"/>
                </a:solidFill>
                <a:latin typeface="Times New Roman" panose="02020603050405020304" pitchFamily="18" charset="0"/>
                <a:cs typeface="Times New Roman" panose="02020603050405020304" pitchFamily="18" charset="0"/>
              </a:rPr>
              <a:t>оказание сопутствующих ему услуг определяются договорами оказания аудиторских услуг и не могут быть поставлены в зависимость от выполнения каких бы то ни было требований </a:t>
            </a:r>
            <a:r>
              <a:rPr lang="ru-RU" sz="1400" dirty="0" err="1">
                <a:solidFill>
                  <a:srgbClr val="333333"/>
                </a:solidFill>
                <a:latin typeface="Times New Roman" panose="02020603050405020304" pitchFamily="18" charset="0"/>
                <a:cs typeface="Times New Roman" panose="02020603050405020304" pitchFamily="18" charset="0"/>
              </a:rPr>
              <a:t>аудируемых</a:t>
            </a:r>
            <a:r>
              <a:rPr lang="ru-RU" sz="1400" dirty="0">
                <a:solidFill>
                  <a:srgbClr val="333333"/>
                </a:solidFill>
                <a:latin typeface="Times New Roman" panose="02020603050405020304" pitchFamily="18" charset="0"/>
                <a:cs typeface="Times New Roman" panose="02020603050405020304" pitchFamily="18" charset="0"/>
              </a:rPr>
              <a:t> лиц о содержании выводов, которые могут быть сделаны в результате аудита</a:t>
            </a:r>
            <a:r>
              <a:rPr lang="ru-RU" sz="1400" dirty="0" smtClean="0">
                <a:solidFill>
                  <a:srgbClr val="333333"/>
                </a:solidFill>
                <a:latin typeface="Times New Roman" panose="02020603050405020304" pitchFamily="18" charset="0"/>
                <a:cs typeface="Times New Roman" panose="02020603050405020304" pitchFamily="18" charset="0"/>
              </a:rPr>
              <a:t>.</a:t>
            </a:r>
            <a:endParaRPr lang="ru-RU" sz="1400"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3045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467600" cy="562074"/>
          </a:xfrm>
        </p:spPr>
        <p:txBody>
          <a:bodyPr>
            <a:normAutofit/>
          </a:bodyPr>
          <a:lstStyle/>
          <a:p>
            <a:r>
              <a:rPr lang="ru-RU" dirty="0" smtClean="0"/>
              <a:t>Ст. 9 Аудиторская тайна</a:t>
            </a:r>
            <a:endParaRPr lang="ru-RU" dirty="0"/>
          </a:p>
        </p:txBody>
      </p:sp>
      <p:sp>
        <p:nvSpPr>
          <p:cNvPr id="4" name="Объект 3"/>
          <p:cNvSpPr>
            <a:spLocks noGrp="1"/>
          </p:cNvSpPr>
          <p:nvPr>
            <p:ph sz="quarter" idx="2"/>
          </p:nvPr>
        </p:nvSpPr>
        <p:spPr>
          <a:xfrm>
            <a:off x="539552" y="836712"/>
            <a:ext cx="7704856" cy="5328592"/>
          </a:xfrm>
        </p:spPr>
        <p:txBody>
          <a:bodyPr>
            <a:noAutofit/>
          </a:bodyPr>
          <a:lstStyle/>
          <a:p>
            <a:pPr algn="just"/>
            <a:r>
              <a:rPr lang="ru-RU" sz="1400" dirty="0">
                <a:latin typeface="Times New Roman" panose="02020603050405020304" pitchFamily="18" charset="0"/>
                <a:cs typeface="Times New Roman" panose="02020603050405020304" pitchFamily="18" charset="0"/>
              </a:rPr>
              <a:t>Аудиторскую тайну составляют любые сведения и документы, полученные и </a:t>
            </a:r>
            <a:r>
              <a:rPr lang="ru-RU" sz="1400" dirty="0" smtClean="0">
                <a:latin typeface="Times New Roman" panose="02020603050405020304" pitchFamily="18" charset="0"/>
                <a:cs typeface="Times New Roman" panose="02020603050405020304" pitchFamily="18" charset="0"/>
              </a:rPr>
              <a:t>составленные </a:t>
            </a:r>
            <a:r>
              <a:rPr lang="ru-RU" sz="1400" dirty="0">
                <a:latin typeface="Times New Roman" panose="02020603050405020304" pitchFamily="18" charset="0"/>
                <a:cs typeface="Times New Roman" panose="02020603050405020304" pitchFamily="18" charset="0"/>
              </a:rPr>
              <a:t>аудиторской организацией и ее работниками, а также </a:t>
            </a:r>
            <a:r>
              <a:rPr lang="ru-RU" sz="1400" dirty="0" smtClean="0">
                <a:latin typeface="Times New Roman" panose="02020603050405020304" pitchFamily="18" charset="0"/>
                <a:cs typeface="Times New Roman" panose="02020603050405020304" pitchFamily="18" charset="0"/>
              </a:rPr>
              <a:t>индивидуальным, </a:t>
            </a:r>
            <a:r>
              <a:rPr lang="ru-RU" sz="1400" dirty="0">
                <a:latin typeface="Times New Roman" panose="02020603050405020304" pitchFamily="18" charset="0"/>
                <a:cs typeface="Times New Roman" panose="02020603050405020304" pitchFamily="18" charset="0"/>
              </a:rPr>
              <a:t>за исключением:</a:t>
            </a:r>
          </a:p>
          <a:p>
            <a:pPr marL="0" indent="0" algn="just">
              <a:buNone/>
            </a:pPr>
            <a:r>
              <a:rPr lang="ru-RU" sz="1400" dirty="0">
                <a:latin typeface="Times New Roman" panose="02020603050405020304" pitchFamily="18" charset="0"/>
                <a:cs typeface="Times New Roman" panose="02020603050405020304" pitchFamily="18" charset="0"/>
              </a:rPr>
              <a:t>1) сведений, разглашенных самим лицом, которому оказывались </a:t>
            </a:r>
            <a:r>
              <a:rPr lang="ru-RU" sz="1400" dirty="0" smtClean="0">
                <a:latin typeface="Times New Roman" panose="02020603050405020304" pitchFamily="18" charset="0"/>
                <a:cs typeface="Times New Roman" panose="02020603050405020304" pitchFamily="18" charset="0"/>
              </a:rPr>
              <a:t>услуги либо </a:t>
            </a:r>
            <a:r>
              <a:rPr lang="ru-RU" sz="1400" dirty="0">
                <a:latin typeface="Times New Roman" panose="02020603050405020304" pitchFamily="18" charset="0"/>
                <a:cs typeface="Times New Roman" panose="02020603050405020304" pitchFamily="18" charset="0"/>
              </a:rPr>
              <a:t>с его согласия;</a:t>
            </a:r>
          </a:p>
          <a:p>
            <a:pPr marL="0" indent="0" algn="just">
              <a:buNone/>
            </a:pPr>
            <a:r>
              <a:rPr lang="ru-RU" sz="1400" dirty="0">
                <a:latin typeface="Times New Roman" panose="02020603050405020304" pitchFamily="18" charset="0"/>
                <a:cs typeface="Times New Roman" panose="02020603050405020304" pitchFamily="18" charset="0"/>
              </a:rPr>
              <a:t>2) сведений о заключении договора оказания аудиторских услуг;</a:t>
            </a:r>
          </a:p>
          <a:p>
            <a:pPr marL="0" indent="0" algn="just">
              <a:buNone/>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сведений о величине оплаты аудиторских услуг.</a:t>
            </a:r>
          </a:p>
          <a:p>
            <a:pPr algn="just"/>
            <a:r>
              <a:rPr lang="ru-RU" sz="1400" dirty="0">
                <a:latin typeface="Times New Roman" panose="02020603050405020304" pitchFamily="18" charset="0"/>
                <a:cs typeface="Times New Roman" panose="02020603050405020304" pitchFamily="18" charset="0"/>
              </a:rPr>
              <a:t>2. Аудиторская </a:t>
            </a:r>
            <a:r>
              <a:rPr lang="ru-RU" sz="1400" dirty="0" smtClean="0">
                <a:latin typeface="Times New Roman" panose="02020603050405020304" pitchFamily="18" charset="0"/>
                <a:cs typeface="Times New Roman" panose="02020603050405020304" pitchFamily="18" charset="0"/>
              </a:rPr>
              <a:t>организация, </a:t>
            </a:r>
            <a:r>
              <a:rPr lang="ru-RU" sz="1400" dirty="0">
                <a:latin typeface="Times New Roman" panose="02020603050405020304" pitchFamily="18" charset="0"/>
                <a:cs typeface="Times New Roman" panose="02020603050405020304" pitchFamily="18" charset="0"/>
              </a:rPr>
              <a:t>индивидуальный аудитор и работники, с которыми им заключены трудовые договоры, обязаны соблюдать требование об обеспечении конфиденциальности информации, составляющей аудиторскую тайну.</a:t>
            </a:r>
          </a:p>
          <a:p>
            <a:pPr algn="just"/>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Аудиторская организация, индивидуальный аудитор не вправе передавать сведения и документы, составляющие аудиторскую тайну, третьим лицам либо разглашать эти сведения и содержание документов без предварительного письменного согласия лица, которому оказывались </a:t>
            </a:r>
            <a:r>
              <a:rPr lang="ru-RU" sz="1400" dirty="0" smtClean="0">
                <a:latin typeface="Times New Roman" panose="02020603050405020304" pitchFamily="18" charset="0"/>
                <a:cs typeface="Times New Roman" panose="02020603050405020304" pitchFamily="18" charset="0"/>
              </a:rPr>
              <a:t>услуги.</a:t>
            </a:r>
            <a:endParaRPr lang="ru-RU" sz="1400" dirty="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4. Лица</a:t>
            </a:r>
            <a:r>
              <a:rPr lang="ru-RU" sz="1400" dirty="0">
                <a:latin typeface="Times New Roman" panose="02020603050405020304" pitchFamily="18" charset="0"/>
                <a:cs typeface="Times New Roman" panose="02020603050405020304" pitchFamily="18" charset="0"/>
              </a:rPr>
              <a:t>, получившие доступ к сведениям и документам, составляющим аудиторскую </a:t>
            </a:r>
            <a:r>
              <a:rPr lang="ru-RU" sz="1400" dirty="0" smtClean="0">
                <a:latin typeface="Times New Roman" panose="02020603050405020304" pitchFamily="18" charset="0"/>
                <a:cs typeface="Times New Roman" panose="02020603050405020304" pitchFamily="18" charset="0"/>
              </a:rPr>
              <a:t>тайну, обязаны </a:t>
            </a:r>
            <a:r>
              <a:rPr lang="ru-RU" sz="1400" dirty="0">
                <a:latin typeface="Times New Roman" panose="02020603050405020304" pitchFamily="18" charset="0"/>
                <a:cs typeface="Times New Roman" panose="02020603050405020304" pitchFamily="18" charset="0"/>
              </a:rPr>
              <a:t>соблюдать требование об обеспечении конфиденциальности таких сведений и документов.</a:t>
            </a:r>
          </a:p>
          <a:p>
            <a:pPr algn="just"/>
            <a:r>
              <a:rPr lang="ru-RU" sz="1400" dirty="0" smtClean="0">
                <a:latin typeface="Times New Roman" panose="02020603050405020304" pitchFamily="18" charset="0"/>
                <a:cs typeface="Times New Roman" panose="02020603050405020304" pitchFamily="18" charset="0"/>
              </a:rPr>
              <a:t>5. </a:t>
            </a:r>
            <a:r>
              <a:rPr lang="ru-RU" sz="1400" dirty="0">
                <a:latin typeface="Times New Roman" panose="02020603050405020304" pitchFamily="18" charset="0"/>
                <a:cs typeface="Times New Roman" panose="02020603050405020304" pitchFamily="18" charset="0"/>
              </a:rPr>
              <a:t>В случае разглашения аудиторской </a:t>
            </a:r>
            <a:r>
              <a:rPr lang="ru-RU" sz="1400" dirty="0" smtClean="0">
                <a:latin typeface="Times New Roman" panose="02020603050405020304" pitchFamily="18" charset="0"/>
                <a:cs typeface="Times New Roman" panose="02020603050405020304" pitchFamily="18" charset="0"/>
              </a:rPr>
              <a:t>тайны вправе </a:t>
            </a:r>
            <a:r>
              <a:rPr lang="ru-RU" sz="1400" dirty="0">
                <a:latin typeface="Times New Roman" panose="02020603050405020304" pitchFamily="18" charset="0"/>
                <a:cs typeface="Times New Roman" panose="02020603050405020304" pitchFamily="18" charset="0"/>
              </a:rPr>
              <a:t>потребовать от виновного лица возмещения причиненных убытков в порядке, установленном законодательством </a:t>
            </a:r>
            <a:r>
              <a:rPr lang="ru-RU" sz="1400" dirty="0" smtClean="0">
                <a:latin typeface="Times New Roman" panose="02020603050405020304" pitchFamily="18" charset="0"/>
                <a:cs typeface="Times New Roman" panose="02020603050405020304" pitchFamily="18" charset="0"/>
              </a:rPr>
              <a:t>РФ.</a:t>
            </a:r>
            <a:endParaRPr lang="ru-RU" sz="1400"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3665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467600" cy="778098"/>
          </a:xfrm>
        </p:spPr>
        <p:txBody>
          <a:bodyPr>
            <a:normAutofit fontScale="90000"/>
          </a:bodyPr>
          <a:lstStyle/>
          <a:p>
            <a:r>
              <a:rPr lang="ru-RU" dirty="0" smtClean="0"/>
              <a:t>Ст. </a:t>
            </a:r>
            <a:r>
              <a:rPr lang="ru-RU" dirty="0"/>
              <a:t>10 Контроль качества работы аудиторских организаций, аудиторов</a:t>
            </a:r>
          </a:p>
        </p:txBody>
      </p:sp>
      <p:sp>
        <p:nvSpPr>
          <p:cNvPr id="4" name="Объект 3"/>
          <p:cNvSpPr>
            <a:spLocks noGrp="1"/>
          </p:cNvSpPr>
          <p:nvPr>
            <p:ph sz="quarter" idx="2"/>
          </p:nvPr>
        </p:nvSpPr>
        <p:spPr>
          <a:xfrm>
            <a:off x="539552" y="1052736"/>
            <a:ext cx="7704856" cy="5328592"/>
          </a:xfrm>
        </p:spPr>
        <p:txBody>
          <a:bodyPr>
            <a:noAutofit/>
          </a:bodyPr>
          <a:lstStyle/>
          <a:p>
            <a:pPr algn="just"/>
            <a:r>
              <a:rPr lang="ru-RU" sz="1400" dirty="0">
                <a:latin typeface="Times New Roman" panose="02020603050405020304" pitchFamily="18" charset="0"/>
                <a:cs typeface="Times New Roman" panose="02020603050405020304" pitchFamily="18" charset="0"/>
              </a:rPr>
              <a:t>Аудиторская организация, индивидуальный аудитор обязаны установить и соблюдать правила внутреннего контроля качества работы. Принципы осуществления внутреннего контроля качества работы аудиторских организаций, индивидуальных аудиторов и требования к организации указанного контроля устанавливаются стандартами аудиторской деятельности.</a:t>
            </a:r>
          </a:p>
          <a:p>
            <a:pPr algn="just"/>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Аудиторская организация, аудитор обязаны:</a:t>
            </a:r>
          </a:p>
          <a:p>
            <a:pPr marL="0" indent="0" algn="just">
              <a:buNone/>
            </a:pPr>
            <a:r>
              <a:rPr lang="ru-RU" sz="1400" dirty="0">
                <a:latin typeface="Times New Roman" panose="02020603050405020304" pitchFamily="18" charset="0"/>
                <a:cs typeface="Times New Roman" panose="02020603050405020304" pitchFamily="18" charset="0"/>
              </a:rPr>
              <a:t>1) проходить внешний контроль качества </a:t>
            </a:r>
            <a:r>
              <a:rPr lang="ru-RU" sz="1400" dirty="0" smtClean="0">
                <a:latin typeface="Times New Roman" panose="02020603050405020304" pitchFamily="18" charset="0"/>
                <a:cs typeface="Times New Roman" panose="02020603050405020304" pitchFamily="18" charset="0"/>
              </a:rPr>
              <a:t>работы;</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2) участвовать в осуществлении саморегулируемой организацией аудиторов, членами которой они являются, внешнего контроля качества работы других членов этой </a:t>
            </a:r>
            <a:r>
              <a:rPr lang="ru-RU" sz="1400" dirty="0" smtClean="0">
                <a:latin typeface="Times New Roman" panose="02020603050405020304" pitchFamily="18" charset="0"/>
                <a:cs typeface="Times New Roman" panose="02020603050405020304" pitchFamily="18" charset="0"/>
              </a:rPr>
              <a:t>организации.</a:t>
            </a:r>
          </a:p>
          <a:p>
            <a:pPr marL="0" indent="0" algn="just">
              <a:buNone/>
            </a:pPr>
            <a:r>
              <a:rPr lang="ru-RU" sz="1400" dirty="0" smtClean="0">
                <a:latin typeface="Times New Roman" panose="02020603050405020304" pitchFamily="18" charset="0"/>
                <a:cs typeface="Times New Roman" panose="02020603050405020304" pitchFamily="18" charset="0"/>
              </a:rPr>
              <a:t>Предметом </a:t>
            </a:r>
            <a:r>
              <a:rPr lang="ru-RU" sz="1400" dirty="0">
                <a:latin typeface="Times New Roman" panose="02020603050405020304" pitchFamily="18" charset="0"/>
                <a:cs typeface="Times New Roman" panose="02020603050405020304" pitchFamily="18" charset="0"/>
              </a:rPr>
              <a:t>внешнего контроля качества работы является соблюдение аудиторской организацией, аудитором требований настоящего </a:t>
            </a:r>
            <a:r>
              <a:rPr lang="ru-RU" sz="1400" dirty="0" smtClean="0">
                <a:latin typeface="Times New Roman" panose="02020603050405020304" pitchFamily="18" charset="0"/>
                <a:cs typeface="Times New Roman" panose="02020603050405020304" pitchFamily="18" charset="0"/>
              </a:rPr>
              <a:t>ФЗ, </a:t>
            </a:r>
            <a:r>
              <a:rPr lang="ru-RU" sz="1400" dirty="0">
                <a:latin typeface="Times New Roman" panose="02020603050405020304" pitchFamily="18" charset="0"/>
                <a:cs typeface="Times New Roman" panose="02020603050405020304" pitchFamily="18" charset="0"/>
              </a:rPr>
              <a:t>стандартов аудиторской деятельности, правил независимости аудиторов и аудиторских организаций, кодекса профессиональной этики аудиторов.</a:t>
            </a:r>
          </a:p>
          <a:p>
            <a:pPr marL="0" indent="0" algn="just">
              <a:buNone/>
            </a:pPr>
            <a:r>
              <a:rPr lang="ru-RU" sz="1400" dirty="0" smtClean="0">
                <a:latin typeface="Times New Roman" panose="02020603050405020304" pitchFamily="18" charset="0"/>
                <a:cs typeface="Times New Roman" panose="02020603050405020304" pitchFamily="18" charset="0"/>
              </a:rPr>
              <a:t>Внешний </a:t>
            </a:r>
            <a:r>
              <a:rPr lang="ru-RU" sz="1400" dirty="0">
                <a:latin typeface="Times New Roman" panose="02020603050405020304" pitchFamily="18" charset="0"/>
                <a:cs typeface="Times New Roman" panose="02020603050405020304" pitchFamily="18" charset="0"/>
              </a:rPr>
              <a:t>контроль качества работы аудиторских организаций, проводящих обязательный аудит бухгалтерской (финансовой) отчетности </a:t>
            </a:r>
            <a:r>
              <a:rPr lang="ru-RU" sz="1400" dirty="0" smtClean="0">
                <a:latin typeface="Times New Roman" panose="02020603050405020304" pitchFamily="18" charset="0"/>
                <a:cs typeface="Times New Roman" panose="02020603050405020304" pitchFamily="18" charset="0"/>
              </a:rPr>
              <a:t>организаций осуществляют </a:t>
            </a:r>
            <a:r>
              <a:rPr lang="ru-RU" sz="1400" dirty="0">
                <a:latin typeface="Times New Roman" panose="02020603050405020304" pitchFamily="18" charset="0"/>
                <a:cs typeface="Times New Roman" panose="02020603050405020304" pitchFamily="18" charset="0"/>
              </a:rPr>
              <a:t>саморегулируемые организации аудиторов в отношении своих членов, а также уполномоченный федеральный орган по контролю и </a:t>
            </a:r>
            <a:r>
              <a:rPr lang="ru-RU" sz="1400" dirty="0" smtClean="0">
                <a:latin typeface="Times New Roman" panose="02020603050405020304" pitchFamily="18" charset="0"/>
                <a:cs typeface="Times New Roman" panose="02020603050405020304" pitchFamily="18" charset="0"/>
              </a:rPr>
              <a:t>надзору.</a:t>
            </a:r>
          </a:p>
          <a:p>
            <a:pPr marL="0" indent="0" algn="just">
              <a:buNone/>
            </a:pPr>
            <a:r>
              <a:rPr lang="ru-RU" sz="1400" dirty="0" smtClean="0">
                <a:latin typeface="Times New Roman" panose="02020603050405020304" pitchFamily="18" charset="0"/>
                <a:cs typeface="Times New Roman" panose="02020603050405020304" pitchFamily="18" charset="0"/>
              </a:rPr>
              <a:t>Принципы </a:t>
            </a:r>
            <a:r>
              <a:rPr lang="ru-RU" sz="1400" dirty="0">
                <a:latin typeface="Times New Roman" panose="02020603050405020304" pitchFamily="18" charset="0"/>
                <a:cs typeface="Times New Roman" panose="02020603050405020304" pitchFamily="18" charset="0"/>
              </a:rPr>
              <a:t>осуществления внешнего контроля качества работы аудиторских организаций, индивидуальных аудиторов и требования к организации указанного контроля устанавливаются уполномоченным федеральным органом</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0002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467600" cy="940966"/>
          </a:xfrm>
        </p:spPr>
        <p:txBody>
          <a:bodyPr>
            <a:normAutofit fontScale="90000"/>
          </a:bodyPr>
          <a:lstStyle/>
          <a:p>
            <a:r>
              <a:rPr lang="ru-RU" dirty="0"/>
              <a:t>Ст. 10 Контроль качества работы аудиторских организаций, аудиторов</a:t>
            </a:r>
          </a:p>
        </p:txBody>
      </p:sp>
      <p:sp>
        <p:nvSpPr>
          <p:cNvPr id="4" name="Прямоугольник 3"/>
          <p:cNvSpPr/>
          <p:nvPr/>
        </p:nvSpPr>
        <p:spPr>
          <a:xfrm>
            <a:off x="573979" y="1340768"/>
            <a:ext cx="7488832" cy="5047536"/>
          </a:xfrm>
          <a:prstGeom prst="rect">
            <a:avLst/>
          </a:prstGeom>
        </p:spPr>
        <p:txBody>
          <a:bodyPr wrap="square">
            <a:spAutoFit/>
          </a:bodyPr>
          <a:lstStyle/>
          <a:p>
            <a:pPr marL="285750" indent="-285750" algn="just">
              <a:buClr>
                <a:schemeClr val="accent1"/>
              </a:buClr>
              <a:buFont typeface="Courier New" panose="02070309020205020404" pitchFamily="49" charset="0"/>
              <a:buChar char="o"/>
            </a:pPr>
            <a:r>
              <a:rPr lang="ru-RU" sz="1400" dirty="0">
                <a:latin typeface="Times New Roman" panose="02020603050405020304" pitchFamily="18" charset="0"/>
                <a:cs typeface="Times New Roman" panose="02020603050405020304" pitchFamily="18" charset="0"/>
              </a:rPr>
              <a:t>Саморегулируемая организация аудиторов в соответствии с принципами осуществления внешнего контроля качества работы и требованиями к его организации устанавливает правила организации и осуществления внешнего контроля качества работы своих членов, определяющие, в частности, формы внешнего контроля, сроки и периодичность проверок, в том числе проверок, осуществляемых членами саморегулируемой организации аудиторов в отношении других членов этой организации.</a:t>
            </a:r>
          </a:p>
          <a:p>
            <a:pPr marL="285750" indent="-285750" algn="just">
              <a:buClr>
                <a:schemeClr val="accent1"/>
              </a:buClr>
              <a:buFont typeface="Courier New" panose="02070309020205020404" pitchFamily="49" charset="0"/>
              <a:buChar char="o"/>
            </a:pPr>
            <a:r>
              <a:rPr lang="ru-RU" sz="1400" dirty="0" smtClean="0">
                <a:latin typeface="Times New Roman" panose="02020603050405020304" pitchFamily="18" charset="0"/>
                <a:cs typeface="Times New Roman" panose="02020603050405020304" pitchFamily="18" charset="0"/>
              </a:rPr>
              <a:t>Плановая </a:t>
            </a:r>
            <a:r>
              <a:rPr lang="ru-RU" sz="1400" dirty="0">
                <a:latin typeface="Times New Roman" panose="02020603050405020304" pitchFamily="18" charset="0"/>
                <a:cs typeface="Times New Roman" panose="02020603050405020304" pitchFamily="18" charset="0"/>
              </a:rPr>
              <a:t>внешняя проверка качества работы аудиторской организации, индивидуального аудитора осуществляется саморегулируемой организацией аудиторов начиная с календарного </a:t>
            </a:r>
            <a:r>
              <a:rPr lang="ru-RU" sz="1400" dirty="0" smtClean="0">
                <a:latin typeface="Times New Roman" panose="02020603050405020304" pitchFamily="18" charset="0"/>
                <a:cs typeface="Times New Roman" panose="02020603050405020304" pitchFamily="18" charset="0"/>
              </a:rPr>
              <a:t>года:</a:t>
            </a:r>
          </a:p>
          <a:p>
            <a:pPr algn="just"/>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в отношении аудиторских организаций, проводящих обязательный аудит бухгалтерской (финансовой) отчетности организаций - не реже одного раза в три года, но не чаще одного раза в </a:t>
            </a:r>
            <a:r>
              <a:rPr lang="ru-RU" sz="1400" dirty="0" smtClean="0">
                <a:latin typeface="Times New Roman" panose="02020603050405020304" pitchFamily="18" charset="0"/>
                <a:cs typeface="Times New Roman" panose="02020603050405020304" pitchFamily="18" charset="0"/>
              </a:rPr>
              <a:t>год;</a:t>
            </a:r>
          </a:p>
          <a:p>
            <a:pPr algn="just"/>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в отношении индивидуальных аудиторов и иных аудиторских организаций - не реже одного раза в пять лет, но не чаще одного раза в год.</a:t>
            </a:r>
          </a:p>
          <a:p>
            <a:pPr marL="342900" indent="-342900" algn="just">
              <a:buClr>
                <a:schemeClr val="accent1"/>
              </a:buClr>
              <a:buFont typeface="Courier New" panose="02070309020205020404" pitchFamily="49" charset="0"/>
              <a:buChar char="o"/>
            </a:pPr>
            <a:r>
              <a:rPr lang="ru-RU" sz="1400" dirty="0" smtClean="0">
                <a:latin typeface="Times New Roman" panose="02020603050405020304" pitchFamily="18" charset="0"/>
                <a:cs typeface="Times New Roman" panose="02020603050405020304" pitchFamily="18" charset="0"/>
              </a:rPr>
              <a:t>Основанием </a:t>
            </a:r>
            <a:r>
              <a:rPr lang="ru-RU" sz="1400" dirty="0">
                <a:latin typeface="Times New Roman" panose="02020603050405020304" pitchFamily="18" charset="0"/>
                <a:cs typeface="Times New Roman" panose="02020603050405020304" pitchFamily="18" charset="0"/>
              </a:rPr>
              <a:t>для осуществления внеплановой внешней проверки качества работы аудиторской организации, индивидуального аудитора может являться поданная в саморегулируемую организацию аудиторов жалоба на действия (бездействие) аудиторской организации, индивидуального аудитора, нарушающие требования настоящего Федерального закона, стандартов аудиторской деятельности, правил независимости аудиторов и аудиторских организаций, а также кодекса профессиональной этики аудиторов. Иные основания для осуществления внеплановой внешней проверки качества работы аудиторской организации, индивидуального аудитора устанавливаются законодательством Российской Федерации и саморегулируемой организацией аудиторов.</a:t>
            </a:r>
          </a:p>
        </p:txBody>
      </p:sp>
    </p:spTree>
    <p:extLst>
      <p:ext uri="{BB962C8B-B14F-4D97-AF65-F5344CB8AC3E}">
        <p14:creationId xmlns:p14="http://schemas.microsoft.com/office/powerpoint/2010/main" val="32601491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467600" cy="562074"/>
          </a:xfrm>
        </p:spPr>
        <p:txBody>
          <a:bodyPr>
            <a:normAutofit fontScale="90000"/>
          </a:bodyPr>
          <a:lstStyle/>
          <a:p>
            <a:r>
              <a:rPr lang="ru-RU" dirty="0" smtClean="0"/>
              <a:t>Ст. </a:t>
            </a:r>
            <a:r>
              <a:rPr lang="ru-RU" dirty="0"/>
              <a:t>11 Квалификационный аттестат аудитора</a:t>
            </a:r>
          </a:p>
        </p:txBody>
      </p:sp>
      <p:sp>
        <p:nvSpPr>
          <p:cNvPr id="4" name="Объект 3"/>
          <p:cNvSpPr>
            <a:spLocks noGrp="1"/>
          </p:cNvSpPr>
          <p:nvPr>
            <p:ph sz="quarter" idx="2"/>
          </p:nvPr>
        </p:nvSpPr>
        <p:spPr>
          <a:xfrm>
            <a:off x="539552" y="836712"/>
            <a:ext cx="7704856" cy="5760640"/>
          </a:xfrm>
        </p:spPr>
        <p:txBody>
          <a:bodyPr>
            <a:noAutofit/>
          </a:bodyPr>
          <a:lstStyle/>
          <a:p>
            <a:pPr algn="just"/>
            <a:r>
              <a:rPr lang="ru-RU" sz="1400" dirty="0">
                <a:solidFill>
                  <a:srgbClr val="333333"/>
                </a:solidFill>
                <a:latin typeface="Times New Roman" panose="02020603050405020304" pitchFamily="18" charset="0"/>
                <a:cs typeface="Times New Roman" panose="02020603050405020304" pitchFamily="18" charset="0"/>
              </a:rPr>
              <a:t>Квалификационный аттестат аудитора выдается саморегулируемой организацией аудиторов при условии, что лицо, претендующее на его получение (далее - претендент</a:t>
            </a:r>
            <a:r>
              <a:rPr lang="ru-RU" sz="1400" dirty="0" smtClean="0">
                <a:solidFill>
                  <a:srgbClr val="333333"/>
                </a:solidFill>
                <a:latin typeface="Times New Roman" panose="02020603050405020304" pitchFamily="18" charset="0"/>
                <a:cs typeface="Times New Roman" panose="02020603050405020304" pitchFamily="18" charset="0"/>
              </a:rPr>
              <a:t>):</a:t>
            </a: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1</a:t>
            </a:r>
            <a:r>
              <a:rPr lang="ru-RU" sz="1400" dirty="0" smtClean="0">
                <a:solidFill>
                  <a:srgbClr val="333333"/>
                </a:solidFill>
                <a:latin typeface="Times New Roman" panose="02020603050405020304" pitchFamily="18" charset="0"/>
                <a:cs typeface="Times New Roman" panose="02020603050405020304" pitchFamily="18" charset="0"/>
              </a:rPr>
              <a:t>) </a:t>
            </a:r>
            <a:r>
              <a:rPr lang="ru-RU" sz="1400" dirty="0">
                <a:solidFill>
                  <a:srgbClr val="333333"/>
                </a:solidFill>
                <a:latin typeface="Times New Roman" panose="02020603050405020304" pitchFamily="18" charset="0"/>
                <a:cs typeface="Times New Roman" panose="02020603050405020304" pitchFamily="18" charset="0"/>
              </a:rPr>
              <a:t>сдало квалификационный экзамен;</a:t>
            </a: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2) имеет на дату подачи заявления о выдаче квалификационного аттестата аудитора стаж работы, связанной с осуществлением аудиторской деятельности либо ведением бухгалтерского учета и составлением бухгалтерской (финансовой) отчетности, не менее трех лет. Не менее двух лет из последних трех лет указанного стажа работы должны приходиться на работу в аудиторской организации</a:t>
            </a:r>
            <a:r>
              <a:rPr lang="ru-RU" sz="1400" dirty="0" smtClean="0">
                <a:solidFill>
                  <a:srgbClr val="333333"/>
                </a:solidFill>
                <a:latin typeface="Times New Roman" panose="02020603050405020304" pitchFamily="18" charset="0"/>
                <a:cs typeface="Times New Roman" panose="02020603050405020304" pitchFamily="18" charset="0"/>
              </a:rPr>
              <a:t>.</a:t>
            </a:r>
          </a:p>
          <a:p>
            <a:pPr algn="just"/>
            <a:r>
              <a:rPr lang="ru-RU" sz="1400" dirty="0">
                <a:solidFill>
                  <a:srgbClr val="333333"/>
                </a:solidFill>
                <a:latin typeface="Times New Roman" panose="02020603050405020304" pitchFamily="18" charset="0"/>
                <a:cs typeface="Times New Roman" panose="02020603050405020304" pitchFamily="18" charset="0"/>
              </a:rPr>
              <a:t>Проверка квалификации претендента осуществляется в форме квалификационного экзамена. Порядок проведения квалификационного </a:t>
            </a:r>
            <a:r>
              <a:rPr lang="ru-RU" sz="1400" dirty="0" smtClean="0">
                <a:solidFill>
                  <a:srgbClr val="333333"/>
                </a:solidFill>
                <a:latin typeface="Times New Roman" panose="02020603050405020304" pitchFamily="18" charset="0"/>
                <a:cs typeface="Times New Roman" panose="02020603050405020304" pitchFamily="18" charset="0"/>
              </a:rPr>
              <a:t>экзамена и его результаты устанавливается </a:t>
            </a:r>
            <a:r>
              <a:rPr lang="ru-RU" sz="1400" dirty="0">
                <a:solidFill>
                  <a:srgbClr val="333333"/>
                </a:solidFill>
                <a:latin typeface="Times New Roman" panose="02020603050405020304" pitchFamily="18" charset="0"/>
                <a:cs typeface="Times New Roman" panose="02020603050405020304" pitchFamily="18" charset="0"/>
              </a:rPr>
              <a:t>уполномоченным федеральным органом. Перечень вопросов, предлагаемых претенденту на квалификационном экзамене, устанавливается единой аттестационной комиссией из областей знаний, одобренных советом по аудиторской деятельности</a:t>
            </a:r>
            <a:r>
              <a:rPr lang="ru-RU" sz="1400" dirty="0" smtClean="0">
                <a:solidFill>
                  <a:srgbClr val="333333"/>
                </a:solidFill>
                <a:latin typeface="Times New Roman" panose="02020603050405020304" pitchFamily="18" charset="0"/>
                <a:cs typeface="Times New Roman" panose="02020603050405020304" pitchFamily="18" charset="0"/>
              </a:rPr>
              <a:t>.</a:t>
            </a:r>
          </a:p>
          <a:p>
            <a:pPr algn="just"/>
            <a:r>
              <a:rPr lang="ru-RU" sz="1400" dirty="0">
                <a:solidFill>
                  <a:srgbClr val="333333"/>
                </a:solidFill>
                <a:latin typeface="Times New Roman" panose="02020603050405020304" pitchFamily="18" charset="0"/>
                <a:cs typeface="Times New Roman" panose="02020603050405020304" pitchFamily="18" charset="0"/>
              </a:rPr>
              <a:t>К квалификационному экзамену допускается претендент, получивший высшее образование по имеющей государственную аккредитацию образовательной программе</a:t>
            </a:r>
            <a:r>
              <a:rPr lang="ru-RU" sz="1400" dirty="0" smtClean="0">
                <a:solidFill>
                  <a:srgbClr val="333333"/>
                </a:solidFill>
                <a:latin typeface="Times New Roman" panose="02020603050405020304" pitchFamily="18" charset="0"/>
                <a:cs typeface="Times New Roman" panose="02020603050405020304" pitchFamily="18" charset="0"/>
              </a:rPr>
              <a:t>.</a:t>
            </a:r>
          </a:p>
          <a:p>
            <a:pPr algn="just"/>
            <a:r>
              <a:rPr lang="ru-RU" sz="1400" dirty="0">
                <a:solidFill>
                  <a:srgbClr val="333333"/>
                </a:solidFill>
                <a:latin typeface="Times New Roman" panose="02020603050405020304" pitchFamily="18" charset="0"/>
                <a:cs typeface="Times New Roman" panose="02020603050405020304" pitchFamily="18" charset="0"/>
              </a:rPr>
              <a:t>За прием квалификационного экзамена с претендента взимается плата, размер и порядок взимания которой устанавливается единой аттестационной комиссией</a:t>
            </a:r>
            <a:r>
              <a:rPr lang="ru-RU" sz="1400" dirty="0" smtClean="0">
                <a:solidFill>
                  <a:srgbClr val="333333"/>
                </a:solidFill>
                <a:latin typeface="Times New Roman" panose="02020603050405020304" pitchFamily="18" charset="0"/>
                <a:cs typeface="Times New Roman" panose="02020603050405020304" pitchFamily="18" charset="0"/>
              </a:rPr>
              <a:t>.</a:t>
            </a:r>
          </a:p>
          <a:p>
            <a:pPr algn="just"/>
            <a:r>
              <a:rPr lang="ru-RU" sz="1400" dirty="0">
                <a:solidFill>
                  <a:srgbClr val="333333"/>
                </a:solidFill>
                <a:latin typeface="Times New Roman" panose="02020603050405020304" pitchFamily="18" charset="0"/>
                <a:cs typeface="Times New Roman" panose="02020603050405020304" pitchFamily="18" charset="0"/>
              </a:rPr>
              <a:t>Квалификационный аттестат аудитора выдается без ограничения срока его действия. </a:t>
            </a:r>
            <a:r>
              <a:rPr lang="ru-RU" sz="1400" dirty="0" smtClean="0">
                <a:solidFill>
                  <a:srgbClr val="333333"/>
                </a:solidFill>
                <a:latin typeface="Times New Roman" panose="02020603050405020304" pitchFamily="18" charset="0"/>
                <a:cs typeface="Times New Roman" panose="02020603050405020304" pitchFamily="18" charset="0"/>
              </a:rPr>
              <a:t>Аудитор </a:t>
            </a:r>
            <a:r>
              <a:rPr lang="ru-RU" sz="1400" dirty="0">
                <a:solidFill>
                  <a:srgbClr val="333333"/>
                </a:solidFill>
                <a:latin typeface="Times New Roman" panose="02020603050405020304" pitchFamily="18" charset="0"/>
                <a:cs typeface="Times New Roman" panose="02020603050405020304" pitchFamily="18" charset="0"/>
              </a:rPr>
              <a:t>обязан в течение каждого календарного года начиная с года, следующего за годом получения квалификационного аттестата аудитора, проходить обучение по программам повышения квалификации, утверждаемым саморегулируемой организацией аудиторов, членом которой он является</a:t>
            </a:r>
            <a:r>
              <a:rPr lang="ru-RU" sz="1400" dirty="0" smtClean="0">
                <a:solidFill>
                  <a:srgbClr val="333333"/>
                </a:solidFill>
                <a:latin typeface="Times New Roman" panose="02020603050405020304" pitchFamily="18" charset="0"/>
                <a:cs typeface="Times New Roman" panose="02020603050405020304" pitchFamily="18" charset="0"/>
              </a:rPr>
              <a:t>.</a:t>
            </a:r>
          </a:p>
          <a:p>
            <a:pPr algn="just"/>
            <a:r>
              <a:rPr lang="ru-RU" sz="1400" dirty="0">
                <a:solidFill>
                  <a:srgbClr val="333333"/>
                </a:solidFill>
                <a:latin typeface="Times New Roman" panose="02020603050405020304" pitchFamily="18" charset="0"/>
                <a:cs typeface="Times New Roman" panose="02020603050405020304" pitchFamily="18" charset="0"/>
              </a:rPr>
              <a:t>Решение об отказе в выдаче квалификационного аттестата аудитора может быть оспорено в суде.</a:t>
            </a:r>
            <a:endParaRPr lang="ru-RU" sz="1400" dirty="0" smtClean="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8085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467600" cy="922114"/>
          </a:xfrm>
        </p:spPr>
        <p:txBody>
          <a:bodyPr>
            <a:normAutofit fontScale="90000"/>
          </a:bodyPr>
          <a:lstStyle/>
          <a:p>
            <a:r>
              <a:rPr lang="ru-RU" dirty="0" smtClean="0"/>
              <a:t>Ст. 12 </a:t>
            </a:r>
            <a:r>
              <a:rPr lang="ru-RU" dirty="0"/>
              <a:t>Основания и порядок аннулирования квалификационного аттестата аудитора</a:t>
            </a:r>
          </a:p>
        </p:txBody>
      </p:sp>
      <p:sp>
        <p:nvSpPr>
          <p:cNvPr id="4" name="Объект 3"/>
          <p:cNvSpPr>
            <a:spLocks noGrp="1"/>
          </p:cNvSpPr>
          <p:nvPr>
            <p:ph sz="quarter" idx="2"/>
          </p:nvPr>
        </p:nvSpPr>
        <p:spPr>
          <a:xfrm>
            <a:off x="251520" y="980728"/>
            <a:ext cx="8064896" cy="5760640"/>
          </a:xfrm>
        </p:spPr>
        <p:txBody>
          <a:bodyPr>
            <a:noAutofit/>
          </a:bodyPr>
          <a:lstStyle/>
          <a:p>
            <a:pPr algn="just"/>
            <a:r>
              <a:rPr lang="ru-RU" sz="1400" dirty="0">
                <a:solidFill>
                  <a:srgbClr val="333333"/>
                </a:solidFill>
                <a:latin typeface="Times New Roman" panose="02020603050405020304" pitchFamily="18" charset="0"/>
                <a:cs typeface="Times New Roman" panose="02020603050405020304" pitchFamily="18" charset="0"/>
              </a:rPr>
              <a:t>Квалификационный аттестат аудитора аннулируется в случаях:</a:t>
            </a: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1) получения квалификационного аттестата аудитора с использованием подложных документов либо получения квалификационного аттестата аудитора лицом, не соответствующим требованиям к претенденту, установленным статьей </a:t>
            </a:r>
            <a:r>
              <a:rPr lang="ru-RU" sz="1400" dirty="0" smtClean="0">
                <a:solidFill>
                  <a:srgbClr val="333333"/>
                </a:solidFill>
                <a:latin typeface="Times New Roman" panose="02020603050405020304" pitchFamily="18" charset="0"/>
                <a:cs typeface="Times New Roman" panose="02020603050405020304" pitchFamily="18" charset="0"/>
              </a:rPr>
              <a:t>11 ФЗ;</a:t>
            </a:r>
            <a:endParaRPr lang="ru-RU" sz="1400" dirty="0">
              <a:solidFill>
                <a:srgbClr val="333333"/>
              </a:solidFill>
              <a:latin typeface="Times New Roman" panose="02020603050405020304" pitchFamily="18" charset="0"/>
              <a:cs typeface="Times New Roman" panose="02020603050405020304" pitchFamily="18" charset="0"/>
            </a:endParaRP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2) вступления в законную силу приговора суда, предусматривающего наказание в виде лишения права заниматься аудиторской деятельностью в течение определенного срока;</a:t>
            </a: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3) несоблюдения аудитором требований статей 8 и 9 настоящего </a:t>
            </a:r>
            <a:r>
              <a:rPr lang="ru-RU" sz="1400" dirty="0" smtClean="0">
                <a:solidFill>
                  <a:srgbClr val="333333"/>
                </a:solidFill>
                <a:latin typeface="Times New Roman" panose="02020603050405020304" pitchFamily="18" charset="0"/>
                <a:cs typeface="Times New Roman" panose="02020603050405020304" pitchFamily="18" charset="0"/>
              </a:rPr>
              <a:t>ФЗ;</a:t>
            </a:r>
            <a:endParaRPr lang="ru-RU" sz="1400" dirty="0">
              <a:solidFill>
                <a:srgbClr val="333333"/>
              </a:solidFill>
              <a:latin typeface="Times New Roman" panose="02020603050405020304" pitchFamily="18" charset="0"/>
              <a:cs typeface="Times New Roman" panose="02020603050405020304" pitchFamily="18" charset="0"/>
            </a:endParaRP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4) систематического нарушения аудитором при проведении аудита требований </a:t>
            </a:r>
            <a:r>
              <a:rPr lang="ru-RU" sz="1400" dirty="0" smtClean="0">
                <a:solidFill>
                  <a:srgbClr val="333333"/>
                </a:solidFill>
                <a:latin typeface="Times New Roman" panose="02020603050405020304" pitchFamily="18" charset="0"/>
                <a:cs typeface="Times New Roman" panose="02020603050405020304" pitchFamily="18" charset="0"/>
              </a:rPr>
              <a:t>стандартов </a:t>
            </a:r>
            <a:r>
              <a:rPr lang="ru-RU" sz="1400" dirty="0">
                <a:solidFill>
                  <a:srgbClr val="333333"/>
                </a:solidFill>
                <a:latin typeface="Times New Roman" panose="02020603050405020304" pitchFamily="18" charset="0"/>
                <a:cs typeface="Times New Roman" panose="02020603050405020304" pitchFamily="18" charset="0"/>
              </a:rPr>
              <a:t>аудиторской деятельности;</a:t>
            </a:r>
          </a:p>
          <a:p>
            <a:pPr marL="0" indent="0" algn="just">
              <a:buNone/>
            </a:pPr>
            <a:r>
              <a:rPr lang="ru-RU" sz="1400" dirty="0" smtClean="0">
                <a:solidFill>
                  <a:srgbClr val="333333"/>
                </a:solidFill>
                <a:latin typeface="Times New Roman" panose="02020603050405020304" pitchFamily="18" charset="0"/>
                <a:cs typeface="Times New Roman" panose="02020603050405020304" pitchFamily="18" charset="0"/>
              </a:rPr>
              <a:t>5</a:t>
            </a:r>
            <a:r>
              <a:rPr lang="ru-RU" sz="1400" dirty="0">
                <a:solidFill>
                  <a:srgbClr val="333333"/>
                </a:solidFill>
                <a:latin typeface="Times New Roman" panose="02020603050405020304" pitchFamily="18" charset="0"/>
                <a:cs typeface="Times New Roman" panose="02020603050405020304" pitchFamily="18" charset="0"/>
              </a:rPr>
              <a:t>) подписания аудитором аудиторского заключения, признанного в установленном </a:t>
            </a:r>
            <a:r>
              <a:rPr lang="ru-RU" sz="1400" dirty="0" smtClean="0">
                <a:solidFill>
                  <a:srgbClr val="333333"/>
                </a:solidFill>
                <a:latin typeface="Times New Roman" panose="02020603050405020304" pitchFamily="18" charset="0"/>
                <a:cs typeface="Times New Roman" panose="02020603050405020304" pitchFamily="18" charset="0"/>
              </a:rPr>
              <a:t>порядке заведомо </a:t>
            </a:r>
            <a:r>
              <a:rPr lang="ru-RU" sz="1400" dirty="0">
                <a:solidFill>
                  <a:srgbClr val="333333"/>
                </a:solidFill>
                <a:latin typeface="Times New Roman" panose="02020603050405020304" pitchFamily="18" charset="0"/>
                <a:cs typeface="Times New Roman" panose="02020603050405020304" pitchFamily="18" charset="0"/>
              </a:rPr>
              <a:t>ложным;</a:t>
            </a: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6) неучастия аудитора в осуществлении аудиторской деятельности (неосуществлении индивидуальным аудитором аудиторской деятельности) в течение трех последовательных календарных </a:t>
            </a:r>
            <a:r>
              <a:rPr lang="ru-RU" sz="1400" dirty="0" smtClean="0">
                <a:solidFill>
                  <a:srgbClr val="333333"/>
                </a:solidFill>
                <a:latin typeface="Times New Roman" panose="02020603050405020304" pitchFamily="18" charset="0"/>
                <a:cs typeface="Times New Roman" panose="02020603050405020304" pitchFamily="18" charset="0"/>
              </a:rPr>
              <a:t>лет;</a:t>
            </a:r>
          </a:p>
          <a:p>
            <a:pPr marL="0" indent="0" algn="just">
              <a:buNone/>
            </a:pPr>
            <a:r>
              <a:rPr lang="ru-RU" sz="1400" dirty="0" smtClean="0">
                <a:solidFill>
                  <a:srgbClr val="333333"/>
                </a:solidFill>
                <a:latin typeface="Times New Roman" panose="02020603050405020304" pitchFamily="18" charset="0"/>
                <a:cs typeface="Times New Roman" panose="02020603050405020304" pitchFamily="18" charset="0"/>
              </a:rPr>
              <a:t>7</a:t>
            </a:r>
            <a:r>
              <a:rPr lang="ru-RU" sz="1400" dirty="0">
                <a:solidFill>
                  <a:srgbClr val="333333"/>
                </a:solidFill>
                <a:latin typeface="Times New Roman" panose="02020603050405020304" pitchFamily="18" charset="0"/>
                <a:cs typeface="Times New Roman" panose="02020603050405020304" pitchFamily="18" charset="0"/>
              </a:rPr>
              <a:t>) несоблюдения аудитором требования о прохождении обучения по программам повышения </a:t>
            </a:r>
            <a:r>
              <a:rPr lang="ru-RU" sz="1400" dirty="0" smtClean="0">
                <a:solidFill>
                  <a:srgbClr val="333333"/>
                </a:solidFill>
                <a:latin typeface="Times New Roman" panose="02020603050405020304" pitchFamily="18" charset="0"/>
                <a:cs typeface="Times New Roman" panose="02020603050405020304" pitchFamily="18" charset="0"/>
              </a:rPr>
              <a:t>квалификации;</a:t>
            </a:r>
            <a:endParaRPr lang="ru-RU" sz="1400" dirty="0">
              <a:solidFill>
                <a:srgbClr val="333333"/>
              </a:solidFill>
              <a:latin typeface="Times New Roman" panose="02020603050405020304" pitchFamily="18" charset="0"/>
              <a:cs typeface="Times New Roman" panose="02020603050405020304" pitchFamily="18" charset="0"/>
            </a:endParaRPr>
          </a:p>
          <a:p>
            <a:pPr marL="0" indent="0" algn="just">
              <a:buNone/>
            </a:pPr>
            <a:r>
              <a:rPr lang="ru-RU" sz="1400" dirty="0">
                <a:solidFill>
                  <a:srgbClr val="333333"/>
                </a:solidFill>
                <a:latin typeface="Times New Roman" panose="02020603050405020304" pitchFamily="18" charset="0"/>
                <a:cs typeface="Times New Roman" panose="02020603050405020304" pitchFamily="18" charset="0"/>
              </a:rPr>
              <a:t>8) уклонения аудитора от прохождения внешнего контроля качества работы.</a:t>
            </a:r>
          </a:p>
          <a:p>
            <a:pPr algn="just"/>
            <a:r>
              <a:rPr lang="ru-RU" sz="1400" dirty="0" smtClean="0">
                <a:solidFill>
                  <a:srgbClr val="333333"/>
                </a:solidFill>
                <a:latin typeface="Times New Roman" panose="02020603050405020304" pitchFamily="18" charset="0"/>
                <a:cs typeface="Times New Roman" panose="02020603050405020304" pitchFamily="18" charset="0"/>
              </a:rPr>
              <a:t>Решение </a:t>
            </a:r>
            <a:r>
              <a:rPr lang="ru-RU" sz="1400" dirty="0">
                <a:solidFill>
                  <a:srgbClr val="333333"/>
                </a:solidFill>
                <a:latin typeface="Times New Roman" panose="02020603050405020304" pitchFamily="18" charset="0"/>
                <a:cs typeface="Times New Roman" panose="02020603050405020304" pitchFamily="18" charset="0"/>
              </a:rPr>
              <a:t>саморегулируемой организации аудиторов об аннулировании квалификационного аттестата аудитора может быть оспорено в судебном порядке в течение трех месяцев со дня получения указанного решения.</a:t>
            </a:r>
          </a:p>
          <a:p>
            <a:pPr algn="just"/>
            <a:r>
              <a:rPr lang="ru-RU" sz="1400" dirty="0" smtClean="0">
                <a:solidFill>
                  <a:srgbClr val="333333"/>
                </a:solidFill>
                <a:latin typeface="Times New Roman" panose="02020603050405020304" pitchFamily="18" charset="0"/>
                <a:cs typeface="Times New Roman" panose="02020603050405020304" pitchFamily="18" charset="0"/>
              </a:rPr>
              <a:t>Лицо</a:t>
            </a:r>
            <a:r>
              <a:rPr lang="ru-RU" sz="1400" dirty="0">
                <a:solidFill>
                  <a:srgbClr val="333333"/>
                </a:solidFill>
                <a:latin typeface="Times New Roman" panose="02020603050405020304" pitchFamily="18" charset="0"/>
                <a:cs typeface="Times New Roman" panose="02020603050405020304" pitchFamily="18" charset="0"/>
              </a:rPr>
              <a:t>, чей квалификационный аттестат аудитора аннулирован </a:t>
            </a:r>
            <a:r>
              <a:rPr lang="ru-RU" sz="1400" dirty="0" smtClean="0">
                <a:solidFill>
                  <a:srgbClr val="333333"/>
                </a:solidFill>
                <a:latin typeface="Times New Roman" panose="02020603050405020304" pitchFamily="18" charset="0"/>
                <a:cs typeface="Times New Roman" panose="02020603050405020304" pitchFamily="18" charset="0"/>
              </a:rPr>
              <a:t>по основаниям, предусмотренным пунктами 3,4,5 части, не </a:t>
            </a:r>
            <a:r>
              <a:rPr lang="ru-RU" sz="1400" dirty="0">
                <a:solidFill>
                  <a:srgbClr val="333333"/>
                </a:solidFill>
                <a:latin typeface="Times New Roman" panose="02020603050405020304" pitchFamily="18" charset="0"/>
                <a:cs typeface="Times New Roman" panose="02020603050405020304" pitchFamily="18" charset="0"/>
              </a:rPr>
              <a:t>вправе повторно обращаться с заявлением о допуске его к квалификационному экзамену в течение трех лет со дня принятия решения об </a:t>
            </a:r>
            <a:r>
              <a:rPr lang="ru-RU" sz="1400" dirty="0" smtClean="0">
                <a:solidFill>
                  <a:srgbClr val="333333"/>
                </a:solidFill>
                <a:latin typeface="Times New Roman" panose="02020603050405020304" pitchFamily="18" charset="0"/>
                <a:cs typeface="Times New Roman" panose="02020603050405020304" pitchFamily="18" charset="0"/>
              </a:rPr>
              <a:t>аннулировании, пунктом 2 - </a:t>
            </a:r>
            <a:r>
              <a:rPr lang="ru-RU" sz="1400" dirty="0">
                <a:solidFill>
                  <a:srgbClr val="333333"/>
                </a:solidFill>
                <a:latin typeface="Times New Roman" panose="02020603050405020304" pitchFamily="18" charset="0"/>
                <a:cs typeface="Times New Roman" panose="02020603050405020304" pitchFamily="18" charset="0"/>
              </a:rPr>
              <a:t>в течение срока, предусмотренного вступившим в законную силу приговором суда.</a:t>
            </a:r>
          </a:p>
          <a:p>
            <a:pPr algn="just">
              <a:buFontTx/>
              <a:buChar char="-"/>
            </a:pPr>
            <a:endParaRPr lang="ru-RU" sz="1400"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54153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467600" cy="778098"/>
          </a:xfrm>
        </p:spPr>
        <p:txBody>
          <a:bodyPr>
            <a:normAutofit fontScale="90000"/>
          </a:bodyPr>
          <a:lstStyle/>
          <a:p>
            <a:r>
              <a:rPr lang="ru-RU" dirty="0" smtClean="0"/>
              <a:t>Ст. </a:t>
            </a:r>
            <a:r>
              <a:rPr lang="ru-RU" dirty="0"/>
              <a:t>13 Права и обязанности аудиторской организации, индивидуального аудитора</a:t>
            </a:r>
          </a:p>
        </p:txBody>
      </p:sp>
      <p:sp>
        <p:nvSpPr>
          <p:cNvPr id="4" name="Объект 3"/>
          <p:cNvSpPr>
            <a:spLocks noGrp="1"/>
          </p:cNvSpPr>
          <p:nvPr>
            <p:ph sz="quarter" idx="2"/>
          </p:nvPr>
        </p:nvSpPr>
        <p:spPr>
          <a:xfrm>
            <a:off x="539552" y="1052736"/>
            <a:ext cx="7704856" cy="5328592"/>
          </a:xfrm>
        </p:spPr>
        <p:txBody>
          <a:bodyPr>
            <a:noAutofit/>
          </a:bodyPr>
          <a:lstStyle/>
          <a:p>
            <a:pPr algn="just"/>
            <a:r>
              <a:rPr lang="ru-RU" sz="1400" dirty="0">
                <a:latin typeface="Times New Roman" panose="02020603050405020304" pitchFamily="18" charset="0"/>
                <a:cs typeface="Times New Roman" panose="02020603050405020304" pitchFamily="18" charset="0"/>
              </a:rPr>
              <a:t>При оказании аудиторских услуг аудиторская организация, индивидуальный аудитор вправе:</a:t>
            </a:r>
          </a:p>
          <a:p>
            <a:pPr marL="0" indent="0" algn="just">
              <a:buNone/>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самостоятельно определять формы и методы оказания аудиторских услуг на основе стандартов аудиторской деятельности, а также </a:t>
            </a:r>
            <a:r>
              <a:rPr lang="ru-RU" sz="1400" dirty="0" smtClean="0">
                <a:latin typeface="Times New Roman" panose="02020603050405020304" pitchFamily="18" charset="0"/>
                <a:cs typeface="Times New Roman" panose="02020603050405020304" pitchFamily="18" charset="0"/>
              </a:rPr>
              <a:t>состав </a:t>
            </a:r>
            <a:r>
              <a:rPr lang="ru-RU" sz="1400" dirty="0">
                <a:latin typeface="Times New Roman" panose="02020603050405020304" pitchFamily="18" charset="0"/>
                <a:cs typeface="Times New Roman" panose="02020603050405020304" pitchFamily="18" charset="0"/>
              </a:rPr>
              <a:t>аудиторской группы, оказывающей аудиторские услуги;</a:t>
            </a:r>
          </a:p>
          <a:p>
            <a:pPr marL="0" indent="0" algn="just">
              <a:buNone/>
            </a:pPr>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исследовать в полном объеме документацию, связанную с финансово-хозяйственной деятельностью аудируемого лица, а также проверять фактическое наличие любого имущества, отраженного в этой документации;</a:t>
            </a:r>
          </a:p>
          <a:p>
            <a:pPr marL="0" indent="0" algn="just">
              <a:buNone/>
            </a:pPr>
            <a:r>
              <a:rPr lang="ru-RU" sz="1400" dirty="0">
                <a:latin typeface="Times New Roman" panose="02020603050405020304" pitchFamily="18" charset="0"/>
                <a:cs typeface="Times New Roman" panose="02020603050405020304" pitchFamily="18" charset="0"/>
              </a:rPr>
              <a:t>3) получать у должностных лиц аудируемого лица разъяснения и подтверждения в устной и письменной форме по возникшим в ходе оказания аудиторских услуг вопросам;</a:t>
            </a:r>
          </a:p>
          <a:p>
            <a:pPr marL="0" indent="0" algn="just">
              <a:buNone/>
            </a:pPr>
            <a:r>
              <a:rPr lang="ru-RU" sz="1400" dirty="0" smtClean="0">
                <a:latin typeface="Times New Roman" panose="02020603050405020304" pitchFamily="18" charset="0"/>
                <a:cs typeface="Times New Roman" panose="02020603050405020304" pitchFamily="18" charset="0"/>
              </a:rPr>
              <a:t>4</a:t>
            </a:r>
            <a:r>
              <a:rPr lang="ru-RU" sz="1400" dirty="0">
                <a:latin typeface="Times New Roman" panose="02020603050405020304" pitchFamily="18" charset="0"/>
                <a:cs typeface="Times New Roman" panose="02020603050405020304" pitchFamily="18" charset="0"/>
              </a:rPr>
              <a:t>) отказаться от проведения аудита или от выражения своего мнения о достоверности бухгалтерской (финансовой) отчетности в аудиторском заключении в случаях:</a:t>
            </a:r>
          </a:p>
          <a:p>
            <a:pPr marL="0" indent="0" algn="just">
              <a:buNone/>
            </a:pPr>
            <a:r>
              <a:rPr lang="ru-RU" sz="1400" dirty="0">
                <a:latin typeface="Times New Roman" panose="02020603050405020304" pitchFamily="18" charset="0"/>
                <a:cs typeface="Times New Roman" panose="02020603050405020304" pitchFamily="18" charset="0"/>
              </a:rPr>
              <a:t>а) </a:t>
            </a:r>
            <a:r>
              <a:rPr lang="ru-RU" sz="1400" dirty="0" err="1">
                <a:latin typeface="Times New Roman" panose="02020603050405020304" pitchFamily="18" charset="0"/>
                <a:cs typeface="Times New Roman" panose="02020603050405020304" pitchFamily="18" charset="0"/>
              </a:rPr>
              <a:t>непредоставления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аудируемым</a:t>
            </a:r>
            <a:r>
              <a:rPr lang="ru-RU" sz="1400" dirty="0">
                <a:latin typeface="Times New Roman" panose="02020603050405020304" pitchFamily="18" charset="0"/>
                <a:cs typeface="Times New Roman" panose="02020603050405020304" pitchFamily="18" charset="0"/>
              </a:rPr>
              <a:t> лицом всей необходимой документации;</a:t>
            </a:r>
          </a:p>
          <a:p>
            <a:pPr marL="0" indent="0" algn="just">
              <a:buNone/>
            </a:pPr>
            <a:r>
              <a:rPr lang="ru-RU" sz="1400" dirty="0">
                <a:latin typeface="Times New Roman" panose="02020603050405020304" pitchFamily="18" charset="0"/>
                <a:cs typeface="Times New Roman" panose="02020603050405020304" pitchFamily="18" charset="0"/>
              </a:rPr>
              <a:t>б) выявления в ходе аудита обстоятельств, оказывающих либо способных оказать существенное влияние на мнение аудиторской организации, индивидуального аудитора о достоверности бухгалтерской (финансовой) отчетности аудируемого лица;</a:t>
            </a:r>
          </a:p>
          <a:p>
            <a:pPr marL="0" indent="0" algn="just">
              <a:buNone/>
            </a:pPr>
            <a:r>
              <a:rPr lang="ru-RU" sz="1400" dirty="0">
                <a:latin typeface="Times New Roman" panose="02020603050405020304" pitchFamily="18" charset="0"/>
                <a:cs typeface="Times New Roman" panose="02020603050405020304" pitchFamily="18" charset="0"/>
              </a:rPr>
              <a:t>4.1) страховать ответственность за нарушение договора оказания аудиторских услуг и (или) ответственность за причинение вреда имуществу других лиц в результате осуществления аудиторской деятельности;</a:t>
            </a:r>
          </a:p>
          <a:p>
            <a:pPr marL="0" indent="0" algn="just">
              <a:buNone/>
            </a:pPr>
            <a:r>
              <a:rPr lang="ru-RU" sz="1400" dirty="0" smtClean="0">
                <a:latin typeface="Times New Roman" panose="02020603050405020304" pitchFamily="18" charset="0"/>
                <a:cs typeface="Times New Roman" panose="02020603050405020304" pitchFamily="18" charset="0"/>
              </a:rPr>
              <a:t>5</a:t>
            </a:r>
            <a:r>
              <a:rPr lang="ru-RU" sz="1400" dirty="0">
                <a:latin typeface="Times New Roman" panose="02020603050405020304" pitchFamily="18" charset="0"/>
                <a:cs typeface="Times New Roman" panose="02020603050405020304" pitchFamily="18" charset="0"/>
              </a:rPr>
              <a:t>) осуществлять иные права, вытекающие из договора оказания аудиторских услуг.</a:t>
            </a:r>
          </a:p>
          <a:p>
            <a:pPr marL="0" indent="0" algn="just">
              <a:buNone/>
            </a:pP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2311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467600" cy="778098"/>
          </a:xfrm>
        </p:spPr>
        <p:txBody>
          <a:bodyPr>
            <a:normAutofit fontScale="90000"/>
          </a:bodyPr>
          <a:lstStyle/>
          <a:p>
            <a:r>
              <a:rPr lang="ru-RU" dirty="0" smtClean="0"/>
              <a:t>Ст. </a:t>
            </a:r>
            <a:r>
              <a:rPr lang="ru-RU" dirty="0"/>
              <a:t>13 Права и обязанности аудиторской организации, индивидуального аудитора</a:t>
            </a:r>
          </a:p>
        </p:txBody>
      </p:sp>
      <p:sp>
        <p:nvSpPr>
          <p:cNvPr id="4" name="Объект 3"/>
          <p:cNvSpPr>
            <a:spLocks noGrp="1"/>
          </p:cNvSpPr>
          <p:nvPr>
            <p:ph sz="quarter" idx="2"/>
          </p:nvPr>
        </p:nvSpPr>
        <p:spPr>
          <a:xfrm>
            <a:off x="539552" y="1052736"/>
            <a:ext cx="7704856" cy="5328592"/>
          </a:xfrm>
        </p:spPr>
        <p:txBody>
          <a:bodyPr>
            <a:noAutofit/>
          </a:bodyPr>
          <a:lstStyle/>
          <a:p>
            <a:pPr algn="just"/>
            <a:r>
              <a:rPr lang="ru-RU" sz="1400" dirty="0" smtClean="0">
                <a:latin typeface="Times New Roman" panose="02020603050405020304" pitchFamily="18" charset="0"/>
                <a:cs typeface="Times New Roman" panose="02020603050405020304" pitchFamily="18" charset="0"/>
              </a:rPr>
              <a:t>При </a:t>
            </a:r>
            <a:r>
              <a:rPr lang="ru-RU" sz="1400" dirty="0">
                <a:latin typeface="Times New Roman" panose="02020603050405020304" pitchFamily="18" charset="0"/>
                <a:cs typeface="Times New Roman" panose="02020603050405020304" pitchFamily="18" charset="0"/>
              </a:rPr>
              <a:t>оказании аудиторских услуг аудиторская организация, индивидуальный аудитор обязаны:</a:t>
            </a:r>
          </a:p>
          <a:p>
            <a:pPr marL="0" indent="0" algn="just">
              <a:buNone/>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предоставлять по требованию аудируемого лица обоснования замечаний и выводов аудиторской организации, индивидуального аудитора, а также информацию о своем членстве в саморегулируемой организации аудиторов;</a:t>
            </a:r>
          </a:p>
          <a:p>
            <a:pPr marL="0" indent="0" algn="just">
              <a:buNone/>
            </a:pPr>
            <a:r>
              <a:rPr lang="ru-RU" sz="1400" dirty="0">
                <a:latin typeface="Times New Roman" panose="02020603050405020304" pitchFamily="18" charset="0"/>
                <a:cs typeface="Times New Roman" panose="02020603050405020304" pitchFamily="18" charset="0"/>
              </a:rPr>
              <a:t>2) передавать в срок, установленный договором оказания аудиторских услуг, аудиторское заключение </a:t>
            </a:r>
            <a:r>
              <a:rPr lang="ru-RU" sz="1400" dirty="0" err="1">
                <a:latin typeface="Times New Roman" panose="02020603050405020304" pitchFamily="18" charset="0"/>
                <a:cs typeface="Times New Roman" panose="02020603050405020304" pitchFamily="18" charset="0"/>
              </a:rPr>
              <a:t>аудируемому</a:t>
            </a:r>
            <a:r>
              <a:rPr lang="ru-RU" sz="1400" dirty="0">
                <a:latin typeface="Times New Roman" panose="02020603050405020304" pitchFamily="18" charset="0"/>
                <a:cs typeface="Times New Roman" panose="02020603050405020304" pitchFamily="18" charset="0"/>
              </a:rPr>
              <a:t> лицу, лицу, заключившему договор оказания аудиторских услуг;</a:t>
            </a:r>
          </a:p>
          <a:p>
            <a:pPr marL="0" indent="0" algn="just">
              <a:buNone/>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обеспечивать хранение </a:t>
            </a:r>
            <a:r>
              <a:rPr lang="ru-RU" sz="1400" dirty="0" smtClean="0">
                <a:latin typeface="Times New Roman" panose="02020603050405020304" pitchFamily="18" charset="0"/>
                <a:cs typeface="Times New Roman" panose="02020603050405020304" pitchFamily="18" charset="0"/>
              </a:rPr>
              <a:t>документов, </a:t>
            </a:r>
            <a:r>
              <a:rPr lang="ru-RU" sz="1400" dirty="0">
                <a:latin typeface="Times New Roman" panose="02020603050405020304" pitchFamily="18" charset="0"/>
                <a:cs typeface="Times New Roman" panose="02020603050405020304" pitchFamily="18" charset="0"/>
              </a:rPr>
              <a:t>полученных и </a:t>
            </a:r>
            <a:r>
              <a:rPr lang="ru-RU" sz="1400" dirty="0" smtClean="0">
                <a:latin typeface="Times New Roman" panose="02020603050405020304" pitchFamily="18" charset="0"/>
                <a:cs typeface="Times New Roman" panose="02020603050405020304" pitchFamily="18" charset="0"/>
              </a:rPr>
              <a:t>составленных </a:t>
            </a:r>
            <a:r>
              <a:rPr lang="ru-RU" sz="1400" dirty="0">
                <a:latin typeface="Times New Roman" panose="02020603050405020304" pitchFamily="18" charset="0"/>
                <a:cs typeface="Times New Roman" panose="02020603050405020304" pitchFamily="18" charset="0"/>
              </a:rPr>
              <a:t>в ходе оказания аудиторских услуг, в течение не менее пяти </a:t>
            </a:r>
            <a:r>
              <a:rPr lang="ru-RU" sz="1400" dirty="0" smtClean="0">
                <a:latin typeface="Times New Roman" panose="02020603050405020304" pitchFamily="18" charset="0"/>
                <a:cs typeface="Times New Roman" panose="02020603050405020304" pitchFamily="18" charset="0"/>
              </a:rPr>
              <a:t>лет, </a:t>
            </a:r>
            <a:r>
              <a:rPr lang="ru-RU" sz="1400" dirty="0">
                <a:latin typeface="Times New Roman" panose="02020603050405020304" pitchFamily="18" charset="0"/>
                <a:cs typeface="Times New Roman" panose="02020603050405020304" pitchFamily="18" charset="0"/>
              </a:rPr>
              <a:t>в том числе размещать базы данных информации, в которых осуществляются сбор, запись, систематизация, накопление, хранение, уточнение (обновление, изменение), извлечение сведений и </a:t>
            </a:r>
            <a:r>
              <a:rPr lang="ru-RU" sz="1400" dirty="0" smtClean="0">
                <a:latin typeface="Times New Roman" panose="02020603050405020304" pitchFamily="18" charset="0"/>
                <a:cs typeface="Times New Roman" panose="02020603050405020304" pitchFamily="18" charset="0"/>
              </a:rPr>
              <a:t>документов;</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4</a:t>
            </a:r>
            <a:r>
              <a:rPr lang="ru-RU" sz="1400" dirty="0">
                <a:latin typeface="Times New Roman" panose="02020603050405020304" pitchFamily="18" charset="0"/>
                <a:cs typeface="Times New Roman" panose="02020603050405020304" pitchFamily="18" charset="0"/>
              </a:rPr>
              <a:t>) исполнять иные обязанности, вытекающие из договора оказания аудиторских </a:t>
            </a:r>
            <a:r>
              <a:rPr lang="ru-RU" sz="1400" dirty="0" smtClean="0">
                <a:latin typeface="Times New Roman" panose="02020603050405020304" pitchFamily="18" charset="0"/>
                <a:cs typeface="Times New Roman" panose="02020603050405020304" pitchFamily="18" charset="0"/>
              </a:rPr>
              <a:t>услуг.</a:t>
            </a:r>
          </a:p>
          <a:p>
            <a:pPr algn="just"/>
            <a:r>
              <a:rPr lang="ru-RU" sz="1400" dirty="0" smtClean="0">
                <a:latin typeface="Times New Roman" panose="02020603050405020304" pitchFamily="18" charset="0"/>
                <a:cs typeface="Times New Roman" panose="02020603050405020304" pitchFamily="18" charset="0"/>
              </a:rPr>
              <a:t>При </a:t>
            </a:r>
            <a:r>
              <a:rPr lang="ru-RU" sz="1400" dirty="0">
                <a:latin typeface="Times New Roman" panose="02020603050405020304" pitchFamily="18" charset="0"/>
                <a:cs typeface="Times New Roman" panose="02020603050405020304" pitchFamily="18" charset="0"/>
              </a:rPr>
              <a:t>оказании прочих связанных с аудиторской деятельностью услуг аудиторская организация, индивидуальный аудитор обязаны обеспечивать хранение документов (копий документов), полученных и (или) составленных аудиторской организацией и ее работниками, индивидуальным аудитором и работниками, с которыми индивидуальным аудитором заключены трудовые договоры, не менее трех лет после отчетного года.</a:t>
            </a:r>
          </a:p>
        </p:txBody>
      </p:sp>
    </p:spTree>
    <p:extLst>
      <p:ext uri="{BB962C8B-B14F-4D97-AF65-F5344CB8AC3E}">
        <p14:creationId xmlns:p14="http://schemas.microsoft.com/office/powerpoint/2010/main" val="4584364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3860"/>
            <a:ext cx="8064896" cy="1210924"/>
          </a:xfrm>
        </p:spPr>
        <p:txBody>
          <a:bodyPr>
            <a:normAutofit fontScale="90000"/>
          </a:bodyPr>
          <a:lstStyle/>
          <a:p>
            <a:r>
              <a:rPr lang="ru-RU" dirty="0"/>
              <a:t>Ст. 14 Права и обязанности аудируемого лица, лица, заключившего договор оказания аудиторских услуг</a:t>
            </a:r>
          </a:p>
        </p:txBody>
      </p:sp>
      <p:sp>
        <p:nvSpPr>
          <p:cNvPr id="4" name="Прямоугольник 3"/>
          <p:cNvSpPr/>
          <p:nvPr/>
        </p:nvSpPr>
        <p:spPr>
          <a:xfrm>
            <a:off x="573979" y="1484784"/>
            <a:ext cx="7488832" cy="5262979"/>
          </a:xfrm>
          <a:prstGeom prst="rect">
            <a:avLst/>
          </a:prstGeom>
        </p:spPr>
        <p:txBody>
          <a:bodyPr wrap="square">
            <a:spAutoFit/>
          </a:bodyPr>
          <a:lstStyle/>
          <a:p>
            <a:pPr marL="285750" indent="-285750" algn="just">
              <a:buClr>
                <a:schemeClr val="accent1"/>
              </a:buClr>
              <a:buFont typeface="Courier New" panose="02070309020205020404" pitchFamily="49" charset="0"/>
              <a:buChar char="o"/>
            </a:pPr>
            <a:r>
              <a:rPr lang="ru-RU" sz="1400" dirty="0">
                <a:latin typeface="Times New Roman" panose="02020603050405020304" pitchFamily="18" charset="0"/>
                <a:cs typeface="Times New Roman" panose="02020603050405020304" pitchFamily="18" charset="0"/>
              </a:rPr>
              <a:t>При оказании аудиторских услуг </a:t>
            </a:r>
            <a:r>
              <a:rPr lang="ru-RU" sz="1400" dirty="0" err="1">
                <a:latin typeface="Times New Roman" panose="02020603050405020304" pitchFamily="18" charset="0"/>
                <a:cs typeface="Times New Roman" panose="02020603050405020304" pitchFamily="18" charset="0"/>
              </a:rPr>
              <a:t>аудируемое</a:t>
            </a:r>
            <a:r>
              <a:rPr lang="ru-RU" sz="1400" dirty="0">
                <a:latin typeface="Times New Roman" panose="02020603050405020304" pitchFamily="18" charset="0"/>
                <a:cs typeface="Times New Roman" panose="02020603050405020304" pitchFamily="18" charset="0"/>
              </a:rPr>
              <a:t> лицо, лицо, заключившее договор оказания аудиторских услуг, вправе:</a:t>
            </a:r>
          </a:p>
          <a:p>
            <a:pPr algn="just">
              <a:buClr>
                <a:schemeClr val="accent1"/>
              </a:buClr>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требовать и получать от аудиторской организации, индивидуального аудитора обоснования замечаний и выводов аудиторской организации, индивидуального аудитора, а также информацию о членстве аудиторской организации, индивидуального аудитора в саморегулируемой организации аудиторов;</a:t>
            </a:r>
          </a:p>
          <a:p>
            <a:pPr algn="just">
              <a:buClr>
                <a:schemeClr val="accent1"/>
              </a:buClr>
            </a:pPr>
            <a:r>
              <a:rPr lang="ru-RU" sz="1400" dirty="0">
                <a:latin typeface="Times New Roman" panose="02020603050405020304" pitchFamily="18" charset="0"/>
                <a:cs typeface="Times New Roman" panose="02020603050405020304" pitchFamily="18" charset="0"/>
              </a:rPr>
              <a:t>2) получать от аудиторской организации, индивидуального аудитора аудиторское заключение в срок, установленный договором оказания аудиторских услуг;</a:t>
            </a:r>
          </a:p>
          <a:p>
            <a:pPr algn="just">
              <a:buClr>
                <a:schemeClr val="accent1"/>
              </a:buClr>
            </a:pPr>
            <a:r>
              <a:rPr lang="ru-RU" sz="1400" dirty="0">
                <a:latin typeface="Times New Roman" panose="02020603050405020304" pitchFamily="18" charset="0"/>
                <a:cs typeface="Times New Roman" panose="02020603050405020304" pitchFamily="18" charset="0"/>
              </a:rPr>
              <a:t>3) осуществлять иные права, вытекающие из договора оказания аудиторских услуг</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marL="285750" indent="-285750" algn="just">
              <a:buClr>
                <a:schemeClr val="accent1"/>
              </a:buClr>
              <a:buFont typeface="Courier New" panose="02070309020205020404" pitchFamily="49" charset="0"/>
              <a:buChar char="o"/>
            </a:pPr>
            <a:r>
              <a:rPr lang="ru-RU" sz="1400" dirty="0" smtClean="0">
                <a:latin typeface="Times New Roman" panose="02020603050405020304" pitchFamily="18" charset="0"/>
                <a:cs typeface="Times New Roman" panose="02020603050405020304" pitchFamily="18" charset="0"/>
              </a:rPr>
              <a:t>При </a:t>
            </a:r>
            <a:r>
              <a:rPr lang="ru-RU" sz="1400" dirty="0">
                <a:latin typeface="Times New Roman" panose="02020603050405020304" pitchFamily="18" charset="0"/>
                <a:cs typeface="Times New Roman" panose="02020603050405020304" pitchFamily="18" charset="0"/>
              </a:rPr>
              <a:t>оказании аудиторских услуг </a:t>
            </a:r>
            <a:r>
              <a:rPr lang="ru-RU" sz="1400" dirty="0" err="1">
                <a:latin typeface="Times New Roman" panose="02020603050405020304" pitchFamily="18" charset="0"/>
                <a:cs typeface="Times New Roman" panose="02020603050405020304" pitchFamily="18" charset="0"/>
              </a:rPr>
              <a:t>аудируемое</a:t>
            </a:r>
            <a:r>
              <a:rPr lang="ru-RU" sz="1400" dirty="0">
                <a:latin typeface="Times New Roman" panose="02020603050405020304" pitchFamily="18" charset="0"/>
                <a:cs typeface="Times New Roman" panose="02020603050405020304" pitchFamily="18" charset="0"/>
              </a:rPr>
              <a:t> лицо, лицо, заключившее договор оказания аудиторских услуг, обязано:</a:t>
            </a:r>
          </a:p>
          <a:p>
            <a:pPr algn="just">
              <a:buClr>
                <a:schemeClr val="accent1"/>
              </a:buClr>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содействовать аудиторской организации, индивидуальному аудитору в своевременном и полном проведении аудита и оказании сопутствующих аудиту </a:t>
            </a:r>
            <a:r>
              <a:rPr lang="ru-RU" sz="1400" dirty="0" smtClean="0">
                <a:latin typeface="Times New Roman" panose="02020603050405020304" pitchFamily="18" charset="0"/>
                <a:cs typeface="Times New Roman" panose="02020603050405020304" pitchFamily="18" charset="0"/>
              </a:rPr>
              <a:t>услуг, </a:t>
            </a:r>
            <a:r>
              <a:rPr lang="ru-RU" sz="1400" dirty="0">
                <a:latin typeface="Times New Roman" panose="02020603050405020304" pitchFamily="18" charset="0"/>
                <a:cs typeface="Times New Roman" panose="02020603050405020304" pitchFamily="18" charset="0"/>
              </a:rPr>
              <a:t>предоставлять необходимую информацию и </a:t>
            </a:r>
            <a:r>
              <a:rPr lang="ru-RU" sz="1400" dirty="0" smtClean="0">
                <a:latin typeface="Times New Roman" panose="02020603050405020304" pitchFamily="18" charset="0"/>
                <a:cs typeface="Times New Roman" panose="02020603050405020304" pitchFamily="18" charset="0"/>
              </a:rPr>
              <a:t>документацию, давать разъяснения </a:t>
            </a:r>
            <a:r>
              <a:rPr lang="ru-RU" sz="1400" dirty="0">
                <a:latin typeface="Times New Roman" panose="02020603050405020304" pitchFamily="18" charset="0"/>
                <a:cs typeface="Times New Roman" panose="02020603050405020304" pitchFamily="18" charset="0"/>
              </a:rPr>
              <a:t>и подтверждения в устной и письменной форме, а также запрашивать необходимые для оказания аудиторских услуг сведения у третьих лиц;</a:t>
            </a:r>
          </a:p>
          <a:p>
            <a:pPr algn="just">
              <a:buClr>
                <a:schemeClr val="accent1"/>
              </a:buClr>
            </a:pPr>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не предпринимать каких бы то ни было действий, направленных на сужение круга вопросов, подлежащих выяснению при проведении аудита и оказании сопутствующих аудиту услуг, а также на сокрытие (ограничение доступа) информации и </a:t>
            </a:r>
            <a:r>
              <a:rPr lang="ru-RU" sz="1400" dirty="0" smtClean="0">
                <a:latin typeface="Times New Roman" panose="02020603050405020304" pitchFamily="18" charset="0"/>
                <a:cs typeface="Times New Roman" panose="02020603050405020304" pitchFamily="18" charset="0"/>
              </a:rPr>
              <a:t>документации;</a:t>
            </a:r>
          </a:p>
          <a:p>
            <a:pPr algn="just">
              <a:buClr>
                <a:schemeClr val="accent1"/>
              </a:buClr>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своевременно оплачивать услуги аудиторской организации, индивидуального аудитора в соответствии с договором оказания аудиторских </a:t>
            </a:r>
            <a:r>
              <a:rPr lang="ru-RU" sz="1400" dirty="0" smtClean="0">
                <a:latin typeface="Times New Roman" panose="02020603050405020304" pitchFamily="18" charset="0"/>
                <a:cs typeface="Times New Roman" panose="02020603050405020304" pitchFamily="18" charset="0"/>
              </a:rPr>
              <a:t>услуг;</a:t>
            </a:r>
            <a:endParaRPr lang="ru-RU" sz="1400" dirty="0">
              <a:latin typeface="Times New Roman" panose="02020603050405020304" pitchFamily="18" charset="0"/>
              <a:cs typeface="Times New Roman" panose="02020603050405020304" pitchFamily="18" charset="0"/>
            </a:endParaRPr>
          </a:p>
          <a:p>
            <a:pPr algn="just">
              <a:buClr>
                <a:schemeClr val="accent1"/>
              </a:buClr>
            </a:pPr>
            <a:r>
              <a:rPr lang="ru-RU" sz="1400" dirty="0">
                <a:latin typeface="Times New Roman" panose="02020603050405020304" pitchFamily="18" charset="0"/>
                <a:cs typeface="Times New Roman" panose="02020603050405020304" pitchFamily="18" charset="0"/>
              </a:rPr>
              <a:t>4) исполнять требования стандартов аудиторской деятельности и иные обязанности, вытекающие из договора оказания аудиторских услуг.</a:t>
            </a:r>
          </a:p>
          <a:p>
            <a:pPr marL="285750" indent="-285750" algn="just">
              <a:buClr>
                <a:schemeClr val="accent1"/>
              </a:buClr>
              <a:buFont typeface="Courier New" panose="02070309020205020404" pitchFamily="49" charset="0"/>
              <a:buChar char="o"/>
            </a:pP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7472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467600" cy="936104"/>
          </a:xfrm>
        </p:spPr>
        <p:txBody>
          <a:bodyPr>
            <a:normAutofit fontScale="90000"/>
          </a:bodyPr>
          <a:lstStyle/>
          <a:p>
            <a:r>
              <a:rPr lang="ru-RU" dirty="0" smtClean="0"/>
              <a:t>Ст. </a:t>
            </a:r>
            <a:r>
              <a:rPr lang="ru-RU" dirty="0"/>
              <a:t>15 Государственное регулирование аудиторской деятельности</a:t>
            </a:r>
          </a:p>
        </p:txBody>
      </p:sp>
      <p:sp>
        <p:nvSpPr>
          <p:cNvPr id="4" name="Объект 3"/>
          <p:cNvSpPr>
            <a:spLocks noGrp="1"/>
          </p:cNvSpPr>
          <p:nvPr>
            <p:ph sz="quarter" idx="2"/>
          </p:nvPr>
        </p:nvSpPr>
        <p:spPr>
          <a:xfrm>
            <a:off x="539552" y="1196752"/>
            <a:ext cx="7704856" cy="5328592"/>
          </a:xfrm>
        </p:spPr>
        <p:txBody>
          <a:bodyPr>
            <a:noAutofit/>
          </a:bodyPr>
          <a:lstStyle/>
          <a:p>
            <a:pPr algn="just"/>
            <a:r>
              <a:rPr lang="ru-RU" sz="1400" dirty="0" smtClean="0">
                <a:latin typeface="Times New Roman" panose="02020603050405020304" pitchFamily="18" charset="0"/>
                <a:cs typeface="Times New Roman" panose="02020603050405020304" pitchFamily="18" charset="0"/>
              </a:rPr>
              <a:t>Функции </a:t>
            </a:r>
            <a:r>
              <a:rPr lang="ru-RU" sz="1400" dirty="0">
                <a:latin typeface="Times New Roman" panose="02020603050405020304" pitchFamily="18" charset="0"/>
                <a:cs typeface="Times New Roman" panose="02020603050405020304" pitchFamily="18" charset="0"/>
              </a:rPr>
              <a:t>государственного регулирования аудиторской деятельности осуществляет уполномоченный федеральный орган.</a:t>
            </a:r>
          </a:p>
          <a:p>
            <a:pPr algn="just"/>
            <a:r>
              <a:rPr lang="ru-RU" sz="1400" dirty="0" smtClean="0">
                <a:latin typeface="Times New Roman" panose="02020603050405020304" pitchFamily="18" charset="0"/>
                <a:cs typeface="Times New Roman" panose="02020603050405020304" pitchFamily="18" charset="0"/>
              </a:rPr>
              <a:t>Функциями </a:t>
            </a:r>
            <a:r>
              <a:rPr lang="ru-RU" sz="1400" dirty="0">
                <a:latin typeface="Times New Roman" panose="02020603050405020304" pitchFamily="18" charset="0"/>
                <a:cs typeface="Times New Roman" panose="02020603050405020304" pitchFamily="18" charset="0"/>
              </a:rPr>
              <a:t>государственного регулирования аудиторской деятельности </a:t>
            </a:r>
            <a:r>
              <a:rPr lang="ru-RU" sz="1400" dirty="0" smtClean="0">
                <a:latin typeface="Times New Roman" panose="02020603050405020304" pitchFamily="18" charset="0"/>
                <a:cs typeface="Times New Roman" panose="02020603050405020304" pitchFamily="18" charset="0"/>
              </a:rPr>
              <a:t>являются:</a:t>
            </a:r>
          </a:p>
          <a:p>
            <a:pPr marL="0" indent="0" algn="just">
              <a:buNone/>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выработка государственной политики в сфере аудиторской деятельности;</a:t>
            </a:r>
          </a:p>
          <a:p>
            <a:pPr marL="0" indent="0" algn="just">
              <a:buNone/>
            </a:pPr>
            <a:r>
              <a:rPr lang="ru-RU" sz="1400" dirty="0">
                <a:latin typeface="Times New Roman" panose="02020603050405020304" pitchFamily="18" charset="0"/>
                <a:cs typeface="Times New Roman" panose="02020603050405020304" pitchFamily="18" charset="0"/>
              </a:rPr>
              <a:t>2) принятие нормативных правовых актов, регулирующих аудиторскую </a:t>
            </a:r>
            <a:r>
              <a:rPr lang="ru-RU" sz="1400" dirty="0" smtClean="0">
                <a:latin typeface="Times New Roman" panose="02020603050405020304" pitchFamily="18" charset="0"/>
                <a:cs typeface="Times New Roman" panose="02020603050405020304" pitchFamily="18" charset="0"/>
              </a:rPr>
              <a:t>деятельность;</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ведение государственного реестра саморегулируемых организаций аудиторов, а также контрольного экземпляра реестра аудиторов и аудиторских организаций;</a:t>
            </a:r>
          </a:p>
          <a:p>
            <a:pPr marL="0" indent="0" algn="just">
              <a:buNone/>
            </a:pPr>
            <a:r>
              <a:rPr lang="ru-RU" sz="1400" dirty="0">
                <a:latin typeface="Times New Roman" panose="02020603050405020304" pitchFamily="18" charset="0"/>
                <a:cs typeface="Times New Roman" panose="02020603050405020304" pitchFamily="18" charset="0"/>
              </a:rPr>
              <a:t>4) анализ состояния рынка аудиторских услуг в Российской Федерации;</a:t>
            </a:r>
          </a:p>
          <a:p>
            <a:pPr marL="0" indent="0" algn="just">
              <a:buNone/>
            </a:pPr>
            <a:r>
              <a:rPr lang="ru-RU" sz="1400" dirty="0">
                <a:latin typeface="Times New Roman" panose="02020603050405020304" pitchFamily="18" charset="0"/>
                <a:cs typeface="Times New Roman" panose="02020603050405020304" pitchFamily="18" charset="0"/>
              </a:rPr>
              <a:t>5) иные предусмотренные настоящим Федеральным законом функции.</a:t>
            </a:r>
          </a:p>
          <a:p>
            <a:pPr algn="just"/>
            <a:r>
              <a:rPr lang="ru-RU" sz="1400" dirty="0" smtClean="0">
                <a:latin typeface="Times New Roman" panose="02020603050405020304" pitchFamily="18" charset="0"/>
                <a:cs typeface="Times New Roman" panose="02020603050405020304" pitchFamily="18" charset="0"/>
              </a:rPr>
              <a:t>Для </a:t>
            </a:r>
            <a:r>
              <a:rPr lang="ru-RU" sz="1400" dirty="0">
                <a:latin typeface="Times New Roman" panose="02020603050405020304" pitchFamily="18" charset="0"/>
                <a:cs typeface="Times New Roman" panose="02020603050405020304" pitchFamily="18" charset="0"/>
              </a:rPr>
              <a:t>осуществления функций, предусмотренных настоящим Федеральным законом, уполномоченный федеральный орган, уполномоченный федеральный орган по контролю и надзору вправе запрашивать у саморегулируемых организаций аудиторов копии решений органов управления и специализированных органов саморегулируемой организации аудиторов и иную необходимую информацию и документацию.</a:t>
            </a:r>
          </a:p>
        </p:txBody>
      </p:sp>
    </p:spTree>
    <p:extLst>
      <p:ext uri="{BB962C8B-B14F-4D97-AF65-F5344CB8AC3E}">
        <p14:creationId xmlns:p14="http://schemas.microsoft.com/office/powerpoint/2010/main" val="11881296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467600" cy="576064"/>
          </a:xfrm>
        </p:spPr>
        <p:txBody>
          <a:bodyPr>
            <a:normAutofit fontScale="90000"/>
          </a:bodyPr>
          <a:lstStyle/>
          <a:p>
            <a:r>
              <a:rPr lang="ru-RU" dirty="0" smtClean="0"/>
              <a:t>Ст. 16 Совет по аудиторской деятельности</a:t>
            </a:r>
            <a:endParaRPr lang="ru-RU" dirty="0"/>
          </a:p>
        </p:txBody>
      </p:sp>
      <p:sp>
        <p:nvSpPr>
          <p:cNvPr id="4" name="Объект 3"/>
          <p:cNvSpPr>
            <a:spLocks noGrp="1"/>
          </p:cNvSpPr>
          <p:nvPr>
            <p:ph sz="quarter" idx="2"/>
          </p:nvPr>
        </p:nvSpPr>
        <p:spPr>
          <a:xfrm>
            <a:off x="539552" y="836712"/>
            <a:ext cx="7704856" cy="5328592"/>
          </a:xfrm>
        </p:spPr>
        <p:txBody>
          <a:bodyPr>
            <a:noAutofit/>
          </a:bodyPr>
          <a:lstStyle/>
          <a:p>
            <a:pPr algn="just"/>
            <a:r>
              <a:rPr lang="ru-RU" sz="1400" dirty="0">
                <a:latin typeface="Times New Roman" panose="02020603050405020304" pitchFamily="18" charset="0"/>
                <a:cs typeface="Times New Roman" panose="02020603050405020304" pitchFamily="18" charset="0"/>
              </a:rPr>
              <a:t>В целях обеспечения общественных интересов в ходе осуществления аудиторской деятельности при уполномоченном федеральном органе создается совет по аудиторской деятельности.</a:t>
            </a:r>
          </a:p>
          <a:p>
            <a:pPr algn="just"/>
            <a:r>
              <a:rPr lang="ru-RU" sz="1400" dirty="0" smtClean="0">
                <a:latin typeface="Times New Roman" panose="02020603050405020304" pitchFamily="18" charset="0"/>
                <a:cs typeface="Times New Roman" panose="02020603050405020304" pitchFamily="18" charset="0"/>
              </a:rPr>
              <a:t>Совет </a:t>
            </a:r>
            <a:r>
              <a:rPr lang="ru-RU" sz="1400" dirty="0">
                <a:latin typeface="Times New Roman" panose="02020603050405020304" pitchFamily="18" charset="0"/>
                <a:cs typeface="Times New Roman" panose="02020603050405020304" pitchFamily="18" charset="0"/>
              </a:rPr>
              <a:t>по аудиторской деятельности осуществляет следующие функции:</a:t>
            </a:r>
          </a:p>
          <a:p>
            <a:pPr marL="342900" indent="-342900" algn="just">
              <a:buClr>
                <a:schemeClr val="tx1"/>
              </a:buClr>
              <a:buSzPct val="72000"/>
              <a:buFont typeface="+mj-lt"/>
              <a:buAutoNum type="arabicParenR"/>
            </a:pPr>
            <a:r>
              <a:rPr lang="ru-RU" sz="1400" dirty="0" smtClean="0">
                <a:latin typeface="Times New Roman" panose="02020603050405020304" pitchFamily="18" charset="0"/>
                <a:cs typeface="Times New Roman" panose="02020603050405020304" pitchFamily="18" charset="0"/>
              </a:rPr>
              <a:t>рассматривает </a:t>
            </a:r>
            <a:r>
              <a:rPr lang="ru-RU" sz="1400" dirty="0">
                <a:latin typeface="Times New Roman" panose="02020603050405020304" pitchFamily="18" charset="0"/>
                <a:cs typeface="Times New Roman" panose="02020603050405020304" pitchFamily="18" charset="0"/>
              </a:rPr>
              <a:t>вопросы государственной политики в сфере аудиторской деятельности;</a:t>
            </a:r>
          </a:p>
          <a:p>
            <a:pPr marL="342900" indent="-342900" algn="just">
              <a:buClr>
                <a:schemeClr val="tx1"/>
              </a:buClr>
              <a:buSzPct val="72000"/>
              <a:buFont typeface="+mj-lt"/>
              <a:buAutoNum type="arabicParenR"/>
            </a:pPr>
            <a:r>
              <a:rPr lang="ru-RU" sz="1400" dirty="0" smtClean="0">
                <a:latin typeface="Times New Roman" panose="02020603050405020304" pitchFamily="18" charset="0"/>
                <a:cs typeface="Times New Roman" panose="02020603050405020304" pitchFamily="18" charset="0"/>
              </a:rPr>
              <a:t>рассматривает </a:t>
            </a:r>
            <a:r>
              <a:rPr lang="ru-RU" sz="1400" dirty="0">
                <a:latin typeface="Times New Roman" panose="02020603050405020304" pitchFamily="18" charset="0"/>
                <a:cs typeface="Times New Roman" panose="02020603050405020304" pitchFamily="18" charset="0"/>
              </a:rPr>
              <a:t>проекты нормативных правовых актов, регулирующих аудиторскую деятельность, и рекомендует их к </a:t>
            </a:r>
            <a:r>
              <a:rPr lang="ru-RU" sz="1400" dirty="0" smtClean="0">
                <a:latin typeface="Times New Roman" panose="02020603050405020304" pitchFamily="18" charset="0"/>
                <a:cs typeface="Times New Roman" panose="02020603050405020304" pitchFamily="18" charset="0"/>
              </a:rPr>
              <a:t>утверждению;</a:t>
            </a:r>
            <a:endParaRPr lang="ru-RU" sz="1400" dirty="0">
              <a:latin typeface="Times New Roman" panose="02020603050405020304" pitchFamily="18" charset="0"/>
              <a:cs typeface="Times New Roman" panose="02020603050405020304" pitchFamily="18" charset="0"/>
            </a:endParaRPr>
          </a:p>
          <a:p>
            <a:pPr marL="342900" indent="-342900" algn="just">
              <a:buClr>
                <a:schemeClr val="tx1"/>
              </a:buClr>
              <a:buSzPct val="72000"/>
              <a:buFont typeface="+mj-lt"/>
              <a:buAutoNum type="arabicParenR"/>
            </a:pPr>
            <a:r>
              <a:rPr lang="ru-RU" sz="1400" dirty="0" smtClean="0">
                <a:latin typeface="Times New Roman" panose="02020603050405020304" pitchFamily="18" charset="0"/>
                <a:cs typeface="Times New Roman" panose="02020603050405020304" pitchFamily="18" charset="0"/>
              </a:rPr>
              <a:t>одобряет </a:t>
            </a:r>
            <a:r>
              <a:rPr lang="ru-RU" sz="1400" dirty="0">
                <a:latin typeface="Times New Roman" panose="02020603050405020304" pitchFamily="18" charset="0"/>
                <a:cs typeface="Times New Roman" panose="02020603050405020304" pitchFamily="18" charset="0"/>
              </a:rPr>
              <a:t>правила независимости аудиторов и аудиторских организаций и кодекс профессиональной этики аудиторов, определяет области знаний, из которых устанавливается перечень вопросов, предлагаемых претенденту на квалификационном экзамене;</a:t>
            </a:r>
          </a:p>
          <a:p>
            <a:pPr marL="342900" indent="-342900" algn="just">
              <a:buClr>
                <a:schemeClr val="tx1"/>
              </a:buClr>
              <a:buSzPct val="72000"/>
              <a:buFont typeface="+mj-lt"/>
              <a:buAutoNum type="arabicParenR"/>
            </a:pPr>
            <a:r>
              <a:rPr lang="ru-RU" sz="1400" dirty="0" smtClean="0">
                <a:latin typeface="Times New Roman" panose="02020603050405020304" pitchFamily="18" charset="0"/>
                <a:cs typeface="Times New Roman" panose="02020603050405020304" pitchFamily="18" charset="0"/>
              </a:rPr>
              <a:t>вносит </a:t>
            </a:r>
            <a:r>
              <a:rPr lang="ru-RU" sz="1400" dirty="0">
                <a:latin typeface="Times New Roman" panose="02020603050405020304" pitchFamily="18" charset="0"/>
                <a:cs typeface="Times New Roman" panose="02020603050405020304" pitchFamily="18" charset="0"/>
              </a:rPr>
              <a:t>на рассмотрение </a:t>
            </a:r>
            <a:r>
              <a:rPr lang="ru-RU" sz="1400" dirty="0" smtClean="0">
                <a:latin typeface="Times New Roman" panose="02020603050405020304" pitchFamily="18" charset="0"/>
                <a:cs typeface="Times New Roman" panose="02020603050405020304" pitchFamily="18" charset="0"/>
              </a:rPr>
              <a:t>предложения </a:t>
            </a:r>
            <a:r>
              <a:rPr lang="ru-RU" sz="1400" dirty="0">
                <a:latin typeface="Times New Roman" panose="02020603050405020304" pitchFamily="18" charset="0"/>
                <a:cs typeface="Times New Roman" panose="02020603050405020304" pitchFamily="18" charset="0"/>
              </a:rPr>
              <a:t>о порядке </a:t>
            </a:r>
            <a:r>
              <a:rPr lang="ru-RU" sz="1400" dirty="0" smtClean="0">
                <a:latin typeface="Times New Roman" panose="02020603050405020304" pitchFamily="18" charset="0"/>
                <a:cs typeface="Times New Roman" panose="02020603050405020304" pitchFamily="18" charset="0"/>
              </a:rPr>
              <a:t>по </a:t>
            </a:r>
            <a:r>
              <a:rPr lang="ru-RU" sz="1400" dirty="0">
                <a:latin typeface="Times New Roman" panose="02020603050405020304" pitchFamily="18" charset="0"/>
                <a:cs typeface="Times New Roman" panose="02020603050405020304" pitchFamily="18" charset="0"/>
              </a:rPr>
              <a:t>контролю и надзору внешнего контроля качества работы аудиторских </a:t>
            </a:r>
            <a:r>
              <a:rPr lang="ru-RU" sz="1400" dirty="0" smtClean="0">
                <a:latin typeface="Times New Roman" panose="02020603050405020304" pitchFamily="18" charset="0"/>
                <a:cs typeface="Times New Roman" panose="02020603050405020304" pitchFamily="18" charset="0"/>
              </a:rPr>
              <a:t>организаций;</a:t>
            </a:r>
          </a:p>
          <a:p>
            <a:pPr marL="342900" indent="-342900" algn="just">
              <a:buClr>
                <a:schemeClr val="tx1"/>
              </a:buClr>
              <a:buSzPct val="72000"/>
              <a:buFont typeface="+mj-lt"/>
              <a:buAutoNum type="arabicParenR"/>
            </a:pPr>
            <a:r>
              <a:rPr lang="ru-RU" sz="1400" dirty="0" smtClean="0">
                <a:latin typeface="Times New Roman" panose="02020603050405020304" pitchFamily="18" charset="0"/>
                <a:cs typeface="Times New Roman" panose="02020603050405020304" pitchFamily="18" charset="0"/>
              </a:rPr>
              <a:t>рассматривает </a:t>
            </a:r>
            <a:r>
              <a:rPr lang="ru-RU" sz="1400" dirty="0">
                <a:latin typeface="Times New Roman" panose="02020603050405020304" pitchFamily="18" charset="0"/>
                <a:cs typeface="Times New Roman" panose="02020603050405020304" pitchFamily="18" charset="0"/>
              </a:rPr>
              <a:t>обращения и ходатайства саморегулируемых организаций аудиторов в сфере аудиторской деятельности и вносит соответствующие </a:t>
            </a:r>
            <a:r>
              <a:rPr lang="ru-RU" sz="1400" dirty="0" smtClean="0">
                <a:latin typeface="Times New Roman" panose="02020603050405020304" pitchFamily="18" charset="0"/>
                <a:cs typeface="Times New Roman" panose="02020603050405020304" pitchFamily="18" charset="0"/>
              </a:rPr>
              <a:t>предложения и иные функции.</a:t>
            </a:r>
            <a:endParaRPr lang="ru-RU" sz="1400" dirty="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Совет </a:t>
            </a:r>
            <a:r>
              <a:rPr lang="ru-RU" sz="1400" dirty="0">
                <a:latin typeface="Times New Roman" panose="02020603050405020304" pitchFamily="18" charset="0"/>
                <a:cs typeface="Times New Roman" panose="02020603050405020304" pitchFamily="18" charset="0"/>
              </a:rPr>
              <a:t>по аудиторской деятельности вправе запрашивать у саморегулируемых организаций аудиторов копии решений органов управления и специализированных органов саморегулируемой организации аудиторов и иную необходимую информацию и документацию.</a:t>
            </a:r>
          </a:p>
          <a:p>
            <a:pPr algn="just"/>
            <a:r>
              <a:rPr lang="ru-RU" sz="1400" dirty="0" smtClean="0">
                <a:latin typeface="Times New Roman" panose="02020603050405020304" pitchFamily="18" charset="0"/>
                <a:cs typeface="Times New Roman" panose="02020603050405020304" pitchFamily="18" charset="0"/>
              </a:rPr>
              <a:t>Состав </a:t>
            </a:r>
            <a:r>
              <a:rPr lang="ru-RU" sz="1400" dirty="0">
                <a:latin typeface="Times New Roman" panose="02020603050405020304" pitchFamily="18" charset="0"/>
                <a:cs typeface="Times New Roman" panose="02020603050405020304" pitchFamily="18" charset="0"/>
              </a:rPr>
              <a:t>совета по аудиторской деятельности утверждается руководителем уполномоченного федерального органа.</a:t>
            </a:r>
          </a:p>
        </p:txBody>
      </p:sp>
    </p:spTree>
    <p:extLst>
      <p:ext uri="{BB962C8B-B14F-4D97-AF65-F5344CB8AC3E}">
        <p14:creationId xmlns:p14="http://schemas.microsoft.com/office/powerpoint/2010/main" val="1016199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352928" cy="432048"/>
          </a:xfrm>
        </p:spPr>
        <p:txBody>
          <a:bodyPr>
            <a:normAutofit fontScale="90000"/>
          </a:bodyPr>
          <a:lstStyle/>
          <a:p>
            <a:r>
              <a:rPr lang="ru-RU" dirty="0" smtClean="0"/>
              <a:t>Ст. 17 </a:t>
            </a:r>
            <a:r>
              <a:rPr lang="ru-RU" dirty="0"/>
              <a:t>Саморегулируемая организация аудиторов</a:t>
            </a:r>
          </a:p>
        </p:txBody>
      </p:sp>
      <p:sp>
        <p:nvSpPr>
          <p:cNvPr id="4" name="Объект 3"/>
          <p:cNvSpPr>
            <a:spLocks noGrp="1"/>
          </p:cNvSpPr>
          <p:nvPr>
            <p:ph sz="quarter" idx="2"/>
          </p:nvPr>
        </p:nvSpPr>
        <p:spPr>
          <a:xfrm>
            <a:off x="539552" y="764704"/>
            <a:ext cx="7704856" cy="5328592"/>
          </a:xfrm>
        </p:spPr>
        <p:txBody>
          <a:bodyPr>
            <a:noAutofit/>
          </a:bodyPr>
          <a:lstStyle/>
          <a:p>
            <a:pPr algn="just"/>
            <a:r>
              <a:rPr lang="ru-RU" sz="1400" dirty="0">
                <a:latin typeface="Times New Roman" panose="02020603050405020304" pitchFamily="18" charset="0"/>
                <a:cs typeface="Times New Roman" panose="02020603050405020304" pitchFamily="18" charset="0"/>
              </a:rPr>
              <a:t>Саморегулируемой организацией аудиторов признается некоммерческая организация, созданная на условиях членства в целях обеспечения условий осуществления аудиторской деятельности.</a:t>
            </a:r>
          </a:p>
          <a:p>
            <a:pPr algn="just"/>
            <a:r>
              <a:rPr lang="ru-RU" sz="1400" dirty="0" smtClean="0">
                <a:latin typeface="Times New Roman" panose="02020603050405020304" pitchFamily="18" charset="0"/>
                <a:cs typeface="Times New Roman" panose="02020603050405020304" pitchFamily="18" charset="0"/>
              </a:rPr>
              <a:t>Некоммерческая организация приобретает статус саморегулируемой организации аудиторов с даты внесения сведений о ней в государственный реестр саморегулируемых организаций аудиторов и утрачивает статус саморегулируемой организации аудиторов с даты исключения сведений о ней из указанного реестра.</a:t>
            </a:r>
          </a:p>
          <a:p>
            <a:pPr algn="just"/>
            <a:r>
              <a:rPr lang="ru-RU" sz="1400" dirty="0" smtClean="0">
                <a:latin typeface="Times New Roman" panose="02020603050405020304" pitchFamily="18" charset="0"/>
                <a:cs typeface="Times New Roman" panose="02020603050405020304" pitchFamily="18" charset="0"/>
              </a:rPr>
              <a:t>Обязанности саморегулируемой организации аудиторов:</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1) участвует </a:t>
            </a:r>
            <a:r>
              <a:rPr lang="ru-RU" sz="1400" dirty="0" smtClean="0">
                <a:latin typeface="Times New Roman" panose="02020603050405020304" pitchFamily="18" charset="0"/>
                <a:cs typeface="Times New Roman" panose="02020603050405020304" pitchFamily="18" charset="0"/>
              </a:rPr>
              <a:t>в создании и </a:t>
            </a:r>
            <a:r>
              <a:rPr lang="ru-RU" sz="1400" dirty="0">
                <a:latin typeface="Times New Roman" panose="02020603050405020304" pitchFamily="18" charset="0"/>
                <a:cs typeface="Times New Roman" panose="02020603050405020304" pitchFamily="18" charset="0"/>
              </a:rPr>
              <a:t>деятельности единой аттестационной </a:t>
            </a:r>
            <a:r>
              <a:rPr lang="ru-RU" sz="1400" dirty="0" smtClean="0">
                <a:latin typeface="Times New Roman" panose="02020603050405020304" pitchFamily="18" charset="0"/>
                <a:cs typeface="Times New Roman" panose="02020603050405020304" pitchFamily="18" charset="0"/>
              </a:rPr>
              <a:t>комиссии;</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2) сообщает </a:t>
            </a:r>
            <a:r>
              <a:rPr lang="ru-RU" sz="1400" dirty="0" smtClean="0">
                <a:latin typeface="Times New Roman" panose="02020603050405020304" pitchFamily="18" charset="0"/>
                <a:cs typeface="Times New Roman" panose="02020603050405020304" pitchFamily="18" charset="0"/>
              </a:rPr>
              <a:t>об </a:t>
            </a:r>
            <a:r>
              <a:rPr lang="ru-RU" sz="1400" dirty="0">
                <a:latin typeface="Times New Roman" panose="02020603050405020304" pitchFamily="18" charset="0"/>
                <a:cs typeface="Times New Roman" panose="02020603050405020304" pitchFamily="18" charset="0"/>
              </a:rPr>
              <a:t>изменениях в сведениях о саморегулируемой организации аудиторов для внесения в государственный реестр саморегулируемых организаций </a:t>
            </a:r>
            <a:r>
              <a:rPr lang="ru-RU" sz="1400" dirty="0" smtClean="0">
                <a:latin typeface="Times New Roman" panose="02020603050405020304" pitchFamily="18" charset="0"/>
                <a:cs typeface="Times New Roman" panose="02020603050405020304" pitchFamily="18" charset="0"/>
              </a:rPr>
              <a:t>аудиторов;</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3) </a:t>
            </a:r>
            <a:r>
              <a:rPr lang="ru-RU" sz="1400" dirty="0">
                <a:latin typeface="Times New Roman" panose="02020603050405020304" pitchFamily="18" charset="0"/>
                <a:cs typeface="Times New Roman" panose="02020603050405020304" pitchFamily="18" charset="0"/>
              </a:rPr>
              <a:t>представляет </a:t>
            </a:r>
            <a:r>
              <a:rPr lang="ru-RU" sz="1400" dirty="0" smtClean="0">
                <a:latin typeface="Times New Roman" panose="02020603050405020304" pitchFamily="18" charset="0"/>
                <a:cs typeface="Times New Roman" panose="02020603050405020304" pitchFamily="18" charset="0"/>
              </a:rPr>
              <a:t>отчет </a:t>
            </a:r>
            <a:r>
              <a:rPr lang="ru-RU" sz="1400" dirty="0">
                <a:latin typeface="Times New Roman" panose="02020603050405020304" pitchFamily="18" charset="0"/>
                <a:cs typeface="Times New Roman" panose="02020603050405020304" pitchFamily="18" charset="0"/>
              </a:rPr>
              <a:t>об исполнении саморегулируемой организацией </a:t>
            </a:r>
            <a:r>
              <a:rPr lang="ru-RU" sz="1400" dirty="0" smtClean="0">
                <a:latin typeface="Times New Roman" panose="02020603050405020304" pitchFamily="18" charset="0"/>
                <a:cs typeface="Times New Roman" panose="02020603050405020304" pitchFamily="18" charset="0"/>
              </a:rPr>
              <a:t>аудиторов и </a:t>
            </a:r>
            <a:r>
              <a:rPr lang="ru-RU" sz="1400" dirty="0">
                <a:latin typeface="Times New Roman" panose="02020603050405020304" pitchFamily="18" charset="0"/>
                <a:cs typeface="Times New Roman" panose="02020603050405020304" pitchFamily="18" charset="0"/>
              </a:rPr>
              <a:t>иных нормативных правовых </a:t>
            </a:r>
            <a:r>
              <a:rPr lang="ru-RU" sz="1400" dirty="0" smtClean="0">
                <a:latin typeface="Times New Roman" panose="02020603050405020304" pitchFamily="18" charset="0"/>
                <a:cs typeface="Times New Roman" panose="02020603050405020304" pitchFamily="18" charset="0"/>
              </a:rPr>
              <a:t>актов;</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4) </a:t>
            </a:r>
            <a:r>
              <a:rPr lang="ru-RU" sz="1400" dirty="0">
                <a:latin typeface="Times New Roman" panose="02020603050405020304" pitchFamily="18" charset="0"/>
                <a:cs typeface="Times New Roman" panose="02020603050405020304" pitchFamily="18" charset="0"/>
              </a:rPr>
              <a:t>подтверждает соблюдение аудиторами, являющимися членами этой саморегулируемой организации аудиторов, требования об обучении по программам повышения квалификации;</a:t>
            </a:r>
          </a:p>
          <a:p>
            <a:pPr marL="0" indent="0" algn="just">
              <a:buNone/>
            </a:pPr>
            <a:r>
              <a:rPr lang="ru-RU" sz="1400" dirty="0" smtClean="0">
                <a:latin typeface="Times New Roman" panose="02020603050405020304" pitchFamily="18" charset="0"/>
                <a:cs typeface="Times New Roman" panose="02020603050405020304" pitchFamily="18" charset="0"/>
              </a:rPr>
              <a:t>5) </a:t>
            </a:r>
            <a:r>
              <a:rPr lang="ru-RU" sz="1400" dirty="0">
                <a:latin typeface="Times New Roman" panose="02020603050405020304" pitchFamily="18" charset="0"/>
                <a:cs typeface="Times New Roman" panose="02020603050405020304" pitchFamily="18" charset="0"/>
              </a:rPr>
              <a:t>не позднее 10 рабочих </a:t>
            </a:r>
            <a:r>
              <a:rPr lang="ru-RU" sz="1400" dirty="0" smtClean="0">
                <a:latin typeface="Times New Roman" panose="02020603050405020304" pitchFamily="18" charset="0"/>
                <a:cs typeface="Times New Roman" panose="02020603050405020304" pitchFamily="18" charset="0"/>
              </a:rPr>
              <a:t>дней представляет по запросам </a:t>
            </a:r>
            <a:r>
              <a:rPr lang="ru-RU" sz="1400" dirty="0">
                <a:latin typeface="Times New Roman" panose="02020603050405020304" pitchFamily="18" charset="0"/>
                <a:cs typeface="Times New Roman" panose="02020603050405020304" pitchFamily="18" charset="0"/>
              </a:rPr>
              <a:t>копии решений органов управления и специализированных органов саморегулируемой организации аудиторов;</a:t>
            </a:r>
          </a:p>
          <a:p>
            <a:pPr marL="0" indent="0" algn="just">
              <a:buNone/>
            </a:pPr>
            <a:r>
              <a:rPr lang="ru-RU" sz="1400" dirty="0">
                <a:latin typeface="Times New Roman" panose="02020603050405020304" pitchFamily="18" charset="0"/>
                <a:cs typeface="Times New Roman" panose="02020603050405020304" pitchFamily="18" charset="0"/>
              </a:rPr>
              <a:t>6</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оказывает содействие представителям совета по аудиторской деятельности в ознакомлении с деятельностью саморегулируемой организации </a:t>
            </a:r>
            <a:r>
              <a:rPr lang="ru-RU" sz="1400" dirty="0" smtClean="0">
                <a:latin typeface="Times New Roman" panose="02020603050405020304" pitchFamily="18" charset="0"/>
                <a:cs typeface="Times New Roman" panose="02020603050405020304" pitchFamily="18" charset="0"/>
              </a:rPr>
              <a:t>аудиторов и другие.</a:t>
            </a:r>
          </a:p>
        </p:txBody>
      </p:sp>
    </p:spTree>
    <p:extLst>
      <p:ext uri="{BB962C8B-B14F-4D97-AF65-F5344CB8AC3E}">
        <p14:creationId xmlns:p14="http://schemas.microsoft.com/office/powerpoint/2010/main" val="3896644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352928" cy="792088"/>
          </a:xfrm>
        </p:spPr>
        <p:txBody>
          <a:bodyPr>
            <a:normAutofit fontScale="90000"/>
          </a:bodyPr>
          <a:lstStyle/>
          <a:p>
            <a:r>
              <a:rPr lang="ru-RU" dirty="0" smtClean="0"/>
              <a:t>Ст. </a:t>
            </a:r>
            <a:r>
              <a:rPr lang="ru-RU" dirty="0"/>
              <a:t>18 Требования к членству в саморегулируемой организации аудиторов</a:t>
            </a:r>
          </a:p>
        </p:txBody>
      </p:sp>
      <p:sp>
        <p:nvSpPr>
          <p:cNvPr id="4" name="Объект 3"/>
          <p:cNvSpPr>
            <a:spLocks noGrp="1"/>
          </p:cNvSpPr>
          <p:nvPr>
            <p:ph sz="quarter" idx="2"/>
          </p:nvPr>
        </p:nvSpPr>
        <p:spPr>
          <a:xfrm>
            <a:off x="467544" y="908720"/>
            <a:ext cx="7704856" cy="5544616"/>
          </a:xfrm>
        </p:spPr>
        <p:txBody>
          <a:bodyPr>
            <a:noAutofit/>
          </a:bodyPr>
          <a:lstStyle/>
          <a:p>
            <a:pPr marL="0" indent="0" algn="just">
              <a:buNone/>
            </a:pPr>
            <a:r>
              <a:rPr lang="ru-RU" sz="1400" dirty="0" smtClean="0">
                <a:latin typeface="Times New Roman" panose="02020603050405020304" pitchFamily="18" charset="0"/>
                <a:cs typeface="Times New Roman" panose="02020603050405020304" pitchFamily="18" charset="0"/>
              </a:rPr>
              <a:t>Требованиями </a:t>
            </a:r>
            <a:r>
              <a:rPr lang="ru-RU" sz="1400" dirty="0">
                <a:latin typeface="Times New Roman" panose="02020603050405020304" pitchFamily="18" charset="0"/>
                <a:cs typeface="Times New Roman" panose="02020603050405020304" pitchFamily="18" charset="0"/>
              </a:rPr>
              <a:t>к членству аудиторских организаций в саморегулируемой организации аудиторов являются следующие требования</a:t>
            </a:r>
          </a:p>
          <a:p>
            <a:pPr marL="0" indent="0" algn="just">
              <a:buNone/>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коммерческая организация может быть создана в любой организационно-правовой форме, за исключением публичного акционерного общества, государственного или муниципального унитарного предприятия;</a:t>
            </a:r>
          </a:p>
          <a:p>
            <a:pPr marL="0" indent="0" algn="just">
              <a:buNone/>
            </a:pPr>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численность </a:t>
            </a:r>
            <a:r>
              <a:rPr lang="ru-RU" sz="1400" dirty="0" smtClean="0">
                <a:latin typeface="Times New Roman" panose="02020603050405020304" pitchFamily="18" charset="0"/>
                <a:cs typeface="Times New Roman" panose="02020603050405020304" pitchFamily="18" charset="0"/>
              </a:rPr>
              <a:t>аудиторов должна </a:t>
            </a:r>
            <a:r>
              <a:rPr lang="ru-RU" sz="1400" dirty="0">
                <a:latin typeface="Times New Roman" panose="02020603050405020304" pitchFamily="18" charset="0"/>
                <a:cs typeface="Times New Roman" panose="02020603050405020304" pitchFamily="18" charset="0"/>
              </a:rPr>
              <a:t>быть не менее трех;</a:t>
            </a:r>
          </a:p>
          <a:p>
            <a:pPr marL="0" indent="0" algn="just">
              <a:buNone/>
            </a:pPr>
            <a:r>
              <a:rPr lang="ru-RU" sz="1400" dirty="0">
                <a:latin typeface="Times New Roman" panose="02020603050405020304" pitchFamily="18" charset="0"/>
                <a:cs typeface="Times New Roman" panose="02020603050405020304" pitchFamily="18" charset="0"/>
              </a:rPr>
              <a:t>3) доля уставного </a:t>
            </a:r>
            <a:r>
              <a:rPr lang="ru-RU" sz="1400" dirty="0" smtClean="0">
                <a:latin typeface="Times New Roman" panose="02020603050405020304" pitchFamily="18" charset="0"/>
                <a:cs typeface="Times New Roman" panose="02020603050405020304" pitchFamily="18" charset="0"/>
              </a:rPr>
              <a:t>капитала </a:t>
            </a:r>
            <a:r>
              <a:rPr lang="ru-RU" sz="1400" dirty="0">
                <a:latin typeface="Times New Roman" panose="02020603050405020304" pitchFamily="18" charset="0"/>
                <a:cs typeface="Times New Roman" panose="02020603050405020304" pitchFamily="18" charset="0"/>
              </a:rPr>
              <a:t>коммерческой </a:t>
            </a:r>
            <a:r>
              <a:rPr lang="ru-RU" sz="1400" dirty="0" smtClean="0">
                <a:latin typeface="Times New Roman" panose="02020603050405020304" pitchFamily="18" charset="0"/>
                <a:cs typeface="Times New Roman" panose="02020603050405020304" pitchFamily="18" charset="0"/>
              </a:rPr>
              <a:t>организации должна </a:t>
            </a:r>
            <a:r>
              <a:rPr lang="ru-RU" sz="1400" dirty="0">
                <a:latin typeface="Times New Roman" panose="02020603050405020304" pitchFamily="18" charset="0"/>
                <a:cs typeface="Times New Roman" panose="02020603050405020304" pitchFamily="18" charset="0"/>
              </a:rPr>
              <a:t>быть не менее 51 процента;</a:t>
            </a:r>
          </a:p>
          <a:p>
            <a:pPr marL="0" indent="0" algn="just">
              <a:buNone/>
            </a:pPr>
            <a:r>
              <a:rPr lang="ru-RU" sz="1400" dirty="0">
                <a:latin typeface="Times New Roman" panose="02020603050405020304" pitchFamily="18" charset="0"/>
                <a:cs typeface="Times New Roman" panose="02020603050405020304" pitchFamily="18" charset="0"/>
              </a:rPr>
              <a:t>4) численность аудиторов в коллегиальном исполнительном органе коммерческой организации должна быть не менее 50 процентов состава такого исполнительного органа</a:t>
            </a:r>
            <a:r>
              <a:rPr lang="ru-RU" sz="1400" dirty="0" smtClean="0">
                <a:latin typeface="Times New Roman" panose="02020603050405020304" pitchFamily="18" charset="0"/>
                <a:cs typeface="Times New Roman" panose="02020603050405020304" pitchFamily="18" charset="0"/>
              </a:rPr>
              <a:t>.</a:t>
            </a:r>
          </a:p>
          <a:p>
            <a:pPr marL="0" indent="0" algn="just">
              <a:buNone/>
            </a:pPr>
            <a:r>
              <a:rPr lang="ru-RU" sz="1400" dirty="0" smtClean="0">
                <a:latin typeface="Times New Roman" panose="02020603050405020304" pitchFamily="18" charset="0"/>
                <a:cs typeface="Times New Roman" panose="02020603050405020304" pitchFamily="18" charset="0"/>
              </a:rPr>
              <a:t>5</a:t>
            </a:r>
            <a:r>
              <a:rPr lang="ru-RU" sz="1400" dirty="0">
                <a:latin typeface="Times New Roman" panose="02020603050405020304" pitchFamily="18" charset="0"/>
                <a:cs typeface="Times New Roman" panose="02020603050405020304" pitchFamily="18" charset="0"/>
              </a:rPr>
              <a:t>) безупречная деловая репутация;</a:t>
            </a:r>
          </a:p>
          <a:p>
            <a:pPr marL="0" indent="0" algn="just">
              <a:buNone/>
            </a:pPr>
            <a:r>
              <a:rPr lang="ru-RU" sz="1400" dirty="0">
                <a:latin typeface="Times New Roman" panose="02020603050405020304" pitchFamily="18" charset="0"/>
                <a:cs typeface="Times New Roman" panose="02020603050405020304" pitchFamily="18" charset="0"/>
              </a:rPr>
              <a:t>6) наличие и соблюдение правил осуществления внутреннего контроля качества работы;</a:t>
            </a:r>
          </a:p>
          <a:p>
            <a:pPr marL="0" indent="0" algn="just">
              <a:buNone/>
            </a:pPr>
            <a:r>
              <a:rPr lang="ru-RU" sz="1400" dirty="0">
                <a:latin typeface="Times New Roman" panose="02020603050405020304" pitchFamily="18" charset="0"/>
                <a:cs typeface="Times New Roman" panose="02020603050405020304" pitchFamily="18" charset="0"/>
              </a:rPr>
              <a:t>7) уплата взносов в саморегулируемую организацию аудиторов в размерах и порядке, которые устанавливаются ею;</a:t>
            </a:r>
          </a:p>
          <a:p>
            <a:pPr marL="0" indent="0" algn="just">
              <a:buNone/>
            </a:pPr>
            <a:r>
              <a:rPr lang="ru-RU" sz="1400" dirty="0">
                <a:latin typeface="Times New Roman" panose="02020603050405020304" pitchFamily="18" charset="0"/>
                <a:cs typeface="Times New Roman" panose="02020603050405020304" pitchFamily="18" charset="0"/>
              </a:rPr>
              <a:t>8) уплата взносов в компенсационный фонд (компенсационные фонды) саморегулируемой организации аудиторов</a:t>
            </a:r>
            <a:r>
              <a:rPr lang="ru-RU" sz="1400" dirty="0" smtClean="0">
                <a:latin typeface="Times New Roman" panose="02020603050405020304" pitchFamily="18" charset="0"/>
                <a:cs typeface="Times New Roman" panose="02020603050405020304" pitchFamily="18" charset="0"/>
              </a:rPr>
              <a:t>.</a:t>
            </a:r>
          </a:p>
          <a:p>
            <a:pPr marL="0" indent="0" algn="just">
              <a:buNone/>
            </a:pPr>
            <a:r>
              <a:rPr lang="ru-RU" sz="1400" dirty="0">
                <a:latin typeface="Times New Roman" panose="02020603050405020304" pitchFamily="18" charset="0"/>
                <a:cs typeface="Times New Roman" panose="02020603050405020304" pitchFamily="18" charset="0"/>
              </a:rPr>
              <a:t>Саморегулируемая организация аудиторов в течение 30 рабочих дней со дня, следующего за днем представления указанных в настоящей статье документов, принимает решение о приеме либо об отказе в приеме в члены данной саморегулируемой организации аудиторов.</a:t>
            </a:r>
          </a:p>
          <a:p>
            <a:pPr marL="0" indent="0" algn="just">
              <a:buNone/>
            </a:pPr>
            <a:r>
              <a:rPr lang="ru-RU" sz="1400" dirty="0" smtClean="0">
                <a:latin typeface="Times New Roman" panose="02020603050405020304" pitchFamily="18" charset="0"/>
                <a:cs typeface="Times New Roman" panose="02020603050405020304" pitchFamily="18" charset="0"/>
              </a:rPr>
              <a:t>Решение </a:t>
            </a:r>
            <a:r>
              <a:rPr lang="ru-RU" sz="1400" dirty="0">
                <a:latin typeface="Times New Roman" panose="02020603050405020304" pitchFamily="18" charset="0"/>
                <a:cs typeface="Times New Roman" panose="02020603050405020304" pitchFamily="18" charset="0"/>
              </a:rPr>
              <a:t>саморегулируемой организации аудиторов о приеме в члены саморегулируемой организации аудиторов вступает в силу со дня уплаты взноса (взносов) в компенсационный фонд (компенсационные фонды) саморегулируемой организации аудиторов, а также взносов, установленных саморегулируемой организацией аудиторов при приеме в ее члены.</a:t>
            </a:r>
          </a:p>
        </p:txBody>
      </p:sp>
    </p:spTree>
    <p:extLst>
      <p:ext uri="{BB962C8B-B14F-4D97-AF65-F5344CB8AC3E}">
        <p14:creationId xmlns:p14="http://schemas.microsoft.com/office/powerpoint/2010/main" val="2966078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352928" cy="792088"/>
          </a:xfrm>
        </p:spPr>
        <p:txBody>
          <a:bodyPr>
            <a:normAutofit fontScale="90000"/>
          </a:bodyPr>
          <a:lstStyle/>
          <a:p>
            <a:r>
              <a:rPr lang="ru-RU" dirty="0" smtClean="0"/>
              <a:t>Ст. 19 </a:t>
            </a:r>
            <a:r>
              <a:rPr lang="ru-RU" dirty="0"/>
              <a:t>Ведение реестра аудиторов и аудиторских организаций</a:t>
            </a:r>
          </a:p>
        </p:txBody>
      </p:sp>
      <p:sp>
        <p:nvSpPr>
          <p:cNvPr id="4" name="Объект 3"/>
          <p:cNvSpPr>
            <a:spLocks noGrp="1"/>
          </p:cNvSpPr>
          <p:nvPr>
            <p:ph sz="quarter" idx="2"/>
          </p:nvPr>
        </p:nvSpPr>
        <p:spPr>
          <a:xfrm>
            <a:off x="467544" y="908720"/>
            <a:ext cx="7704856" cy="5544616"/>
          </a:xfrm>
        </p:spPr>
        <p:txBody>
          <a:bodyPr>
            <a:noAutofit/>
          </a:bodyPr>
          <a:lstStyle/>
          <a:p>
            <a:pPr marL="0" indent="0" algn="just">
              <a:buNone/>
            </a:pPr>
            <a:r>
              <a:rPr lang="ru-RU" sz="1400" dirty="0" smtClean="0">
                <a:latin typeface="Times New Roman" panose="02020603050405020304" pitchFamily="18" charset="0"/>
                <a:cs typeface="Times New Roman" panose="02020603050405020304" pitchFamily="18" charset="0"/>
              </a:rPr>
              <a:t>Реестр </a:t>
            </a:r>
            <a:r>
              <a:rPr lang="ru-RU" sz="1400" dirty="0">
                <a:latin typeface="Times New Roman" panose="02020603050405020304" pitchFamily="18" charset="0"/>
                <a:cs typeface="Times New Roman" panose="02020603050405020304" pitchFamily="18" charset="0"/>
              </a:rPr>
              <a:t>аудиторов и аудиторских организаций - систематизированный перечень аудиторов и аудиторских организаций. Контрольный экземпляр реестра аудиторов и аудиторских организаций - свод реестров аудиторов и аудиторских организаций.</a:t>
            </a:r>
          </a:p>
          <a:p>
            <a:pPr marL="0" indent="0" algn="just">
              <a:buNone/>
            </a:pPr>
            <a:r>
              <a:rPr lang="ru-RU" sz="1400" dirty="0" smtClean="0">
                <a:latin typeface="Times New Roman" panose="02020603050405020304" pitchFamily="18" charset="0"/>
                <a:cs typeface="Times New Roman" panose="02020603050405020304" pitchFamily="18" charset="0"/>
              </a:rPr>
              <a:t>Ведение </a:t>
            </a:r>
            <a:r>
              <a:rPr lang="ru-RU" sz="1400" dirty="0">
                <a:latin typeface="Times New Roman" panose="02020603050405020304" pitchFamily="18" charset="0"/>
                <a:cs typeface="Times New Roman" panose="02020603050405020304" pitchFamily="18" charset="0"/>
              </a:rPr>
              <a:t>реестра аудиторов и аудиторских организаций осуществляется саморегулируемыми организациями аудиторов в отношении своих членов. Ведение контрольного экземпляра реестра аудиторов и аудиторских организаций осуществляется уполномоченным федеральным органом.</a:t>
            </a:r>
          </a:p>
          <a:p>
            <a:pPr marL="0" indent="0" algn="just">
              <a:buNone/>
            </a:pPr>
            <a:r>
              <a:rPr lang="ru-RU" sz="1400" dirty="0" smtClean="0">
                <a:latin typeface="Times New Roman" panose="02020603050405020304" pitchFamily="18" charset="0"/>
                <a:cs typeface="Times New Roman" panose="02020603050405020304" pitchFamily="18" charset="0"/>
              </a:rPr>
              <a:t>Сведения</a:t>
            </a:r>
            <a:r>
              <a:rPr lang="ru-RU" sz="1400" dirty="0">
                <a:latin typeface="Times New Roman" panose="02020603050405020304" pitchFamily="18" charset="0"/>
                <a:cs typeface="Times New Roman" panose="02020603050405020304" pitchFamily="18" charset="0"/>
              </a:rPr>
              <a:t>, содержащиеся в реестре аудиторов и аудиторских организаций, являются открытыми и </a:t>
            </a:r>
            <a:r>
              <a:rPr lang="ru-RU" sz="1400" dirty="0" smtClean="0">
                <a:latin typeface="Times New Roman" panose="02020603050405020304" pitchFamily="18" charset="0"/>
                <a:cs typeface="Times New Roman" panose="02020603050405020304" pitchFamily="18" charset="0"/>
              </a:rPr>
              <a:t>общедоступными.</a:t>
            </a:r>
          </a:p>
          <a:p>
            <a:pPr marL="0" indent="0" algn="just">
              <a:buNone/>
            </a:pPr>
            <a:r>
              <a:rPr lang="ru-RU" sz="1400" dirty="0" smtClean="0">
                <a:latin typeface="Times New Roman" panose="02020603050405020304" pitchFamily="18" charset="0"/>
                <a:cs typeface="Times New Roman" panose="02020603050405020304" pitchFamily="18" charset="0"/>
              </a:rPr>
              <a:t>Сведения </a:t>
            </a:r>
            <a:r>
              <a:rPr lang="ru-RU" sz="1400" dirty="0">
                <a:latin typeface="Times New Roman" panose="02020603050405020304" pitchFamily="18" charset="0"/>
                <a:cs typeface="Times New Roman" panose="02020603050405020304" pitchFamily="18" charset="0"/>
              </a:rPr>
              <a:t>о члене саморегулируемой организации аудиторов должны быть внесены саморегулируемой организацией аудиторов в реестр аудиторов и аудиторских организаций не позднее семи рабочих дней со дня, следующего за днем вступления в силу решения о приеме в члены саморегулируемой организации аудиторов.</a:t>
            </a:r>
          </a:p>
          <a:p>
            <a:pPr marL="0" indent="0" algn="just">
              <a:buNone/>
            </a:pPr>
            <a:r>
              <a:rPr lang="ru-RU" sz="1400" dirty="0" smtClean="0">
                <a:latin typeface="Times New Roman" panose="02020603050405020304" pitchFamily="18" charset="0"/>
                <a:cs typeface="Times New Roman" panose="02020603050405020304" pitchFamily="18" charset="0"/>
              </a:rPr>
              <a:t>Саморегулируемая </a:t>
            </a:r>
            <a:r>
              <a:rPr lang="ru-RU" sz="1400" dirty="0">
                <a:latin typeface="Times New Roman" panose="02020603050405020304" pitchFamily="18" charset="0"/>
                <a:cs typeface="Times New Roman" panose="02020603050405020304" pitchFamily="18" charset="0"/>
              </a:rPr>
              <a:t>организация аудиторов не вправе:</a:t>
            </a:r>
          </a:p>
          <a:p>
            <a:pPr marL="0" indent="0" algn="just">
              <a:buNone/>
            </a:pPr>
            <a:r>
              <a:rPr lang="ru-RU" sz="1400" dirty="0">
                <a:latin typeface="Times New Roman" panose="02020603050405020304" pitchFamily="18" charset="0"/>
                <a:cs typeface="Times New Roman" panose="02020603050405020304" pitchFamily="18" charset="0"/>
              </a:rPr>
              <a:t>1) выдвигать какие-либо требования или условия при внесении в реестр аудиторов и аудиторских организаций сведений о лице, решение о приеме которого в члены этой саморегулируемой организации аудиторов вступило в силу;</a:t>
            </a:r>
          </a:p>
          <a:p>
            <a:pPr marL="0" indent="0" algn="just">
              <a:buNone/>
            </a:pPr>
            <a:r>
              <a:rPr lang="ru-RU" sz="1400" dirty="0">
                <a:latin typeface="Times New Roman" panose="02020603050405020304" pitchFamily="18" charset="0"/>
                <a:cs typeface="Times New Roman" panose="02020603050405020304" pitchFamily="18" charset="0"/>
              </a:rPr>
              <a:t>2) взимать плату за внесение сведений в реестр аудиторов и аудиторских организаций.</a:t>
            </a:r>
          </a:p>
          <a:p>
            <a:pPr marL="0" indent="0" algn="just">
              <a:buNone/>
            </a:pPr>
            <a:r>
              <a:rPr lang="ru-RU" sz="1400" dirty="0" smtClean="0">
                <a:latin typeface="Times New Roman" panose="02020603050405020304" pitchFamily="18" charset="0"/>
                <a:cs typeface="Times New Roman" panose="02020603050405020304" pitchFamily="18" charset="0"/>
              </a:rPr>
              <a:t>Аудиторская </a:t>
            </a:r>
            <a:r>
              <a:rPr lang="ru-RU" sz="1400" dirty="0">
                <a:latin typeface="Times New Roman" panose="02020603050405020304" pitchFamily="18" charset="0"/>
                <a:cs typeface="Times New Roman" panose="02020603050405020304" pitchFamily="18" charset="0"/>
              </a:rPr>
              <a:t>организация, аудитор обязаны </a:t>
            </a:r>
            <a:r>
              <a:rPr lang="ru-RU" sz="1400" dirty="0" smtClean="0">
                <a:latin typeface="Times New Roman" panose="02020603050405020304" pitchFamily="18" charset="0"/>
                <a:cs typeface="Times New Roman" panose="02020603050405020304" pitchFamily="18" charset="0"/>
              </a:rPr>
              <a:t>уведомлять </a:t>
            </a:r>
            <a:r>
              <a:rPr lang="ru-RU" sz="1400" dirty="0">
                <a:latin typeface="Times New Roman" panose="02020603050405020304" pitchFamily="18" charset="0"/>
                <a:cs typeface="Times New Roman" panose="02020603050405020304" pitchFamily="18" charset="0"/>
              </a:rPr>
              <a:t>саморегулируемую организацию аудиторов, </a:t>
            </a:r>
            <a:r>
              <a:rPr lang="ru-RU" sz="1400" dirty="0" smtClean="0">
                <a:latin typeface="Times New Roman" panose="02020603050405020304" pitchFamily="18" charset="0"/>
                <a:cs typeface="Times New Roman" panose="02020603050405020304" pitchFamily="18" charset="0"/>
              </a:rPr>
              <a:t>о </a:t>
            </a:r>
            <a:r>
              <a:rPr lang="ru-RU" sz="1400" dirty="0">
                <a:latin typeface="Times New Roman" panose="02020603050405020304" pitchFamily="18" charset="0"/>
                <a:cs typeface="Times New Roman" panose="02020603050405020304" pitchFamily="18" charset="0"/>
              </a:rPr>
              <a:t>всех изменениях содержащихся в реестре аудиторов и аудиторских организаций сведений в течение 10 рабочих </a:t>
            </a:r>
            <a:r>
              <a:rPr lang="ru-RU" sz="1400" dirty="0" smtClean="0">
                <a:latin typeface="Times New Roman" panose="02020603050405020304" pitchFamily="18" charset="0"/>
                <a:cs typeface="Times New Roman" panose="02020603050405020304" pitchFamily="18" charset="0"/>
              </a:rPr>
              <a:t>дней.</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Сведения </a:t>
            </a:r>
            <a:r>
              <a:rPr lang="ru-RU" sz="1400" dirty="0">
                <a:latin typeface="Times New Roman" panose="02020603050405020304" pitchFamily="18" charset="0"/>
                <a:cs typeface="Times New Roman" panose="02020603050405020304" pitchFamily="18" charset="0"/>
              </a:rPr>
              <a:t>о прекращении членства аудиторской организации, аудитора в саморегулируемой организации аудиторов должны быть внесены в реестр аудиторов и аудиторских организаций не позднее семи рабочих дней со </a:t>
            </a:r>
            <a:r>
              <a:rPr lang="ru-RU" sz="1400" dirty="0" smtClean="0">
                <a:latin typeface="Times New Roman" panose="02020603050405020304" pitchFamily="18" charset="0"/>
                <a:cs typeface="Times New Roman" panose="02020603050405020304" pitchFamily="18" charset="0"/>
              </a:rPr>
              <a:t>дня.</a:t>
            </a:r>
            <a:endParaRPr lang="ru-RU" sz="1400" dirty="0">
              <a:latin typeface="Times New Roman" panose="02020603050405020304" pitchFamily="18" charset="0"/>
              <a:cs typeface="Times New Roman" panose="02020603050405020304" pitchFamily="18" charset="0"/>
            </a:endParaRPr>
          </a:p>
          <a:p>
            <a:pPr marL="0" indent="0" algn="just">
              <a:buNone/>
            </a:pP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08676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848872" cy="864096"/>
          </a:xfrm>
        </p:spPr>
        <p:txBody>
          <a:bodyPr>
            <a:normAutofit fontScale="90000"/>
          </a:bodyPr>
          <a:lstStyle/>
          <a:p>
            <a:r>
              <a:rPr lang="ru-RU" dirty="0" smtClean="0"/>
              <a:t>Ст. 21 </a:t>
            </a:r>
            <a:r>
              <a:rPr lang="ru-RU" dirty="0"/>
              <a:t>Ведение государственного реестра саморегулируемых организаций аудиторов</a:t>
            </a:r>
          </a:p>
        </p:txBody>
      </p:sp>
      <p:sp>
        <p:nvSpPr>
          <p:cNvPr id="4" name="Объект 3"/>
          <p:cNvSpPr>
            <a:spLocks noGrp="1"/>
          </p:cNvSpPr>
          <p:nvPr>
            <p:ph sz="quarter" idx="2"/>
          </p:nvPr>
        </p:nvSpPr>
        <p:spPr>
          <a:xfrm>
            <a:off x="467544" y="980728"/>
            <a:ext cx="7704856" cy="5760640"/>
          </a:xfrm>
        </p:spPr>
        <p:txBody>
          <a:bodyPr>
            <a:noAutofit/>
          </a:bodyPr>
          <a:lstStyle/>
          <a:p>
            <a:pPr marL="0" indent="0" algn="just">
              <a:buNone/>
            </a:pPr>
            <a:r>
              <a:rPr lang="ru-RU" sz="1400" dirty="0">
                <a:latin typeface="Times New Roman" panose="02020603050405020304" pitchFamily="18" charset="0"/>
                <a:cs typeface="Times New Roman" panose="02020603050405020304" pitchFamily="18" charset="0"/>
              </a:rPr>
              <a:t>Ведение государственного реестра саморегулируемых организаций аудиторов осуществляется уполномоченным федеральным органом в установленном им порядке.</a:t>
            </a:r>
            <a:endParaRPr lang="ru-RU" sz="1400" dirty="0" smtClean="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Уполномоченный </a:t>
            </a:r>
            <a:r>
              <a:rPr lang="ru-RU" sz="1400" dirty="0">
                <a:latin typeface="Times New Roman" panose="02020603050405020304" pitchFamily="18" charset="0"/>
                <a:cs typeface="Times New Roman" panose="02020603050405020304" pitchFamily="18" charset="0"/>
              </a:rPr>
              <a:t>федеральный орган в течение 40 рабочих дней со </a:t>
            </a:r>
            <a:r>
              <a:rPr lang="ru-RU" sz="1400" dirty="0" smtClean="0">
                <a:latin typeface="Times New Roman" panose="02020603050405020304" pitchFamily="18" charset="0"/>
                <a:cs typeface="Times New Roman" panose="02020603050405020304" pitchFamily="18" charset="0"/>
              </a:rPr>
              <a:t>дня рассматривает </a:t>
            </a:r>
            <a:r>
              <a:rPr lang="ru-RU" sz="1400" dirty="0">
                <a:latin typeface="Times New Roman" panose="02020603050405020304" pitchFamily="18" charset="0"/>
                <a:cs typeface="Times New Roman" panose="02020603050405020304" pitchFamily="18" charset="0"/>
              </a:rPr>
              <a:t>и проверяет сведения о некоммерческой организации. Не позднее пяти рабочих дней после дня окончания рассмотрения </a:t>
            </a:r>
            <a:r>
              <a:rPr lang="ru-RU" sz="1400" dirty="0" smtClean="0">
                <a:latin typeface="Times New Roman" panose="02020603050405020304" pitchFamily="18" charset="0"/>
                <a:cs typeface="Times New Roman" panose="02020603050405020304" pitchFamily="18" charset="0"/>
              </a:rPr>
              <a:t>вносит </a:t>
            </a:r>
            <a:r>
              <a:rPr lang="ru-RU" sz="1400" dirty="0">
                <a:latin typeface="Times New Roman" panose="02020603050405020304" pitchFamily="18" charset="0"/>
                <a:cs typeface="Times New Roman" panose="02020603050405020304" pitchFamily="18" charset="0"/>
              </a:rPr>
              <a:t>сведения о некоммерческой организации в государственный реестр </a:t>
            </a:r>
            <a:r>
              <a:rPr lang="ru-RU" sz="1400" dirty="0" smtClean="0">
                <a:latin typeface="Times New Roman" panose="02020603050405020304" pitchFamily="18" charset="0"/>
                <a:cs typeface="Times New Roman" panose="02020603050405020304" pitchFamily="18" charset="0"/>
              </a:rPr>
              <a:t>или </a:t>
            </a:r>
            <a:r>
              <a:rPr lang="ru-RU" sz="1400" dirty="0">
                <a:latin typeface="Times New Roman" panose="02020603050405020304" pitchFamily="18" charset="0"/>
                <a:cs typeface="Times New Roman" panose="02020603050405020304" pitchFamily="18" charset="0"/>
              </a:rPr>
              <a:t>принимает решение об </a:t>
            </a:r>
            <a:r>
              <a:rPr lang="ru-RU" sz="1400" dirty="0" smtClean="0">
                <a:latin typeface="Times New Roman" panose="02020603050405020304" pitchFamily="18" charset="0"/>
                <a:cs typeface="Times New Roman" panose="02020603050405020304" pitchFamily="18" charset="0"/>
              </a:rPr>
              <a:t>отказе.</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Основанием </a:t>
            </a:r>
            <a:r>
              <a:rPr lang="ru-RU" sz="1400" dirty="0">
                <a:latin typeface="Times New Roman" panose="02020603050405020304" pitchFamily="18" charset="0"/>
                <a:cs typeface="Times New Roman" panose="02020603050405020304" pitchFamily="18" charset="0"/>
              </a:rPr>
              <a:t>для принятия решения об отказе во внесении сведений о некоммерческой организации в государственный реестр саморегулируемых организаций аудиторов </a:t>
            </a:r>
            <a:r>
              <a:rPr lang="ru-RU" sz="1400" dirty="0" smtClean="0">
                <a:latin typeface="Times New Roman" panose="02020603050405020304" pitchFamily="18" charset="0"/>
                <a:cs typeface="Times New Roman" panose="02020603050405020304" pitchFamily="18" charset="0"/>
              </a:rPr>
              <a:t>является:</a:t>
            </a:r>
          </a:p>
          <a:p>
            <a:pPr marL="0" indent="0" algn="just">
              <a:buNone/>
            </a:pPr>
            <a:r>
              <a:rPr lang="ru-RU" sz="1400" dirty="0" smtClean="0">
                <a:latin typeface="Times New Roman" panose="02020603050405020304" pitchFamily="18" charset="0"/>
                <a:cs typeface="Times New Roman" panose="02020603050405020304" pitchFamily="18" charset="0"/>
              </a:rPr>
              <a:t>1</a:t>
            </a:r>
            <a:r>
              <a:rPr lang="ru-RU" sz="1400" dirty="0">
                <a:latin typeface="Times New Roman" panose="02020603050405020304" pitchFamily="18" charset="0"/>
                <a:cs typeface="Times New Roman" panose="02020603050405020304" pitchFamily="18" charset="0"/>
              </a:rPr>
              <a:t>) несоответствие некоммерческой организации требованиям, предусмотренным настоящим </a:t>
            </a:r>
            <a:r>
              <a:rPr lang="ru-RU" sz="1400" dirty="0" smtClean="0">
                <a:latin typeface="Times New Roman" panose="02020603050405020304" pitchFamily="18" charset="0"/>
                <a:cs typeface="Times New Roman" panose="02020603050405020304" pitchFamily="18" charset="0"/>
              </a:rPr>
              <a:t>ФЗ;</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2) представление </a:t>
            </a:r>
            <a:r>
              <a:rPr lang="ru-RU" sz="1400" dirty="0" smtClean="0">
                <a:latin typeface="Times New Roman" panose="02020603050405020304" pitchFamily="18" charset="0"/>
                <a:cs typeface="Times New Roman" panose="02020603050405020304" pitchFamily="18" charset="0"/>
              </a:rPr>
              <a:t>организацией </a:t>
            </a:r>
            <a:r>
              <a:rPr lang="ru-RU" sz="1400" dirty="0">
                <a:latin typeface="Times New Roman" panose="02020603050405020304" pitchFamily="18" charset="0"/>
                <a:cs typeface="Times New Roman" panose="02020603050405020304" pitchFamily="18" charset="0"/>
              </a:rPr>
              <a:t>документов, не </a:t>
            </a:r>
            <a:r>
              <a:rPr lang="ru-RU" sz="1400" dirty="0" smtClean="0">
                <a:latin typeface="Times New Roman" panose="02020603050405020304" pitchFamily="18" charset="0"/>
                <a:cs typeface="Times New Roman" panose="02020603050405020304" pitchFamily="18" charset="0"/>
              </a:rPr>
              <a:t>соответствующих требованиям ФЗ;</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3) представление документов</a:t>
            </a:r>
            <a:r>
              <a:rPr lang="ru-RU" sz="1400" dirty="0">
                <a:latin typeface="Times New Roman" panose="02020603050405020304" pitchFamily="18" charset="0"/>
                <a:cs typeface="Times New Roman" panose="02020603050405020304" pitchFamily="18" charset="0"/>
              </a:rPr>
              <a:t>, содержащих недостоверную информацию;</a:t>
            </a:r>
          </a:p>
          <a:p>
            <a:pPr marL="0" indent="0" algn="just">
              <a:buNone/>
            </a:pPr>
            <a:r>
              <a:rPr lang="ru-RU" sz="1400" dirty="0" smtClean="0">
                <a:latin typeface="Times New Roman" panose="02020603050405020304" pitchFamily="18" charset="0"/>
                <a:cs typeface="Times New Roman" panose="02020603050405020304" pitchFamily="18" charset="0"/>
              </a:rPr>
              <a:t>4) </a:t>
            </a:r>
            <a:r>
              <a:rPr lang="ru-RU" sz="1400" dirty="0">
                <a:latin typeface="Times New Roman" panose="02020603050405020304" pitchFamily="18" charset="0"/>
                <a:cs typeface="Times New Roman" panose="02020603050405020304" pitchFamily="18" charset="0"/>
              </a:rPr>
              <a:t>исключение из государственного реестра саморегулируемых организаций аудиторов по </a:t>
            </a:r>
            <a:r>
              <a:rPr lang="ru-RU" sz="1400" dirty="0" smtClean="0">
                <a:latin typeface="Times New Roman" panose="02020603050405020304" pitchFamily="18" charset="0"/>
                <a:cs typeface="Times New Roman" panose="02020603050405020304" pitchFamily="18" charset="0"/>
              </a:rPr>
              <a:t>вышеперечисленным основаниям</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при </a:t>
            </a:r>
            <a:r>
              <a:rPr lang="ru-RU" sz="1400" dirty="0">
                <a:latin typeface="Times New Roman" panose="02020603050405020304" pitchFamily="18" charset="0"/>
                <a:cs typeface="Times New Roman" panose="02020603050405020304" pitchFamily="18" charset="0"/>
              </a:rPr>
              <a:t>условии, что с момента исключения прошло менее одного года.</a:t>
            </a:r>
          </a:p>
          <a:p>
            <a:pPr marL="0" indent="0" algn="just">
              <a:buNone/>
            </a:pPr>
            <a:r>
              <a:rPr lang="ru-RU" sz="1400" dirty="0" smtClean="0">
                <a:latin typeface="Times New Roman" panose="02020603050405020304" pitchFamily="18" charset="0"/>
                <a:cs typeface="Times New Roman" panose="02020603050405020304" pitchFamily="18" charset="0"/>
              </a:rPr>
              <a:t>Основанием </a:t>
            </a:r>
            <a:r>
              <a:rPr lang="ru-RU" sz="1400" dirty="0">
                <a:latin typeface="Times New Roman" panose="02020603050405020304" pitchFamily="18" charset="0"/>
                <a:cs typeface="Times New Roman" panose="02020603050405020304" pitchFamily="18" charset="0"/>
              </a:rPr>
              <a:t>для исключения </a:t>
            </a:r>
            <a:r>
              <a:rPr lang="ru-RU" sz="1400" dirty="0" smtClean="0">
                <a:latin typeface="Times New Roman" panose="02020603050405020304" pitchFamily="18" charset="0"/>
                <a:cs typeface="Times New Roman" panose="02020603050405020304" pitchFamily="18" charset="0"/>
              </a:rPr>
              <a:t>сведений </a:t>
            </a:r>
            <a:r>
              <a:rPr lang="ru-RU" sz="1400" dirty="0">
                <a:latin typeface="Times New Roman" panose="02020603050405020304" pitchFamily="18" charset="0"/>
                <a:cs typeface="Times New Roman" panose="02020603050405020304" pitchFamily="18" charset="0"/>
              </a:rPr>
              <a:t>о некоммерческой организации из государственного реестра саморегулируемых организаций аудиторов является:</a:t>
            </a:r>
          </a:p>
          <a:p>
            <a:pPr marL="0" indent="0" algn="just">
              <a:buNone/>
            </a:pPr>
            <a:r>
              <a:rPr lang="ru-RU" sz="1400" dirty="0">
                <a:latin typeface="Times New Roman" panose="02020603050405020304" pitchFamily="18" charset="0"/>
                <a:cs typeface="Times New Roman" panose="02020603050405020304" pitchFamily="18" charset="0"/>
              </a:rPr>
              <a:t>1) заявление саморегулируемой организации аудиторов об исключении </a:t>
            </a:r>
            <a:r>
              <a:rPr lang="ru-RU" sz="1400" dirty="0" smtClean="0">
                <a:latin typeface="Times New Roman" panose="02020603050405020304" pitchFamily="18" charset="0"/>
                <a:cs typeface="Times New Roman" panose="02020603050405020304" pitchFamily="18" charset="0"/>
              </a:rPr>
              <a:t>сведений;</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2) ликвидация или реорганизация некоммерческой организации;</a:t>
            </a:r>
          </a:p>
          <a:p>
            <a:pPr marL="0" indent="0" algn="just">
              <a:buNone/>
            </a:pPr>
            <a:r>
              <a:rPr lang="ru-RU" sz="1400" dirty="0">
                <a:latin typeface="Times New Roman" panose="02020603050405020304" pitchFamily="18" charset="0"/>
                <a:cs typeface="Times New Roman" panose="02020603050405020304" pitchFamily="18" charset="0"/>
              </a:rPr>
              <a:t>3) выявление недостоверных сведений в </a:t>
            </a:r>
            <a:r>
              <a:rPr lang="ru-RU" sz="1400" dirty="0" smtClean="0">
                <a:latin typeface="Times New Roman" panose="02020603050405020304" pitchFamily="18" charset="0"/>
                <a:cs typeface="Times New Roman" panose="02020603050405020304" pitchFamily="18" charset="0"/>
              </a:rPr>
              <a:t>документах;</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4) отказ саморегулируемой организации аудиторов от участия </a:t>
            </a:r>
            <a:r>
              <a:rPr lang="ru-RU" sz="1400" dirty="0" smtClean="0">
                <a:latin typeface="Times New Roman" panose="02020603050405020304" pitchFamily="18" charset="0"/>
                <a:cs typeface="Times New Roman" panose="02020603050405020304" pitchFamily="18" charset="0"/>
              </a:rPr>
              <a:t>в единой аттестационной комиссии;</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5) неоднократное невыполнение саморегулируемой организацией аудиторов в течение одного календарного года </a:t>
            </a:r>
            <a:r>
              <a:rPr lang="ru-RU" sz="1400" dirty="0" smtClean="0">
                <a:latin typeface="Times New Roman" panose="02020603050405020304" pitchFamily="18" charset="0"/>
                <a:cs typeface="Times New Roman" panose="02020603050405020304" pitchFamily="18" charset="0"/>
              </a:rPr>
              <a:t>требований ФЗ, а также решение суда об исключении сведений.</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76495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208912" cy="1296144"/>
          </a:xfrm>
        </p:spPr>
        <p:txBody>
          <a:bodyPr>
            <a:normAutofit fontScale="90000"/>
          </a:bodyPr>
          <a:lstStyle/>
          <a:p>
            <a:r>
              <a:rPr lang="ru-RU" dirty="0" smtClean="0"/>
              <a:t>Ст. 22 </a:t>
            </a:r>
            <a:r>
              <a:rPr lang="ru-RU" dirty="0"/>
              <a:t>Государственный контроль </a:t>
            </a:r>
            <a:r>
              <a:rPr lang="ru-RU" dirty="0" smtClean="0"/>
              <a:t>(надзор) за </a:t>
            </a:r>
            <a:r>
              <a:rPr lang="ru-RU" dirty="0"/>
              <a:t>деятельностью саморегулируемых организаций аудиторов</a:t>
            </a:r>
          </a:p>
        </p:txBody>
      </p:sp>
      <p:sp>
        <p:nvSpPr>
          <p:cNvPr id="4" name="Объект 3"/>
          <p:cNvSpPr>
            <a:spLocks noGrp="1"/>
          </p:cNvSpPr>
          <p:nvPr>
            <p:ph sz="quarter" idx="2"/>
          </p:nvPr>
        </p:nvSpPr>
        <p:spPr>
          <a:xfrm>
            <a:off x="395536" y="1340768"/>
            <a:ext cx="7704856" cy="4824536"/>
          </a:xfrm>
        </p:spPr>
        <p:txBody>
          <a:bodyPr>
            <a:noAutofit/>
          </a:bodyPr>
          <a:lstStyle/>
          <a:p>
            <a:pPr marL="0" indent="0" algn="just">
              <a:buNone/>
            </a:pPr>
            <a:r>
              <a:rPr lang="ru-RU" sz="1400" dirty="0">
                <a:latin typeface="Times New Roman" panose="02020603050405020304" pitchFamily="18" charset="0"/>
                <a:cs typeface="Times New Roman" panose="02020603050405020304" pitchFamily="18" charset="0"/>
              </a:rPr>
              <a:t>Государственный контроль (надзор) за деятельностью саморегулируемых организаций аудиторов осуществляет уполномоченный федеральный </a:t>
            </a:r>
            <a:r>
              <a:rPr lang="ru-RU" sz="1400" dirty="0" smtClean="0">
                <a:latin typeface="Times New Roman" panose="02020603050405020304" pitchFamily="18" charset="0"/>
                <a:cs typeface="Times New Roman" panose="02020603050405020304" pitchFamily="18" charset="0"/>
              </a:rPr>
              <a:t>орган. Осуществляется </a:t>
            </a:r>
            <a:r>
              <a:rPr lang="ru-RU" sz="1400" dirty="0">
                <a:latin typeface="Times New Roman" panose="02020603050405020304" pitchFamily="18" charset="0"/>
                <a:cs typeface="Times New Roman" panose="02020603050405020304" pitchFamily="18" charset="0"/>
              </a:rPr>
              <a:t>в форме плановых и внеплановых проверок.</a:t>
            </a:r>
          </a:p>
          <a:p>
            <a:pPr marL="0" indent="0" algn="just">
              <a:buNone/>
            </a:pPr>
            <a:r>
              <a:rPr lang="ru-RU" sz="1400" dirty="0" smtClean="0">
                <a:latin typeface="Times New Roman" panose="02020603050405020304" pitchFamily="18" charset="0"/>
                <a:cs typeface="Times New Roman" panose="02020603050405020304" pitchFamily="18" charset="0"/>
              </a:rPr>
              <a:t>Плановая </a:t>
            </a:r>
            <a:r>
              <a:rPr lang="ru-RU" sz="1400" dirty="0">
                <a:latin typeface="Times New Roman" panose="02020603050405020304" pitchFamily="18" charset="0"/>
                <a:cs typeface="Times New Roman" panose="02020603050405020304" pitchFamily="18" charset="0"/>
              </a:rPr>
              <a:t>проверка саморегулируемой организации аудиторов осуществляется не чаще одного раза в два </a:t>
            </a:r>
            <a:r>
              <a:rPr lang="ru-RU" sz="1400" dirty="0" smtClean="0">
                <a:latin typeface="Times New Roman" panose="02020603050405020304" pitchFamily="18" charset="0"/>
                <a:cs typeface="Times New Roman" panose="02020603050405020304" pitchFamily="18" charset="0"/>
              </a:rPr>
              <a:t>года.</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Основанием </a:t>
            </a:r>
            <a:r>
              <a:rPr lang="ru-RU" sz="1400" dirty="0">
                <a:latin typeface="Times New Roman" panose="02020603050405020304" pitchFamily="18" charset="0"/>
                <a:cs typeface="Times New Roman" panose="02020603050405020304" pitchFamily="18" charset="0"/>
              </a:rPr>
              <a:t>для осуществления внеплановой проверки саморегулируемой организации аудиторов может являться поданная в уполномоченный федеральный орган жалоба на действия (бездействие) саморегулируемой организации аудиторов, нарушающие </a:t>
            </a:r>
            <a:r>
              <a:rPr lang="ru-RU" sz="1400" dirty="0" smtClean="0">
                <a:latin typeface="Times New Roman" panose="02020603050405020304" pitchFamily="18" charset="0"/>
                <a:cs typeface="Times New Roman" panose="02020603050405020304" pitchFamily="18" charset="0"/>
              </a:rPr>
              <a:t>требования ФЗ.</a:t>
            </a:r>
          </a:p>
          <a:p>
            <a:pPr marL="0" indent="0" algn="just">
              <a:buNone/>
            </a:pPr>
            <a:r>
              <a:rPr lang="ru-RU" sz="1400" dirty="0" smtClean="0">
                <a:latin typeface="Times New Roman" panose="02020603050405020304" pitchFamily="18" charset="0"/>
                <a:cs typeface="Times New Roman" panose="02020603050405020304" pitchFamily="18" charset="0"/>
              </a:rPr>
              <a:t>Руководитель </a:t>
            </a:r>
            <a:r>
              <a:rPr lang="ru-RU" sz="1400" dirty="0">
                <a:latin typeface="Times New Roman" panose="02020603050405020304" pitchFamily="18" charset="0"/>
                <a:cs typeface="Times New Roman" panose="02020603050405020304" pitchFamily="18" charset="0"/>
              </a:rPr>
              <a:t>проверяемой саморегулируемой организации аудиторов вправе обжаловать действия (бездействие) должностных лиц, осуществляющих проверку, руководителю уполномоченного федерального органа в течение 10 рабочих дней со дня, следующего за днем совершения действия (бездействия).</a:t>
            </a:r>
          </a:p>
          <a:p>
            <a:pPr marL="0" indent="0" algn="just">
              <a:buNone/>
            </a:pPr>
            <a:r>
              <a:rPr lang="ru-RU" sz="1400" dirty="0" smtClean="0">
                <a:latin typeface="Times New Roman" panose="02020603050405020304" pitchFamily="18" charset="0"/>
                <a:cs typeface="Times New Roman" panose="02020603050405020304" pitchFamily="18" charset="0"/>
              </a:rPr>
              <a:t>В </a:t>
            </a:r>
            <a:r>
              <a:rPr lang="ru-RU" sz="1400" dirty="0">
                <a:latin typeface="Times New Roman" panose="02020603050405020304" pitchFamily="18" charset="0"/>
                <a:cs typeface="Times New Roman" panose="02020603050405020304" pitchFamily="18" charset="0"/>
              </a:rPr>
              <a:t>случае выявления нарушений саморегулируемой организацией аудиторов требований </a:t>
            </a:r>
            <a:r>
              <a:rPr lang="ru-RU" sz="1400" dirty="0" smtClean="0">
                <a:latin typeface="Times New Roman" panose="02020603050405020304" pitchFamily="18" charset="0"/>
                <a:cs typeface="Times New Roman" panose="02020603050405020304" pitchFamily="18" charset="0"/>
              </a:rPr>
              <a:t>уполномоченный </a:t>
            </a:r>
            <a:r>
              <a:rPr lang="ru-RU" sz="1400" dirty="0">
                <a:latin typeface="Times New Roman" panose="02020603050405020304" pitchFamily="18" charset="0"/>
                <a:cs typeface="Times New Roman" panose="02020603050405020304" pitchFamily="18" charset="0"/>
              </a:rPr>
              <a:t>федеральный орган по результатам проверки может применить следующие меры воздействия</a:t>
            </a:r>
            <a:r>
              <a:rPr lang="ru-RU" sz="1400" dirty="0" smtClean="0">
                <a:latin typeface="Times New Roman" panose="02020603050405020304" pitchFamily="18" charset="0"/>
                <a:cs typeface="Times New Roman" panose="02020603050405020304" pitchFamily="18" charset="0"/>
              </a:rPr>
              <a:t>:</a:t>
            </a:r>
          </a:p>
          <a:p>
            <a:pPr marL="0" indent="0" algn="just">
              <a:buNone/>
            </a:pPr>
            <a:r>
              <a:rPr lang="ru-RU" sz="1400" dirty="0" smtClean="0">
                <a:latin typeface="Times New Roman" panose="02020603050405020304" pitchFamily="18" charset="0"/>
                <a:cs typeface="Times New Roman" panose="02020603050405020304" pitchFamily="18" charset="0"/>
              </a:rPr>
              <a:t>1) вынести </a:t>
            </a:r>
            <a:r>
              <a:rPr lang="ru-RU" sz="1400" dirty="0">
                <a:latin typeface="Times New Roman" panose="02020603050405020304" pitchFamily="18" charset="0"/>
                <a:cs typeface="Times New Roman" panose="02020603050405020304" pitchFamily="18" charset="0"/>
              </a:rPr>
              <a:t>предписание, обязывающее </a:t>
            </a:r>
            <a:r>
              <a:rPr lang="ru-RU" sz="1400" dirty="0" smtClean="0">
                <a:latin typeface="Times New Roman" panose="02020603050405020304" pitchFamily="18" charset="0"/>
                <a:cs typeface="Times New Roman" panose="02020603050405020304" pitchFamily="18" charset="0"/>
              </a:rPr>
              <a:t>устранить </a:t>
            </a:r>
            <a:r>
              <a:rPr lang="ru-RU" sz="1400" dirty="0">
                <a:latin typeface="Times New Roman" panose="02020603050405020304" pitchFamily="18" charset="0"/>
                <a:cs typeface="Times New Roman" panose="02020603050405020304" pitchFamily="18" charset="0"/>
              </a:rPr>
              <a:t>выявленные по результатам такой проверки нарушения и устанавливающее сроки устранения таких нарушений;</a:t>
            </a:r>
          </a:p>
          <a:p>
            <a:pPr marL="0" indent="0" algn="just">
              <a:buNone/>
            </a:pPr>
            <a:r>
              <a:rPr lang="ru-RU" sz="1400" dirty="0">
                <a:latin typeface="Times New Roman" panose="02020603050405020304" pitchFamily="18" charset="0"/>
                <a:cs typeface="Times New Roman" panose="02020603050405020304" pitchFamily="18" charset="0"/>
              </a:rPr>
              <a:t>2) вынести предупреждение в письменной форме о недопустимости нарушения </a:t>
            </a:r>
            <a:r>
              <a:rPr lang="ru-RU" sz="1400" dirty="0" smtClean="0">
                <a:latin typeface="Times New Roman" panose="02020603050405020304" pitchFamily="18" charset="0"/>
                <a:cs typeface="Times New Roman" panose="02020603050405020304" pitchFamily="18" charset="0"/>
              </a:rPr>
              <a:t>требований;</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вынести решение об исключении сведений о некоммерческой организации из государственного реестра саморегулируемых организаций </a:t>
            </a:r>
            <a:r>
              <a:rPr lang="ru-RU" sz="1400" dirty="0" smtClean="0">
                <a:latin typeface="Times New Roman" panose="02020603050405020304" pitchFamily="18" charset="0"/>
                <a:cs typeface="Times New Roman" panose="02020603050405020304" pitchFamily="18" charset="0"/>
              </a:rPr>
              <a:t>аудиторов;</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a:latin typeface="Times New Roman" panose="02020603050405020304" pitchFamily="18" charset="0"/>
                <a:cs typeface="Times New Roman" panose="02020603050405020304" pitchFamily="18" charset="0"/>
              </a:rPr>
              <a:t>4) обратиться в арбитражный суд с заявлением об исключении сведений о некоммерческой организации из государственного реестра саморегулируемых организаций аудиторов.</a:t>
            </a:r>
            <a:endParaRPr lang="ru-RU" sz="1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4475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848872" cy="576064"/>
          </a:xfrm>
        </p:spPr>
        <p:txBody>
          <a:bodyPr>
            <a:normAutofit/>
          </a:bodyPr>
          <a:lstStyle/>
          <a:p>
            <a:r>
              <a:rPr lang="ru-RU" dirty="0" smtClean="0"/>
              <a:t>Ст. 23 Заключительные положения</a:t>
            </a:r>
            <a:endParaRPr lang="ru-RU" dirty="0"/>
          </a:p>
        </p:txBody>
      </p:sp>
      <p:sp>
        <p:nvSpPr>
          <p:cNvPr id="4" name="Объект 3"/>
          <p:cNvSpPr>
            <a:spLocks noGrp="1"/>
          </p:cNvSpPr>
          <p:nvPr>
            <p:ph sz="quarter" idx="2"/>
          </p:nvPr>
        </p:nvSpPr>
        <p:spPr>
          <a:xfrm>
            <a:off x="467544" y="764704"/>
            <a:ext cx="7704856" cy="5760640"/>
          </a:xfrm>
        </p:spPr>
        <p:txBody>
          <a:bodyPr>
            <a:noAutofit/>
          </a:bodyPr>
          <a:lstStyle/>
          <a:p>
            <a:pPr marL="0" indent="0" algn="just">
              <a:buNone/>
            </a:pPr>
            <a:r>
              <a:rPr lang="ru-RU" sz="1400" dirty="0" smtClean="0">
                <a:latin typeface="Times New Roman" panose="02020603050405020304" pitchFamily="18" charset="0"/>
                <a:cs typeface="Times New Roman" panose="02020603050405020304" pitchFamily="18" charset="0"/>
              </a:rPr>
              <a:t>Международные </a:t>
            </a:r>
            <a:r>
              <a:rPr lang="ru-RU" sz="1400" dirty="0">
                <a:latin typeface="Times New Roman" panose="02020603050405020304" pitchFamily="18" charset="0"/>
                <a:cs typeface="Times New Roman" panose="02020603050405020304" pitchFamily="18" charset="0"/>
              </a:rPr>
              <a:t>стандарты аудита подлежат признанию для применения на территории Российской Федерации не позднее двух лет со дня вступления в силу порядка признания международных стандартов аудита для применения на территории Российской Федерации</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До признания международных стандартов аудита для применения на территории Российской Федерации:</a:t>
            </a:r>
          </a:p>
          <a:p>
            <a:pPr marL="0" indent="0" algn="just">
              <a:buNone/>
            </a:pPr>
            <a:r>
              <a:rPr lang="ru-RU" sz="1400" dirty="0">
                <a:latin typeface="Times New Roman" panose="02020603050405020304" pitchFamily="18" charset="0"/>
                <a:cs typeface="Times New Roman" panose="02020603050405020304" pitchFamily="18" charset="0"/>
              </a:rPr>
              <a:t>1) саморегулируемые организации аудиторов разрабатывают проекты федеральных стандартов аудиторской деятельности в порядке, одобренном советом по аудиторской деятельности;</a:t>
            </a:r>
          </a:p>
          <a:p>
            <a:pPr marL="0" indent="0" algn="just">
              <a:buNone/>
            </a:pPr>
            <a:r>
              <a:rPr lang="ru-RU" sz="1400" dirty="0">
                <a:latin typeface="Times New Roman" panose="02020603050405020304" pitchFamily="18" charset="0"/>
                <a:cs typeface="Times New Roman" panose="02020603050405020304" pitchFamily="18" charset="0"/>
              </a:rPr>
              <a:t>2) совет по аудиторской деятельности рассматривает проекты федеральных стандартов аудиторской деятельности и рекомендует их к утверждению уполномоченным федеральным органом;</a:t>
            </a:r>
          </a:p>
          <a:p>
            <a:pPr marL="0" indent="0" algn="just">
              <a:buNone/>
            </a:pPr>
            <a:r>
              <a:rPr lang="ru-RU" sz="1400" dirty="0">
                <a:latin typeface="Times New Roman" panose="02020603050405020304" pitchFamily="18" charset="0"/>
                <a:cs typeface="Times New Roman" panose="02020603050405020304" pitchFamily="18" charset="0"/>
              </a:rPr>
              <a:t>3) уполномоченный федеральный орган утверждает федеральные стандарты аудиторской деятельности.</a:t>
            </a:r>
          </a:p>
          <a:p>
            <a:pPr marL="0" indent="0" algn="just">
              <a:buNone/>
            </a:pPr>
            <a:r>
              <a:rPr lang="ru-RU" sz="1400" dirty="0" smtClean="0">
                <a:latin typeface="Times New Roman" panose="02020603050405020304" pitchFamily="18" charset="0"/>
                <a:cs typeface="Times New Roman" panose="02020603050405020304" pitchFamily="18" charset="0"/>
              </a:rPr>
              <a:t>Порядок </a:t>
            </a:r>
            <a:r>
              <a:rPr lang="ru-RU" sz="1400" dirty="0">
                <a:latin typeface="Times New Roman" panose="02020603050405020304" pitchFamily="18" charset="0"/>
                <a:cs typeface="Times New Roman" panose="02020603050405020304" pitchFamily="18" charset="0"/>
              </a:rPr>
              <a:t>обмена саморегулируемыми организациями аудиторов действительных квалификационных аттестатов аудитора, выданных до 1 января 2011 года, в случаях изменения фамилии, имени, отчества либо иных сведений, содержащихся в них, утверждается уполномоченным федеральным органом. Плата за обмен квалификационных аттестатов аудитора в случаях, установленных настоящей частью, взимается в соответствии с частью 7 статьи 11 настоящего Федерального закона.</a:t>
            </a:r>
          </a:p>
        </p:txBody>
      </p:sp>
    </p:spTree>
    <p:extLst>
      <p:ext uri="{BB962C8B-B14F-4D97-AF65-F5344CB8AC3E}">
        <p14:creationId xmlns:p14="http://schemas.microsoft.com/office/powerpoint/2010/main" val="38608313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848872" cy="864096"/>
          </a:xfrm>
        </p:spPr>
        <p:txBody>
          <a:bodyPr>
            <a:normAutofit fontScale="90000"/>
          </a:bodyPr>
          <a:lstStyle/>
          <a:p>
            <a:r>
              <a:rPr lang="ru-RU" dirty="0" smtClean="0"/>
              <a:t>Ст. </a:t>
            </a:r>
            <a:r>
              <a:rPr lang="ru-RU" dirty="0"/>
              <a:t>26 Вступление в силу настоящего Федерального закона</a:t>
            </a:r>
          </a:p>
        </p:txBody>
      </p:sp>
      <p:sp>
        <p:nvSpPr>
          <p:cNvPr id="4" name="Объект 3"/>
          <p:cNvSpPr>
            <a:spLocks noGrp="1"/>
          </p:cNvSpPr>
          <p:nvPr>
            <p:ph sz="quarter" idx="2"/>
          </p:nvPr>
        </p:nvSpPr>
        <p:spPr>
          <a:xfrm>
            <a:off x="611560" y="1124744"/>
            <a:ext cx="7704856" cy="1899592"/>
          </a:xfrm>
        </p:spPr>
        <p:txBody>
          <a:bodyPr>
            <a:noAutofit/>
          </a:bodyPr>
          <a:lstStyle/>
          <a:p>
            <a:pPr marL="0" indent="0" algn="just">
              <a:buNone/>
            </a:pPr>
            <a:r>
              <a:rPr lang="ru-RU" sz="1400" dirty="0" smtClean="0">
                <a:latin typeface="Times New Roman" panose="02020603050405020304" pitchFamily="18" charset="0"/>
                <a:cs typeface="Times New Roman" panose="02020603050405020304" pitchFamily="18" charset="0"/>
              </a:rPr>
              <a:t>Статья 24, 25 утратили силу.</a:t>
            </a:r>
            <a:endParaRPr lang="ru-RU" sz="1400" dirty="0">
              <a:latin typeface="Times New Roman" panose="02020603050405020304" pitchFamily="18" charset="0"/>
              <a:cs typeface="Times New Roman" panose="02020603050405020304" pitchFamily="18" charset="0"/>
            </a:endParaRPr>
          </a:p>
          <a:p>
            <a:pPr marL="0" indent="0" algn="just">
              <a:buNone/>
            </a:pPr>
            <a:r>
              <a:rPr lang="ru-RU" sz="1400" dirty="0" smtClean="0">
                <a:latin typeface="Times New Roman" panose="02020603050405020304" pitchFamily="18" charset="0"/>
                <a:cs typeface="Times New Roman" panose="02020603050405020304" pitchFamily="18" charset="0"/>
              </a:rPr>
              <a:t>Настоящий </a:t>
            </a:r>
            <a:r>
              <a:rPr lang="ru-RU" sz="1400" dirty="0">
                <a:latin typeface="Times New Roman" panose="02020603050405020304" pitchFamily="18" charset="0"/>
                <a:cs typeface="Times New Roman" panose="02020603050405020304" pitchFamily="18" charset="0"/>
              </a:rPr>
              <a:t>Федеральный закон вступает в силу с 1 января 2009 года, за исключением частей 1 - 9 статьи 11, статей 12 и 16 настоящего Федерального закона.</a:t>
            </a:r>
          </a:p>
          <a:p>
            <a:pPr marL="0" indent="0" algn="just">
              <a:buNone/>
            </a:pPr>
            <a:r>
              <a:rPr lang="ru-RU" sz="1400" dirty="0" smtClean="0">
                <a:latin typeface="Times New Roman" panose="02020603050405020304" pitchFamily="18" charset="0"/>
                <a:cs typeface="Times New Roman" panose="02020603050405020304" pitchFamily="18" charset="0"/>
              </a:rPr>
              <a:t>Части </a:t>
            </a:r>
            <a:r>
              <a:rPr lang="ru-RU" sz="1400" dirty="0">
                <a:latin typeface="Times New Roman" panose="02020603050405020304" pitchFamily="18" charset="0"/>
                <a:cs typeface="Times New Roman" panose="02020603050405020304" pitchFamily="18" charset="0"/>
              </a:rPr>
              <a:t>1 - 8 статьи 11 настоящего Федерального закона вступают в силу с 1 января 2011 года.</a:t>
            </a:r>
          </a:p>
          <a:p>
            <a:pPr marL="0" indent="0" algn="just">
              <a:buNone/>
            </a:pPr>
            <a:r>
              <a:rPr lang="ru-RU" sz="1400" dirty="0" smtClean="0">
                <a:latin typeface="Times New Roman" panose="02020603050405020304" pitchFamily="18" charset="0"/>
                <a:cs typeface="Times New Roman" panose="02020603050405020304" pitchFamily="18" charset="0"/>
              </a:rPr>
              <a:t>Часть </a:t>
            </a:r>
            <a:r>
              <a:rPr lang="ru-RU" sz="1400" dirty="0">
                <a:latin typeface="Times New Roman" panose="02020603050405020304" pitchFamily="18" charset="0"/>
                <a:cs typeface="Times New Roman" panose="02020603050405020304" pitchFamily="18" charset="0"/>
              </a:rPr>
              <a:t>9 статьи 11, статьи 12 и 16 настоящего Федерального закона вступают в силу с 1 января 2010 года.</a:t>
            </a:r>
          </a:p>
          <a:p>
            <a:pPr marL="0" indent="0" algn="just">
              <a:buNone/>
            </a:pPr>
            <a:r>
              <a:rPr lang="ru-RU" sz="1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417063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7848872" cy="504056"/>
          </a:xfrm>
        </p:spPr>
        <p:txBody>
          <a:bodyPr>
            <a:normAutofit fontScale="90000"/>
          </a:bodyPr>
          <a:lstStyle/>
          <a:p>
            <a:r>
              <a:rPr lang="ru-RU" dirty="0" smtClean="0"/>
              <a:t>Список использованных источников</a:t>
            </a:r>
            <a:endParaRPr lang="ru-RU" dirty="0"/>
          </a:p>
        </p:txBody>
      </p:sp>
      <p:sp>
        <p:nvSpPr>
          <p:cNvPr id="4" name="Объект 3"/>
          <p:cNvSpPr>
            <a:spLocks noGrp="1"/>
          </p:cNvSpPr>
          <p:nvPr>
            <p:ph sz="quarter" idx="2"/>
          </p:nvPr>
        </p:nvSpPr>
        <p:spPr>
          <a:xfrm>
            <a:off x="611560" y="1124744"/>
            <a:ext cx="7704856" cy="1512168"/>
          </a:xfrm>
        </p:spPr>
        <p:txBody>
          <a:bodyPr>
            <a:noAutofit/>
          </a:bodyPr>
          <a:lstStyle/>
          <a:p>
            <a:pPr marL="342900" indent="-342900" algn="just">
              <a:buClr>
                <a:schemeClr val="tx1"/>
              </a:buClr>
              <a:buFont typeface="+mj-lt"/>
              <a:buAutoNum type="arabicPeriod"/>
            </a:pPr>
            <a:r>
              <a:rPr lang="en-US" sz="1400" dirty="0">
                <a:latin typeface="Times New Roman" panose="02020603050405020304" pitchFamily="18" charset="0"/>
                <a:cs typeface="Times New Roman" panose="02020603050405020304" pitchFamily="18" charset="0"/>
              </a:rPr>
              <a:t>http://www.consultant.ru/document/cons_doc_LAW_83311/</a:t>
            </a:r>
            <a:r>
              <a:rPr lang="ru-RU" sz="1400" dirty="0" smtClean="0">
                <a:latin typeface="Times New Roman" panose="02020603050405020304" pitchFamily="18" charset="0"/>
                <a:cs typeface="Times New Roman" panose="02020603050405020304" pitchFamily="18" charset="0"/>
              </a:rPr>
              <a:t> </a:t>
            </a:r>
          </a:p>
          <a:p>
            <a:pPr marL="342900" indent="-342900" algn="just">
              <a:buClr>
                <a:schemeClr val="tx1"/>
              </a:buClr>
              <a:buFont typeface="+mj-lt"/>
              <a:buAutoNum type="arabicPeriod"/>
            </a:pPr>
            <a:r>
              <a:rPr lang="en-US" sz="1400" dirty="0">
                <a:latin typeface="Times New Roman" panose="02020603050405020304" pitchFamily="18" charset="0"/>
                <a:cs typeface="Times New Roman" panose="02020603050405020304" pitchFamily="18" charset="0"/>
              </a:rPr>
              <a:t>http://legalacts.ru/doc/federalnyi-zakon-ot-30122008-n-307-fz-ob</a:t>
            </a:r>
            <a:r>
              <a:rPr lang="en-US" sz="1400" dirty="0" smtClean="0">
                <a:latin typeface="Times New Roman" panose="02020603050405020304" pitchFamily="18" charset="0"/>
                <a:cs typeface="Times New Roman" panose="02020603050405020304" pitchFamily="18" charset="0"/>
              </a:rPr>
              <a:t>/</a:t>
            </a:r>
            <a:endParaRPr lang="ru-RU" sz="1400" dirty="0" smtClean="0">
              <a:latin typeface="Times New Roman" panose="02020603050405020304" pitchFamily="18" charset="0"/>
              <a:cs typeface="Times New Roman" panose="02020603050405020304" pitchFamily="18" charset="0"/>
            </a:endParaRPr>
          </a:p>
          <a:p>
            <a:pPr marL="342900" indent="-342900" algn="just">
              <a:buClr>
                <a:schemeClr val="tx1"/>
              </a:buClr>
              <a:buFont typeface="+mj-lt"/>
              <a:buAutoNum type="arabicPeriod"/>
            </a:pPr>
            <a:r>
              <a:rPr lang="en-US" sz="1400" dirty="0">
                <a:latin typeface="Times New Roman" panose="02020603050405020304" pitchFamily="18" charset="0"/>
                <a:cs typeface="Times New Roman" panose="02020603050405020304" pitchFamily="18" charset="0"/>
              </a:rPr>
              <a:t>http</a:t>
            </a:r>
            <a:r>
              <a:rPr lang="en-US" sz="1400" dirty="0" smtClean="0">
                <a:latin typeface="Times New Roman" panose="02020603050405020304" pitchFamily="18" charset="0"/>
                <a:cs typeface="Times New Roman" panose="02020603050405020304" pitchFamily="18" charset="0"/>
              </a:rPr>
              <a:t>://base.garant.ru/12164283/</a:t>
            </a:r>
            <a:endParaRPr lang="ru-RU" sz="1400" dirty="0" smtClean="0">
              <a:latin typeface="Times New Roman" panose="02020603050405020304" pitchFamily="18" charset="0"/>
              <a:cs typeface="Times New Roman" panose="02020603050405020304" pitchFamily="18" charset="0"/>
            </a:endParaRPr>
          </a:p>
          <a:p>
            <a:pPr marL="342900" indent="-342900" algn="just">
              <a:buClr>
                <a:schemeClr val="tx1"/>
              </a:buClr>
              <a:buFont typeface="+mj-lt"/>
              <a:buAutoNum type="arabicPeriod"/>
            </a:pPr>
            <a:r>
              <a:rPr lang="en-US" sz="1400" dirty="0">
                <a:latin typeface="Times New Roman" panose="02020603050405020304" pitchFamily="18" charset="0"/>
                <a:cs typeface="Times New Roman" panose="02020603050405020304" pitchFamily="18" charset="0"/>
              </a:rPr>
              <a:t>http://kodeks.systecs.ru/zakon/fz-307</a:t>
            </a:r>
            <a:r>
              <a:rPr lang="en-US" sz="1400" dirty="0" smtClean="0">
                <a:latin typeface="Times New Roman" panose="02020603050405020304" pitchFamily="18" charset="0"/>
                <a:cs typeface="Times New Roman" panose="02020603050405020304" pitchFamily="18" charset="0"/>
              </a:rPr>
              <a:t>/</a:t>
            </a:r>
            <a:endParaRPr lang="ru-RU" sz="1400" dirty="0" smtClean="0">
              <a:latin typeface="Times New Roman" panose="02020603050405020304" pitchFamily="18" charset="0"/>
              <a:cs typeface="Times New Roman" panose="02020603050405020304" pitchFamily="18" charset="0"/>
            </a:endParaRPr>
          </a:p>
          <a:p>
            <a:pPr marL="0" indent="0" algn="just">
              <a:buNone/>
            </a:pP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60475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464f72396bc8026b6996ccc5edc8c4796fc24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316</TotalTime>
  <Words>4652</Words>
  <Application>Microsoft Office PowerPoint</Application>
  <PresentationFormat>Экран (4:3)</PresentationFormat>
  <Paragraphs>225</Paragraphs>
  <Slides>28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28</vt:i4>
      </vt:variant>
    </vt:vector>
  </HeadingPairs>
  <TitlesOfParts>
    <vt:vector size="34" baseType="lpstr">
      <vt:lpstr>Century Schoolbook</vt:lpstr>
      <vt:lpstr>Courier New</vt:lpstr>
      <vt:lpstr>Times New Roman</vt:lpstr>
      <vt:lpstr>Wingdings</vt:lpstr>
      <vt:lpstr>Wingdings 2</vt:lpstr>
      <vt:lpstr>Эркер</vt:lpstr>
      <vt:lpstr>ФЗ №307 «Об аудиторской деятельности» от 30.12.2008</vt:lpstr>
      <vt:lpstr>Ст. 1 Аудиторская деятельность</vt:lpstr>
      <vt:lpstr>Ст. 2 Законодательство РФ и иные нормативные правовые акты, которые регулируют аудиторскую деятельность</vt:lpstr>
      <vt:lpstr>Ст. 3 Аудиторская организация</vt:lpstr>
      <vt:lpstr>Ст. 4 Аудитор</vt:lpstr>
      <vt:lpstr>Ст. 5 Обязательный аудит</vt:lpstr>
      <vt:lpstr>Ст. 5 Обязательный аудит</vt:lpstr>
      <vt:lpstr>Ст. 6 Аудиторское заключение</vt:lpstr>
      <vt:lpstr>Ст. 7  Стандарты аудиторской деятельности и кодекс профессиональной этики аудиторов</vt:lpstr>
      <vt:lpstr>Ст. 8 Независимость аудиторских организаций, аудиторов</vt:lpstr>
      <vt:lpstr>Ст. 9 Аудиторская тайна</vt:lpstr>
      <vt:lpstr>Ст. 10 Контроль качества работы аудиторских организаций, аудиторов</vt:lpstr>
      <vt:lpstr>Ст. 10 Контроль качества работы аудиторских организаций, аудиторов</vt:lpstr>
      <vt:lpstr>Ст. 11 Квалификационный аттестат аудитора</vt:lpstr>
      <vt:lpstr>Ст. 12 Основания и порядок аннулирования квалификационного аттестата аудитора</vt:lpstr>
      <vt:lpstr>Ст. 13 Права и обязанности аудиторской организации, индивидуального аудитора</vt:lpstr>
      <vt:lpstr>Ст. 13 Права и обязанности аудиторской организации, индивидуального аудитора</vt:lpstr>
      <vt:lpstr>Ст. 14 Права и обязанности аудируемого лица, лица, заключившего договор оказания аудиторских услуг</vt:lpstr>
      <vt:lpstr>Ст. 15 Государственное регулирование аудиторской деятельности</vt:lpstr>
      <vt:lpstr>Ст. 16 Совет по аудиторской деятельности</vt:lpstr>
      <vt:lpstr>Ст. 17 Саморегулируемая организация аудиторов</vt:lpstr>
      <vt:lpstr>Ст. 18 Требования к членству в саморегулируемой организации аудиторов</vt:lpstr>
      <vt:lpstr>Ст. 19 Ведение реестра аудиторов и аудиторских организаций</vt:lpstr>
      <vt:lpstr>Ст. 21 Ведение государственного реестра саморегулируемых организаций аудиторов</vt:lpstr>
      <vt:lpstr>Ст. 22 Государственный контроль (надзор) за деятельностью саморегулируемых организаций аудиторов</vt:lpstr>
      <vt:lpstr>Ст. 23 Заключительные положения</vt:lpstr>
      <vt:lpstr>Ст. 26 Вступление в силу настоящего Федерального закона</vt:lpstr>
      <vt:lpstr>Список использованных источников</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ФЗ №307 «Об аудиторской деятельности» от 30.12.2008</dc:title>
  <dc:creator>User</dc:creator>
  <cp:lastModifiedBy>Василенко Марина</cp:lastModifiedBy>
  <cp:revision>49</cp:revision>
  <dcterms:created xsi:type="dcterms:W3CDTF">2018-03-18T03:25:48Z</dcterms:created>
  <dcterms:modified xsi:type="dcterms:W3CDTF">2020-02-18T04:35:06Z</dcterms:modified>
</cp:coreProperties>
</file>