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Елена" initials="Е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3"/>
            <a:ext cx="7704856" cy="223224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Лекция 5 </a:t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Социологические теории ХХ века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6189583" cy="230425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Кафедра Управления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r>
              <a:rPr lang="ru-RU" dirty="0">
                <a:solidFill>
                  <a:schemeClr val="tx1"/>
                </a:solidFill>
              </a:rPr>
              <a:t>Презентация по курсу «Теория и история социологии»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96820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068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15616" y="620688"/>
            <a:ext cx="7488831" cy="583264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лекции: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Гарвардская социологическая  школа: Питирим Сорокин,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Толкот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Джордж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Хомманс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марксистской теории: Карл Мангейм и социология знания;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Франкфуртская школа социологии: Макс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Герберт Маркузе, Теодор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Адорно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функционализм: расцвет и упадок. Функционализм Роберта Мертона;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Радикальная социология Чарльза Райта Миллса;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теории конфликта: Ральф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Дерендорф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теории социального обмена: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Джорж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Хоманс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Драматургический анализ: творчество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Ивринга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Гофмана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социологической повседневности: феноменологическая социология Альфреда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Щюца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Гарольда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-18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Феминистская теория. Структурализм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постструктурализм</a:t>
            </a:r>
          </a:p>
          <a:p>
            <a:pPr lvl="0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239000" cy="36004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Социологические теории ХХ века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73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16633"/>
            <a:ext cx="4464496" cy="576063"/>
          </a:xfrm>
        </p:spPr>
        <p:txBody>
          <a:bodyPr/>
          <a:lstStyle/>
          <a:p>
            <a:pPr algn="ctr"/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Гарвардская социологическая  школа: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Толкот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Парсонс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427984" y="764704"/>
            <a:ext cx="4464496" cy="5178897"/>
          </a:xfrm>
        </p:spPr>
        <p:txBody>
          <a:bodyPr>
            <a:normAutofit lnSpcReduction="10000"/>
          </a:bodyPr>
          <a:lstStyle/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социологии в Гарварде началось с 1930 г. Здесь было открыто социологическое отделение, руководителем которого назначили П.Сорокина.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Питирим Сорокин (1889-1968).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 разработал теорию циклическую – все социальные изменения имеют цикличность. Ее изложение содержится в четырехтомнике «Социальная и культурная динамика» (1937 -1941 гг.) 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проходят через три различных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ментальности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Чувственную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общества, где преобладает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чувственный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тип, придают основное значение в познании реальности роли чувств; 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Умозрительную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общества, для которых характерно более трансцендентальное и религиозное понимание реаль­ности; 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Идеалистическую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представляют собой пере­ходный тип между чувственностью и религиозностью.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Сорокин разработал теорию социальных изменений и привел для ее подтверждения подробные доказательства из области искусства, философии, политики.</a:t>
            </a:r>
          </a:p>
          <a:p>
            <a:endParaRPr lang="ru-RU" dirty="0"/>
          </a:p>
        </p:txBody>
      </p:sp>
      <p:pic>
        <p:nvPicPr>
          <p:cNvPr id="5" name="Picture 5" descr="cover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3672408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121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116632"/>
            <a:ext cx="4320480" cy="576064"/>
          </a:xfrm>
        </p:spPr>
        <p:txBody>
          <a:bodyPr/>
          <a:lstStyle/>
          <a:p>
            <a:pPr algn="ctr"/>
            <a:r>
              <a:rPr lang="ru-RU" sz="1800" i="1" dirty="0">
                <a:solidFill>
                  <a:schemeClr val="accent1">
                    <a:lumMod val="75000"/>
                  </a:schemeClr>
                </a:solidFill>
              </a:rPr>
              <a:t>Гарвардская социологическая  школа: </a:t>
            </a:r>
            <a:br>
              <a:rPr lang="ru-RU" sz="1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i="1" dirty="0" err="1" smtClean="0">
                <a:solidFill>
                  <a:schemeClr val="accent1">
                    <a:lumMod val="75000"/>
                  </a:schemeClr>
                </a:solidFill>
              </a:rPr>
              <a:t>Толкот</a:t>
            </a:r>
            <a:r>
              <a:rPr lang="ru-RU" sz="1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accent1">
                    <a:lumMod val="75000"/>
                  </a:schemeClr>
                </a:solidFill>
              </a:rPr>
              <a:t>Парсонс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283968" y="764704"/>
            <a:ext cx="4680520" cy="5904656"/>
          </a:xfrm>
        </p:spPr>
        <p:txBody>
          <a:bodyPr>
            <a:normAutofit fontScale="850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Аспиранты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altLang="ru-RU" sz="1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Парсонса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 Мерто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(1936г.  Получил степень доктора философии), </a:t>
            </a:r>
            <a:r>
              <a:rPr lang="ru-RU" altLang="ru-RU" sz="15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Кингсли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Дэвис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(1936 г.), </a:t>
            </a:r>
            <a:r>
              <a:rPr lang="ru-RU" altLang="ru-RU" sz="15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Уилберт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(1940г.).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1937 г. Т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опубликовал «Структуры социального действия» где: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Представил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европейские теории (Дюркгейм, Вебер, Парето);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уделил внимания Марксу и </a:t>
            </a:r>
            <a:r>
              <a:rPr lang="ru-RU" alt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Зиммелю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результате марксистская теория еще долго оставалась вне общепринятой социологии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Обосновал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теоретизирование как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 социологической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Т. </a:t>
            </a:r>
            <a:r>
              <a:rPr lang="ru-RU" sz="1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Парсонса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структурного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функционализма состояла в изображении отношений между крупными социальными структурами 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институтами. Знаменательный труд «Социальная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система». В этой и других работах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sz="1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склонен концентрироваться на структурах общества и их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отношениях. Он рассматривал социальную систему и ее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другими </a:t>
            </a:r>
            <a:r>
              <a:rPr 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системами действия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культурной и личностной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системами.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endParaRPr lang="ru-RU" alt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положения: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общества взаимно поддерживают друг друга и тяготеют к динамическому равновесию.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отношения характеризует </a:t>
            </a: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целостность, общность и упорядоченность.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структуры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по отношению друг к другу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функций</a:t>
            </a:r>
            <a:r>
              <a:rPr lang="ru-RU" altLang="ru-RU" sz="1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14400" y="476672"/>
            <a:ext cx="3369568" cy="554461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</a:pPr>
            <a:r>
              <a:rPr lang="ru-RU" sz="2000" b="1" dirty="0" err="1" smtClean="0">
                <a:solidFill>
                  <a:schemeClr val="tx1"/>
                </a:solidFill>
              </a:rPr>
              <a:t>Толтон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Парсонс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(1902-1979). 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Picture 5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3231778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низ 5"/>
          <p:cNvSpPr/>
          <p:nvPr/>
        </p:nvSpPr>
        <p:spPr>
          <a:xfrm>
            <a:off x="6551028" y="4869160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410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9" y="980728"/>
            <a:ext cx="7774632" cy="5400600"/>
          </a:xfrm>
        </p:spPr>
        <p:txBody>
          <a:bodyPr/>
          <a:lstStyle/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Американский социолог, который в работе «Перенесение человека в прошлое» (1964) утверждал, что социальные явления можно объяснять, только обращаясь к побуждениям отдельных людей.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Известность получили его работы «Человеческая группа» (1950) и «Социальное поведение. Его элементарные формы» (1961).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своем творчестве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Хоманс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длительное время накапливал большой объем эмпирических наблюдений, но лишь в 1950-е гг. основываясь на идеях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Б.Ф.Скинера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разработал свою теорию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теоретическим продуктом Гарвардской социологической школы является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функционализм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(пришедший на смену Чикагской школе и символическому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интеракционизму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занявший в конце 1930-х гг. ведущее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</a:t>
            </a:r>
            <a:r>
              <a:rPr lang="ru-RU" altLang="ru-RU" dirty="0" smtClean="0"/>
              <a:t>.</a:t>
            </a:r>
            <a:endParaRPr lang="ru-RU" altLang="ru-RU" dirty="0"/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80920" cy="43204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Гарвардская социологическая  школа: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Джордж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Хомманс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(1910-1989). 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139952" y="4318053"/>
            <a:ext cx="43204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8081962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92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39553" y="764704"/>
            <a:ext cx="7918648" cy="5688632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/>
              <a:t>С начала </a:t>
            </a:r>
            <a:r>
              <a:rPr lang="en-US" dirty="0"/>
              <a:t>XX</a:t>
            </a:r>
            <a:r>
              <a:rPr lang="ru-RU" dirty="0"/>
              <a:t> в. до 1930-х гг. марксистская теория </a:t>
            </a:r>
            <a:r>
              <a:rPr lang="ru-RU" dirty="0" smtClean="0"/>
              <a:t>развивается </a:t>
            </a:r>
            <a:r>
              <a:rPr lang="ru-RU" dirty="0"/>
              <a:t>в большой степени независимо от господствующей социологической теории</a:t>
            </a:r>
            <a:r>
              <a:rPr lang="ru-RU" dirty="0" smtClean="0"/>
              <a:t>.</a:t>
            </a:r>
            <a:endParaRPr lang="ru-RU" dirty="0"/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/>
              <a:t>Автором </a:t>
            </a:r>
            <a:r>
              <a:rPr lang="ru-RU" dirty="0" smtClean="0"/>
              <a:t>школы</a:t>
            </a:r>
            <a:r>
              <a:rPr lang="ru-RU" dirty="0"/>
              <a:t>, развивающей марксистскую теорию, был Феликс Дж. </a:t>
            </a:r>
            <a:r>
              <a:rPr lang="ru-RU" dirty="0" err="1"/>
              <a:t>Уэйл</a:t>
            </a:r>
            <a:r>
              <a:rPr lang="ru-RU" dirty="0"/>
              <a:t>. Институт социальных исследований был официально основан в Германии, во Франкфурте 3 февраля 1923 г. С годами с критической школой стали ассоциироваться самые известные марксистские мыслители: Макс </a:t>
            </a:r>
            <a:r>
              <a:rPr lang="ru-RU" dirty="0" err="1"/>
              <a:t>Хоркхаймер</a:t>
            </a:r>
            <a:r>
              <a:rPr lang="ru-RU" dirty="0"/>
              <a:t>, Теодор </a:t>
            </a:r>
            <a:r>
              <a:rPr lang="ru-RU" dirty="0" err="1"/>
              <a:t>Адорно</a:t>
            </a:r>
            <a:r>
              <a:rPr lang="ru-RU" dirty="0"/>
              <a:t>, Эрих </a:t>
            </a:r>
            <a:r>
              <a:rPr lang="ru-RU" dirty="0" err="1"/>
              <a:t>Фромм</a:t>
            </a:r>
            <a:r>
              <a:rPr lang="ru-RU" dirty="0"/>
              <a:t>, Герберт Маркузе и, ближе к сегодняшнему времени, Юрген </a:t>
            </a:r>
            <a:r>
              <a:rPr lang="ru-RU" dirty="0" err="1"/>
              <a:t>Хабермас</a:t>
            </a:r>
            <a:r>
              <a:rPr lang="ru-RU" dirty="0" smtClean="0"/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i="1" dirty="0" smtClean="0"/>
              <a:t>Наиболее существенные аспекты </a:t>
            </a:r>
            <a:r>
              <a:rPr lang="ru-RU" b="1" i="1" dirty="0"/>
              <a:t>критической </a:t>
            </a:r>
            <a:r>
              <a:rPr lang="ru-RU" b="1" i="1" dirty="0" smtClean="0"/>
              <a:t>теории</a:t>
            </a:r>
            <a:r>
              <a:rPr lang="ru-RU" dirty="0" smtClean="0"/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smtClean="0"/>
              <a:t>С 1930 </a:t>
            </a:r>
            <a:r>
              <a:rPr lang="ru-RU" dirty="0"/>
              <a:t>г. </a:t>
            </a:r>
            <a:r>
              <a:rPr lang="ru-RU" dirty="0" smtClean="0"/>
              <a:t>эта </a:t>
            </a:r>
            <a:r>
              <a:rPr lang="ru-RU" dirty="0"/>
              <a:t>группа мыслителей переместила фокус внимания с экономики на культурную </a:t>
            </a:r>
            <a:r>
              <a:rPr lang="ru-RU" dirty="0" smtClean="0"/>
              <a:t>систему;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Попытка объединить Маркса и Вебера и таким образом создать «</a:t>
            </a:r>
            <a:r>
              <a:rPr lang="ru-RU" dirty="0" err="1"/>
              <a:t>веберовский</a:t>
            </a:r>
            <a:r>
              <a:rPr lang="ru-RU" dirty="0"/>
              <a:t> марксизм</a:t>
            </a:r>
            <a:r>
              <a:rPr lang="ru-RU" dirty="0" smtClean="0"/>
              <a:t>»;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применение точных </a:t>
            </a:r>
            <a:r>
              <a:rPr lang="ru-RU" dirty="0" err="1"/>
              <a:t>соционаучных</a:t>
            </a:r>
            <a:r>
              <a:rPr lang="ru-RU" dirty="0"/>
              <a:t> методов, разработанных американскими социологами для исследования вопросов, интересовавших </a:t>
            </a:r>
            <a:r>
              <a:rPr lang="ru-RU" dirty="0" smtClean="0"/>
              <a:t>марксистов;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smtClean="0"/>
              <a:t>попытка </a:t>
            </a:r>
            <a:r>
              <a:rPr lang="ru-RU" dirty="0"/>
              <a:t>объединить </a:t>
            </a:r>
            <a:r>
              <a:rPr lang="ru-RU" dirty="0" err="1"/>
              <a:t>фрейдовскую</a:t>
            </a:r>
            <a:r>
              <a:rPr lang="ru-RU" dirty="0"/>
              <a:t> теорию с ее ориентацией на индивида с марксистскими и </a:t>
            </a:r>
            <a:r>
              <a:rPr lang="ru-RU" dirty="0" err="1"/>
              <a:t>веберовскими</a:t>
            </a:r>
            <a:r>
              <a:rPr lang="ru-RU" dirty="0"/>
              <a:t> воззрениями, для которых был характерен акцент на социальном и культурном уровне </a:t>
            </a:r>
            <a:r>
              <a:rPr lang="ru-RU" dirty="0" smtClean="0"/>
              <a:t>общества. 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360040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Развитие марксистской теории: Карл Мангейм и социология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знания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51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39553" y="620688"/>
            <a:ext cx="7918648" cy="5832648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Мангейм 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(1887-1947)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Венгерский социолог, вынужденный эмигрировать в Англию в 1933 г. Наиболее важный вклад внесен им в социологию познания и в текущие политические проблемы, включая образование 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работа – «Идеология и утопия» (1929), в ней он систематизирует различия между разными системами веры: идеологией и утопией. 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 функцию оправдания и сохранения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скрыть и сохранить настоящее с точки зрения прошлого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топия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ориентирует на замену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переступить через настоящее, фокусируясь на будущем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положение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 познания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главные формы познания разными способами, а не просто классовыми интересами, обуславливают потребности социальных групп.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может избежать релятивизма в том случае, если интеллектуалы займут позицию «свободного плавания» или неприсоединения.</a:t>
            </a:r>
          </a:p>
          <a:p>
            <a:pPr algn="just">
              <a:lnSpc>
                <a:spcPct val="80000"/>
              </a:lnSpc>
            </a:pPr>
            <a:r>
              <a:rPr lang="ru-RU" altLang="ru-RU" sz="1800" dirty="0" smtClean="0"/>
              <a:t>__________</a:t>
            </a:r>
            <a:endParaRPr lang="ru-RU" altLang="ru-RU" sz="1800" dirty="0"/>
          </a:p>
          <a:p>
            <a:pPr algn="just">
              <a:lnSpc>
                <a:spcPct val="80000"/>
              </a:lnSpc>
            </a:pPr>
            <a:r>
              <a:rPr lang="ru-RU" alt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Релятивизм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акцент на разнообразии и различиях культур, форм знания, концептуальных схем, теорий, ценностей и т.д.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16632"/>
            <a:ext cx="7239000" cy="36004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Карл Мангейм и социология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знания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8150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893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27583" y="836712"/>
            <a:ext cx="7416825" cy="5040560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начала ХХ в. до 1930-х гг. марксистская теория развивается независимо от господствующей социологической теории. Исключением стало появление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критической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Франкфуртской школы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развившейся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гегельянского марксизма.</a:t>
            </a:r>
          </a:p>
          <a:p>
            <a:pPr indent="360000">
              <a:spcBef>
                <a:spcPts val="0"/>
              </a:spcBef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Феликс Дж.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Уэйл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автор идеи школы, развивающей марксистскую теорию. 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социальных исследований был основан в Германии, во Франкфурте 3 февраля 1923 г., где и просуществовал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вполоть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1934 г.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1934 г. Институт был объединен с Колумбийским университетом (США). В 1949 г. Институт вернулся в Германию.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Поздние представители франкфуртской школы социологии: Макс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Хоркхаймер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Теодор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Адорно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Эрих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Фромм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Герберт Маркузе, Юрген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Хабермас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88640"/>
            <a:ext cx="7239000" cy="576064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Франкфуртская школа социологии: Макс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Хоркхаймер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, Герберт Маркузе, Теодор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Адорно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03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219199" y="692696"/>
            <a:ext cx="7239001" cy="5256584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altLang="ru-RU" b="1" i="1" dirty="0"/>
              <a:t>Макс </a:t>
            </a:r>
            <a:r>
              <a:rPr lang="ru-RU" altLang="ru-RU" b="1" i="1" dirty="0" err="1"/>
              <a:t>Хоркхаймер</a:t>
            </a:r>
            <a:r>
              <a:rPr lang="ru-RU" altLang="ru-RU" b="1" i="1" dirty="0"/>
              <a:t> (1895-1973) </a:t>
            </a:r>
            <a:r>
              <a:rPr lang="ru-RU" altLang="ru-RU" dirty="0"/>
              <a:t>– немецкий социальный теоретик и ведущий специалист Франкфуртской школы критической теории.</a:t>
            </a:r>
          </a:p>
          <a:p>
            <a:pPr indent="360000">
              <a:spcBef>
                <a:spcPts val="0"/>
              </a:spcBef>
            </a:pPr>
            <a:r>
              <a:rPr lang="ru-RU" altLang="ru-RU" b="1" i="1" dirty="0" smtClean="0"/>
              <a:t>М. </a:t>
            </a:r>
            <a:r>
              <a:rPr lang="ru-RU" altLang="ru-RU" b="1" i="1" dirty="0" err="1" smtClean="0"/>
              <a:t>Хоркхаймер</a:t>
            </a:r>
            <a:r>
              <a:rPr lang="ru-RU" altLang="ru-RU" dirty="0" smtClean="0"/>
              <a:t> </a:t>
            </a:r>
            <a:r>
              <a:rPr lang="ru-RU" altLang="ru-RU" dirty="0"/>
              <a:t>выступал за отказ от всех абсолютных доктрин, особенно не соглашаясь с тем, что иногда приемлемо брать социальные явления в их номинальном значении. Он отклонял позитивизм и эмпиризм. 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/>
              <a:t>Возражал против возможности пролетарской революции привести к освобождению человека. 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/>
              <a:t>Ратовал за открытую концепцию разума, </a:t>
            </a:r>
            <a:r>
              <a:rPr lang="ru-RU" altLang="ru-RU" dirty="0" smtClean="0"/>
              <a:t>способную </a:t>
            </a:r>
            <a:r>
              <a:rPr lang="ru-RU" altLang="ru-RU" dirty="0"/>
              <a:t>наполнить человеческие ценности и разорвать связь между «знанием» и человеческим отчуждением.</a:t>
            </a:r>
          </a:p>
          <a:p>
            <a:pPr indent="360000">
              <a:spcBef>
                <a:spcPts val="0"/>
              </a:spcBef>
            </a:pPr>
            <a:r>
              <a:rPr lang="ru-RU" altLang="ru-RU" b="1" i="1" dirty="0"/>
              <a:t>Основные работы</a:t>
            </a:r>
            <a:r>
              <a:rPr lang="ru-RU" altLang="ru-RU" dirty="0"/>
              <a:t>: «Затмение разума» (1947), «Критическая теория. Избранные эссе» (1972) и (совместно с </a:t>
            </a:r>
            <a:r>
              <a:rPr lang="ru-RU" altLang="ru-RU" dirty="0" err="1"/>
              <a:t>Т.Адорно</a:t>
            </a:r>
            <a:r>
              <a:rPr lang="ru-RU" altLang="ru-RU" dirty="0"/>
              <a:t>) «Диалектика просвещения» (1972)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16632"/>
            <a:ext cx="7239000" cy="432048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Франкфуртская школа социологии: Макс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Хоркхаймер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042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39553" y="980728"/>
            <a:ext cx="8064896" cy="4320480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Герберт Маркузе (1898-1979)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влиятельный немецкий философ и социальный теоретик. 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 членом Института социального исследования в 1933 г. и эмигрировал вместе с другими членами в США после прихода нацистов к власти. С 1942 по 1950 гг. он работал исследователем для правительства США, а впоследствии занимал посты в ведущих американских университетах, пока не стал почетным профессором Свободного университета в Берлине.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работы: «Разум и революция: Гегель и возникновение социальной теории» (1941), «Эрос и цивилизация: философское исследование Фрейда» (1955), «Одномерный человек» (1964), «очерки об освобождении» (1969), «Контрреволюция и восстание» (1972).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88640"/>
            <a:ext cx="7239000" cy="360040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Франкфуртская школа социологии: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 Герберт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Маркузе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57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88640"/>
            <a:ext cx="3431233" cy="657449"/>
          </a:xfrm>
        </p:spPr>
        <p:txBody>
          <a:bodyPr/>
          <a:lstStyle/>
          <a:p>
            <a:pPr algn="ctr"/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Франкфуртская школа социологии:  Теодор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Адорно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076056" y="980729"/>
            <a:ext cx="3647257" cy="4962872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endParaRPr lang="ru-RU" alt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Теодор </a:t>
            </a:r>
            <a:r>
              <a:rPr lang="ru-RU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Адорно</a:t>
            </a:r>
            <a:r>
              <a:rPr lang="ru-RU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(1903-1969)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немецкий социальный философ, социолог, музыковед.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1934г. был выслан из Германии нацистами, переехал сначала в Англию, затем в США, в Германию вернулся в 1949г.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1959 г. стал руководителем Института социальных исследований.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cover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360040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97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5" y="548680"/>
            <a:ext cx="7990656" cy="6048672"/>
          </a:xfrm>
        </p:spPr>
        <p:txBody>
          <a:bodyPr>
            <a:normAutofit fontScale="85000" lnSpcReduction="20000"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тоталитаризма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отказывает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людям в возможности быть свободными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рациональными;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Социальным движениям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прославлял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 маргинальных групп в обществе, особенно расовых меньшинств и студентов, и видел в них потенциальный "революционный класс".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предстает как история неудавшейся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цивилизации, патологический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усугубляющегося безумия и утраты индивидуальной свободы.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буржуазном обществе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 роль идеологии и средства поддержания господства, поэтому разрушение или кардинальное изменение основ этого общества приведет к восстановлению гуманистического облика культуры. Идеология индустрии культуры определяется как преднамеренная интеграция ее потребителей сверху, способствующая деградации сознания людей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высокоразвитого индустриального общества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глубоко и всесторонне проанализировав многочисленные формы социальной патологии, иррациональных проявлений заорганизованного (по терминологии Маркузе – одномерного) общества, которые губительны для человека, его подлинно человеческих потребностей. Научно- технический прогресс оценивался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франкфурцами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институт репрессивного подавления культуры. Культура и искусство в сфере господства технократического мышления утрачивают свою сущность – сфера технического подавляет сферу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духовного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16632"/>
            <a:ext cx="7239000" cy="360040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Франкфуртская школа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социологии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00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9" y="620688"/>
            <a:ext cx="7774632" cy="5616624"/>
          </a:xfrm>
        </p:spPr>
        <p:txBody>
          <a:bodyPr>
            <a:normAutofit lnSpcReduction="10000"/>
          </a:bodyPr>
          <a:lstStyle/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1940-1950-е гг. – годы наибольшего влияния и начала упадка структурного функционализма. В эти годы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Парсонс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его ученики создают наиболее значительные произведения. 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1945г.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Кингсли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Дэвис 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Уилберт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опубликовал очерк, в котором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анализирвоали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социальную стратификацию с точки зрения структурного функционализма.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1949г. Мертон опубликовал очерк, ставший важнейшим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програмныйм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произведением структурного функционализма. Он расширил функционализм дополнив его анализом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дисфункций.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1960-70-х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структурный функционализм подвергается жесткой критике. </a:t>
            </a:r>
          </a:p>
          <a:p>
            <a:pPr marL="609600" indent="360000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подъема и упадка структурного функционализма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09600" indent="360000">
              <a:spcBef>
                <a:spcPts val="0"/>
              </a:spcBef>
              <a:buFont typeface="Wingdings" pitchFamily="2" charset="2"/>
              <a:buAutoNum type="arabicPeriod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Америкой после 1945г. лидирующих позиций привело к доминированию структурного функционализма в социологии. Утрата господствующего положения США в 1970-х привела к утрате лидирующего положения функционализма.</a:t>
            </a:r>
          </a:p>
          <a:p>
            <a:pPr marL="609600" indent="360000">
              <a:spcBef>
                <a:spcPts val="0"/>
              </a:spcBef>
              <a:buFont typeface="Wingdings" pitchFamily="2" charset="2"/>
              <a:buAutoNum type="arabicPeriod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функционализм делал акцент на равновесии (наилучшее социальное изменение – отсутствие изменений), согласовывалось с интересами США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239000" cy="360040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Структурный функционализм: расцвет и упадок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116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11560" y="620688"/>
            <a:ext cx="8208911" cy="5832648"/>
          </a:xfrm>
        </p:spPr>
        <p:txBody>
          <a:bodyPr>
            <a:normAutofit fontScale="55000" lnSpcReduction="20000"/>
          </a:bodyPr>
          <a:lstStyle/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Парадигма функционального анализа в социологии Мертона в работе «Явные и латентные функции»: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– стандартизированные явления: социальные роли, процессы, институты, культурные обычаи, традиции, эмоциональные реакции и т.д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предпосылки: мотивы, цели деятельности индивидов должны учитываться при исследовании системы;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(функции, дисфункции).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R"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наблюдаемые последствия, которые способствуют адаптации или приспособлению данной системы.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наблюдаемые последствия, которые уменьшают приспособление или адаптацию системы. Нефункциональные последствия – безразличны для системы. Одни и те же последствия могут быть функциональны для одного явления 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дисфункциональны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другого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структурного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взаимозависимость элементов социальной структуры ограничивает возможности функциональных альтернатив.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и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исследование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статичной социальной структуры, но и структурных изменений.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Валидность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функционального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-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методик анализа, приближающихся к логике экспериментального исследования. 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Мертон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сосредоточил усилия на изучении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дисфункциональных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явлений в социальной структуре. В работе «Социальная структура и аномия» анализируются различные типы поведенческих реакций на деформации и напряжения соц. структуры: конформизм, инновация,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ритуализм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ретритизм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мятеж.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результат несоответствия между культурными целями (признанными обществом) и институциональными инструментами (средствами достижения культурных целей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структура укрепляется наличием комбинации всех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реакций.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239000" cy="432048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Функционализм Роберта Мертона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573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620688"/>
            <a:ext cx="8352927" cy="6048672"/>
          </a:xfrm>
        </p:spPr>
        <p:txBody>
          <a:bodyPr>
            <a:normAutofit fontScale="92500" lnSpcReduction="20000"/>
          </a:bodyPr>
          <a:lstStyle/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Чарльз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Райт Миллс (1916-1962)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американский социолог и видный критик обеих ортодоксальных доктрин американской социологии 1950-х гг.: функционализма (праздная «великая теория») и социального обзорного исследования («абстрактный эмпиризм»).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редактором и переводчиком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М.Вебера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выступал за социологический метод, основанный на историческом понимании.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работы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воротничок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(1951), язвительная критика статуса работников интеллектуальных профессий. Вторым произведением стала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Властная элита»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(1956), стремившаяся продемонстрировать, что в Америке доминирует небольшая группа бизнесменов, политиков и военных. Между этими книгами появилась самая теоретически сложная работа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и социальная структура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написанная совместно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1950-х гг.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заинтересовался марксизмом и проблемами третьего мира. Этот интерес нашел выражение в книге о коммунистической революции на Кубе —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Слушайте, янки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революция на Кубе» (1960) и другой книге, озаглавленной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Марксисты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(1962)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воображение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(1959). Социологическое воображение – подход, позволяющий уяснить различие между личными и общественными вопросами, равно как и характер их взаимосвязи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Т.е.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между «личным и публичным, идущими глубоко изнутри поступками индивида и разнообразными социально-историческими явлениями»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239000" cy="432048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Радикальная социология Чарльза Райта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Миллса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561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55577" y="836712"/>
            <a:ext cx="7560840" cy="5256584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Миллс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выделил три типичных группы власть предержащих: «вожди корпораций», «военная верхушка», «политические боссы». Занимая командные высоты в обществе, члены этой элиты могут обеспечить нравственное руководство обществом, но сама их деятельность часто представляет собой «высшую безнравственность» (например, дрейф ко второй мировой войне).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 его работ концентрировалась на двух аспектах: </a:t>
            </a:r>
          </a:p>
          <a:p>
            <a:pPr indent="360000" algn="just">
              <a:spcBef>
                <a:spcPts val="0"/>
              </a:spcBef>
              <a:buFont typeface="Wingdings" pitchFamily="2" charset="2"/>
              <a:buAutoNum type="arabicParenR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спекулятивной эмпирической основе и популистском тоне;</a:t>
            </a:r>
          </a:p>
          <a:p>
            <a:pPr indent="360000" algn="just">
              <a:spcBef>
                <a:spcPts val="0"/>
              </a:spcBef>
              <a:buFont typeface="Wingdings" pitchFamily="2" charset="2"/>
              <a:buAutoNum type="arabicParenR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Систематическом отказе от других общих теорий современного общества, включая плюралистский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элитизм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 марксизм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endParaRPr lang="ru-RU" alt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alt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******</a:t>
            </a:r>
            <a:endParaRPr lang="ru-RU" alt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Плюралистский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элитизм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доктрина, согласно которой власть в современных либерально-демократических государствах разделена между множеством конкурирующих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элит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88640"/>
            <a:ext cx="7239000" cy="432048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Радикальная социология Чарльза Райта Миллса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507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5" y="620688"/>
            <a:ext cx="8352928" cy="6048672"/>
          </a:xfrm>
        </p:spPr>
        <p:txBody>
          <a:bodyPr>
            <a:normAutofit fontScale="92500" lnSpcReduction="20000"/>
          </a:bodyPr>
          <a:lstStyle/>
          <a:p>
            <a:pPr marL="609600" indent="-609600" algn="just">
              <a:lnSpc>
                <a:spcPct val="90000"/>
              </a:lnSpc>
            </a:pPr>
            <a:endParaRPr lang="ru-RU" altLang="ru-RU" sz="500" dirty="0" smtClean="0"/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и развития теории конфликта: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AutoNum type="arabicParenR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нарастающая критика структурного функционализма (обвинения в политическом консерватизме, неспособности осуществлять социальные изменения, упор на статические структуры, неспособность произвести адекватный анализ социального конфликта);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AutoNum type="arabicParenR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 преодолеть проблемы структурного функционализма путем объединения интереса к структуре и интереса к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конфликту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конфликта впервые упоминается в работе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Л.Козера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социального конфликта»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(1956). 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Льюис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Козер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(род. 1913)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американский социолог, профессор, основатель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функционалистской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модификации теории социального конфликта. 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у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трактуется не столько как деструктивный фактор, сколько как импульс для социального развития и сплочения. Стремясь дополнить, усовершенствовать и углубить теорию структурно-функционального анализа,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Козер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доказывал, что коллизии есть продукт внутренней жизни общества, существующего в нем порядка вещей, самих отношений между отдельными личностями и группами.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конфликт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поведение, которое влечет за собой борьбу между противными сторонами из-за дефицитных ресурсов и включает в себя попытки нейтрализовать, причинить вред или устранить противника.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произведении делалась попытка изучить социальный конфликт с точки зрения структурно-функционального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мировоззрения.</a:t>
            </a:r>
          </a:p>
          <a:p>
            <a:pPr algn="just">
              <a:lnSpc>
                <a:spcPct val="90000"/>
              </a:lnSpc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239000" cy="432048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Развитие теории конфликта: Ральф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effectLst/>
              </a:rPr>
              <a:t>Дарендорф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9600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99593" y="836712"/>
            <a:ext cx="7416824" cy="5616624"/>
          </a:xfrm>
        </p:spPr>
        <p:txBody>
          <a:bodyPr>
            <a:normAutofit fontScale="92500" lnSpcReduction="20000"/>
          </a:bodyPr>
          <a:lstStyle/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существующей системой распределения дефицитных ресурсов своего легитимного положения в глазах неимущих;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социальных структурных переменных (допустимый уровень социальной мобильности, уровень минимальной взаимной лояльности, возможность открыто выражать свое недовольство в пределах социальной системы).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endParaRPr lang="ru-RU" alt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определяющие длительность конфликта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ясность целей конфликтных групп, степень их согласия;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согласия по поводу смысла победы или поражения;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лидеров понять чего стоит победа и убедить своих сторонников в том, что желательно прекратить конфликт.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AutoNum type="arabicParenR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конфликта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разрядка напряженности между антагонистами;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коммуникативно-информационная;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связующая, интегративная;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Созидания и конструирования общественного объединения 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 возбуждение социального изменения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88640"/>
            <a:ext cx="7239000" cy="504056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Развитие теории конфликта: Ральф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Дарендорф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4034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9" y="692696"/>
            <a:ext cx="7774632" cy="5904656"/>
          </a:xfrm>
        </p:spPr>
        <p:txBody>
          <a:bodyPr/>
          <a:lstStyle/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Ральфа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Дарендорфа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(род. 1929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европейский ученый, хорошо знакомый с теорией Маркса. Он пытался представить свою теорию конфликта в марксистских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традициях.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конечном счете его теория конфликта выглядела скорее как зеркальное отражение структурного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функционализма.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работа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Дарендорфа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и классовый конфликт в индустриальном обществе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наиболее влиятельное произведение по теории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Аспекты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системы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соответствовать друг другу достаточно четко, между ними также может существовать серьезный конфликт и напряжение.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Теорию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рассматривать не более как переходный период в истории социологической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Американская социология в 1950-1960-х гг. была не готова принять вполне сформировавшийся марксистский подход. Но теория конфликта помогла наметить пути к принятию данного подхода в конце 1960-х гг.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88640"/>
            <a:ext cx="7239000" cy="360040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Развитие теории конфликта: Ральф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Дарендорф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0064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11561" y="908720"/>
            <a:ext cx="7846640" cy="5328592"/>
          </a:xfrm>
        </p:spPr>
        <p:txBody>
          <a:bodyPr>
            <a:normAutofit fontScale="92500" lnSpcReduction="20000"/>
          </a:bodyPr>
          <a:lstStyle/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 теории обмена: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Джорж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Хоманс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Питер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Блау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Ричард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Эмерсон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теории обмена изложены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Дж.Хомансом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работах «Социальное поведение как обмен» (1958) и «Социальное поведение: его элементарные формы» (1961). 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зрения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Дж.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Хоманса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суть социологии лежит в изучении индивидуального поведения и взаимодействия, при этом основное внимание уделяется моделям подкрепления,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вознаграждений и последствий, который заставляют делать то, что они делают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Питер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Блау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(род. 1918)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американский социолог, профессор социологии Колумбийского университета, президент Американской социологической ассоциации (1973-1974 гг.), создатель теории социального обмена.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Предпринял попытку объединить постулаты теории обмена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Дж.Хоманса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категориями структурного функционализма и теории конфликта.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задачей теории обмена при анализе экономических аспектов межличностных отношений, он ставит выведение: ролевых отношений, власти и законности, коллективных ценностей, взаимоотношений сложных социальных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568952" cy="432048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Возникновение теории социального обмена: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Джорж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Хоманс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 Питер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effectLst/>
              </a:rPr>
              <a:t>Блау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4804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27585" y="764704"/>
            <a:ext cx="7630616" cy="5832648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Ирвинге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Гофмане (1922-1982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крупный мыслитель,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стоял у истоков Чикагской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школы, самый влиятельный социолог Америки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Он получил степень доктора философии в Чикаго в 1953 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спустя год после отъезда Герберта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Блумера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(который был учителем Гофмана) из Чикаго в Беркли. Вскоре после этого Гофман последовал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Блумером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вместе с ним разрабатывал центральные положения символического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1950-х по 1970-е гг. Гофман издал серию книг и очерков, которые дали жизнь драматургическому анализу как варианту символического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Хотя Гофман позднее изменил свои взгляды, он наиболее известен как автор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драматургической теории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Знаменитая работа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себя другим в повседневной жизни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в которой излагается драматургическая теория Гофмана, была опубликована в 1959 г. Гофман видел много общего между театральными представлениями и своего рода «актами», которые мы все совершаем в своей повседневной жизни и, соответственно, взаимодействиях. Взаимодействия, поддерживаемые социальным исполнением, изображены как очень хрупкие. Плохое исполнение или провал рассматриваются как большая угроза социальному взаимодействию, аналогично театральному представлению.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260648"/>
            <a:ext cx="7239000" cy="360040"/>
          </a:xfrm>
        </p:spPr>
        <p:txBody>
          <a:bodyPr/>
          <a:lstStyle/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Драматургический анализ: творчество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effectLst/>
              </a:rPr>
              <a:t>Ивринга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Гофмана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8454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27584" y="1268760"/>
            <a:ext cx="7239001" cy="3816424"/>
          </a:xfrm>
        </p:spPr>
        <p:txBody>
          <a:bodyPr/>
          <a:lstStyle/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Драматургический анализ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подход к социальному анализу, связанный с творчеством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Ирвинга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Гофмана, в котором театр является основой аналогии с повседневной жизнью.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Ирвинг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Гофман (1922-1982)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канадско-американский социолог, внесший уникальный вклад в изучение интеракции «лицом к лицу» в повседневной жизни. 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работы: «Представления «Я» в повседневной жизни» (1959), «Соприкосновения» (1961), «Поведения в общественных местах» (1963), «Клеймо» (1964), «Убежище» (1961), «Структурный анализ» (1974), «Формы речи» (1981).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260648"/>
            <a:ext cx="7239000" cy="43204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Драматургический анализ: творчество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effectLst/>
              </a:rPr>
              <a:t>Ивринга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 Гофмана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2149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219199" y="1196752"/>
            <a:ext cx="7239001" cy="4608512"/>
          </a:xfrm>
        </p:spPr>
        <p:txBody>
          <a:bodyPr/>
          <a:lstStyle/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деятельность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спектакль, в котором актеры как исполняют, так 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режисируют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свои действия, стремясь управлять передаваемым другим впечатлениями.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установки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физические внешние атрибуты, отражающие особые роли или статус.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alt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акторы</a:t>
            </a:r>
            <a:r>
              <a:rPr lang="ru-RU" alt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члены «трупп», стремящиеся сохранить «фасадные» и спрятать от глаз «закулисные» социальные отношения. 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интеракции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неизбежное действие, предполагаемое частично.</a:t>
            </a:r>
          </a:p>
          <a:p>
            <a:pPr indent="360000"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порядок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случайный результат, всегда грозящий осложнениями и провалами на сцене.</a:t>
            </a:r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84213" y="260350"/>
            <a:ext cx="7239000" cy="504354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Драматургический анализ: творчество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effectLst/>
              </a:rPr>
              <a:t>Ивринга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 Гофмана</a:t>
            </a:r>
            <a:endParaRPr lang="ru-RU" sz="20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6717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16633"/>
            <a:ext cx="3503241" cy="1008111"/>
          </a:xfrm>
        </p:spPr>
        <p:txBody>
          <a:bodyPr/>
          <a:lstStyle/>
          <a:p>
            <a:pPr algn="ctr"/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Развитие социологии повседневности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0032" y="1412777"/>
            <a:ext cx="4104456" cy="4530823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1960-1970 гг. расцвет нескольких теоретических изысканий, получивших общее название «социология повседневности».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социологии повседневности: Альфред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Щюц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Гарольд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14400" y="404664"/>
            <a:ext cx="3873624" cy="5919936"/>
          </a:xfrm>
        </p:spPr>
        <p:txBody>
          <a:bodyPr/>
          <a:lstStyle/>
          <a:p>
            <a:r>
              <a:rPr lang="ru-RU" altLang="ru-RU" b="1" dirty="0"/>
              <a:t>Гарольд </a:t>
            </a:r>
            <a:r>
              <a:rPr lang="ru-RU" altLang="ru-RU" b="1" dirty="0" err="1"/>
              <a:t>Гарфинкель</a:t>
            </a:r>
            <a:endParaRPr lang="ru-RU" altLang="ru-RU" b="1" dirty="0"/>
          </a:p>
          <a:p>
            <a:endParaRPr lang="ru-RU" dirty="0"/>
          </a:p>
        </p:txBody>
      </p:sp>
      <p:pic>
        <p:nvPicPr>
          <p:cNvPr id="5" name="Picture 5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7"/>
            <a:ext cx="367240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3514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99592" y="764704"/>
            <a:ext cx="7848872" cy="5904656"/>
          </a:xfrm>
        </p:spPr>
        <p:txBody>
          <a:bodyPr>
            <a:normAutofit fontScale="775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Альфред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Щюц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(1899-1959)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австрийский социолог и философ, главный архитектор социальной феноменологии, который после переезда в Нью-Йорк в 1935 г. стал банкиром.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тезис социальной феноменологии: социология должна работать над раскрытием понятий или типизацией, посредством которых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акторы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внутренне субъективными способами организуют свою повседневную деятельность и конституируют «обыденное знание». Повседневное знание, в отличии от научного, нельзя изучать абстрактными методами. Только тщательное наблюдение за повседневной жизнью показывает как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акторы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оперируют  «не требующими доказательств предположениями» и «запасами знаний», достигая «взаимности перспективы» и «естественного отношения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Шюца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образом интересовал способ, которым люди постигают сознание других, в то время как живут в пределах своего собственного потока сознания.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Шюц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использовал понятие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интерсубъективности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отношение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социальным миром, особенно социальной природой знаний.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 трудов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Шюца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акцентируют внимание на аспекте социальной жизни, называемой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мир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мир повседневности. Это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интерсубъективный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мир, в котором люди выступают, с одной стороны, в качестве созидателей социальной реальности, а с другой стороны, сдерживаются ранее образовавшимися социальными и культурными структурами, созданными их предками. Внутри понятия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«жизненный мир»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Шюц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различал интимные отношения лицом к лицу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(«мы-отношения»)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сдержанные безличные отношения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(«они-отношения»).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межличностные отношения имеют большое значение в жизненном мире, для социологов гораздо проще исследовать с научной точки зрения отношения более безличного характера.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52928" cy="288032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Развитие социологической повседневности: феноменологическая социология Альфреда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effectLst/>
              </a:rPr>
              <a:t>Щюца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5478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599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692696"/>
            <a:ext cx="8352927" cy="5904656"/>
          </a:xfrm>
        </p:spPr>
        <p:txBody>
          <a:bodyPr>
            <a:normAutofit fontScale="85000" lnSpcReduction="20000"/>
          </a:bodyPr>
          <a:lstStyle/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Гарольд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Гарфинкель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(1917)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американский социолог и основатель теоретического и специального подхода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Гарфинкель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«Исследованиях по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(1967) утверждает, что традиционная социология пренебрегла изучением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которыми обладают рядовые члены общества и используют в обычном поведении. Выявил существование таких методов в результате неформальных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эксперимаентов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вовлекая в них, например, своих студентов в качестве жильцов собственных домов.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Выявил существование «допустимых предположений» в социальной интеракции, а также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индексальность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членских оценок (т.е. слово или выражение, обладающее смыслом только в непосредственном контексте своего применения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своих исследованиях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открыл разнообразие социологических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обнаружил, что социальный мир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овеществлен;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исследование;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 в 1952 г. в Гарварде степень доктора философии,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Гарфинкель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обосновался в Калифорнийском университете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Лос-Анджелесе, где разработал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Широкое признание данная концепция получила после публикации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1967 г.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исследование «структуры разумного знания и серии операций и соображений [методов], посредством которых обычные члены общества понимают смысл этого знания, получают к нему Доступ и действуют по обстоятельствам, в которых находятся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Этнометодологические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создания теорий повседневной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239000" cy="504056"/>
          </a:xfrm>
        </p:spPr>
        <p:txBody>
          <a:bodyPr/>
          <a:lstStyle/>
          <a:p>
            <a:pPr algn="ctr"/>
            <a:r>
              <a:rPr lang="ru-RU" sz="2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Этнометодология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 Гарольда </a:t>
            </a: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effectLst/>
              </a:rPr>
              <a:t>Гарфинкеля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464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8" y="1196752"/>
            <a:ext cx="7239001" cy="5256584"/>
          </a:xfrm>
        </p:spPr>
        <p:txBody>
          <a:bodyPr>
            <a:normAutofit lnSpcReduction="10000"/>
          </a:bodyPr>
          <a:lstStyle/>
          <a:p>
            <a:pPr indent="360000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1970-е гг. характеризуются возникновением новой волны феминистской активности, чему способствовали следующие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 критического  мышления;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сексизм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проявляемый либералами и радикалами-мужчинами по отношению к стремлению женщин принимать активное участие в движении за гражданские права, в антивоенных и студенческих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выступлениях;</a:t>
            </a:r>
          </a:p>
          <a:p>
            <a:pPr indent="360000">
              <a:spcBef>
                <a:spcPts val="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предвзятость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дискриминация при приеме на работу женщин и получении ими образования.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неофеминизма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либерально-реформистское,</a:t>
            </a: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социалистическое,</a:t>
            </a: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радикальное.</a:t>
            </a:r>
          </a:p>
          <a:p>
            <a:pPr indent="360000">
              <a:spcBef>
                <a:spcPts val="0"/>
              </a:spcBef>
              <a:buFont typeface="Wingdings" pitchFamily="2" charset="2"/>
              <a:buAutoNum type="arabicParenR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Консервативное направление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является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антифеминистским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(идеализирует семью и материнство, отрицает дискриминацию со стороны государства).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7239000" cy="720080"/>
          </a:xfrm>
        </p:spPr>
        <p:txBody>
          <a:bodyPr/>
          <a:lstStyle/>
          <a:p>
            <a:pPr lvl="0"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effectLst/>
              </a:rPr>
              <a:t>Феминистская теория. Структурализм и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постструктурализм</a:t>
            </a: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7272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043608" y="764704"/>
            <a:ext cx="7704856" cy="5616624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Структурализм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1) социологический анализ с точки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зрения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структуры; 2) форма анализа, в которой «структуры» обладают приоритетом (онтологическим, методологическим и т.д.) перед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акторами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3) анализ структурных особенностей языка(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4) методологические и теоретические подходы к культурному и социологическому анализу, основанные на предположении о том, что общества можно анализировать по аналогии с языком и лингвистикой (общество - знаковая система).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представители: Фердинанд де Соссюр (1857-1913), Клод Леви-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Стросс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(род. 1908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Постструктурализм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широко распространенное в 1960-х гг. интеллектуальное движение во Франции, происходящее от структурализма, но пересмотревшее его основные постулаты о языке и обществе как о знаковых системах. </a:t>
            </a:r>
          </a:p>
          <a:p>
            <a:pPr indent="360000" algn="just">
              <a:spcBef>
                <a:spcPts val="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Представители: Жак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Деррида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(род. 1930), Мишель Фуко (1920-1984), Жак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Лакан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(1901-1981).</a:t>
            </a:r>
          </a:p>
          <a:p>
            <a:pPr indent="360000" algn="just">
              <a:spcBef>
                <a:spcPts val="0"/>
              </a:spcBef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1088"/>
            <a:ext cx="7239000" cy="504056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Структурализм и постструктурализм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8601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08920"/>
            <a:ext cx="7239000" cy="1143000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4285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TM01859868[[fn=Термический]]</Template>
  <TotalTime>296</TotalTime>
  <Words>3890</Words>
  <Application>Microsoft Office PowerPoint</Application>
  <PresentationFormat>Экран (4:3)</PresentationFormat>
  <Paragraphs>221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Thermal</vt:lpstr>
      <vt:lpstr>Лекция 5  Социологические теории ХХ века</vt:lpstr>
      <vt:lpstr>Социологические теории ХХ века</vt:lpstr>
      <vt:lpstr>Гарвардская социологическая  школа:  Толкот Парсонс</vt:lpstr>
      <vt:lpstr>Гарвардская социологическая  школа:  Толкот Парсонс</vt:lpstr>
      <vt:lpstr>Гарвардская социологическая  школа: Джордж Хомманс (1910-1989). </vt:lpstr>
      <vt:lpstr>Развитие марксистской теории: Карл Мангейм и социология знания</vt:lpstr>
      <vt:lpstr>Карл Мангейм и социология знания</vt:lpstr>
      <vt:lpstr>Франкфуртская школа социологии: Макс Хоркхаймер, Герберт Маркузе, Теодор Адорно</vt:lpstr>
      <vt:lpstr>Франкфуртская школа социологии: Макс Хоркхаймер</vt:lpstr>
      <vt:lpstr>Франкфуртская школа социологии:  Герберт Маркузе</vt:lpstr>
      <vt:lpstr>Франкфуртская школа социологии:  Теодор Адорно</vt:lpstr>
      <vt:lpstr>Франкфуртская школа социологии</vt:lpstr>
      <vt:lpstr>Структурный функционализм: расцвет и упадок</vt:lpstr>
      <vt:lpstr>Функционализм Роберта Мертона</vt:lpstr>
      <vt:lpstr>Радикальная социология Чарльза Райта Миллса</vt:lpstr>
      <vt:lpstr>Радикальная социология Чарльза Райта Миллса</vt:lpstr>
      <vt:lpstr>Развитие теории конфликта: Ральф Дарендорф</vt:lpstr>
      <vt:lpstr>Развитие теории конфликта: Ральф Дарендорф</vt:lpstr>
      <vt:lpstr>Развитие теории конфликта: Ральф Дарендорф</vt:lpstr>
      <vt:lpstr>Возникновение теории социального обмена: Джорж Хоманс Питер Блау</vt:lpstr>
      <vt:lpstr>Драматургический анализ: творчество Ивринга Гофмана</vt:lpstr>
      <vt:lpstr>Драматургический анализ: творчество Ивринга Гофмана</vt:lpstr>
      <vt:lpstr>Драматургический анализ: творчество Ивринга Гофмана</vt:lpstr>
      <vt:lpstr>Развитие социологии повседневности</vt:lpstr>
      <vt:lpstr>Развитие социологической повседневности: феноменологическая социология Альфреда Щюца</vt:lpstr>
      <vt:lpstr>Этнометодология Гарольда Гарфинкеля</vt:lpstr>
      <vt:lpstr>Феминистская теория. Структурализм и постструктурализм</vt:lpstr>
      <vt:lpstr>Структурализм и постструктурализм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66</cp:revision>
  <dcterms:created xsi:type="dcterms:W3CDTF">2017-12-04T11:27:23Z</dcterms:created>
  <dcterms:modified xsi:type="dcterms:W3CDTF">2018-04-01T00:23:45Z</dcterms:modified>
</cp:coreProperties>
</file>