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404813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/>
              <a:t>Тема 7.</a:t>
            </a:r>
            <a:r>
              <a:rPr lang="ru-RU" i="1" dirty="0"/>
              <a:t> Бизнес-план предпринимательской единицы</a:t>
            </a:r>
            <a:r>
              <a:rPr lang="ru-RU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2276475"/>
            <a:ext cx="7416800" cy="396081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dirty="0" smtClean="0"/>
              <a:t>Содержание:</a:t>
            </a:r>
          </a:p>
          <a:p>
            <a:pPr algn="l">
              <a:defRPr/>
            </a:pPr>
            <a:r>
              <a:rPr lang="ru-RU" dirty="0" smtClean="0"/>
              <a:t>7.1 Понятие</a:t>
            </a:r>
            <a:r>
              <a:rPr lang="ru-RU" dirty="0"/>
              <a:t>, цели, технологии разработки бизнес-плана. </a:t>
            </a:r>
            <a:endParaRPr lang="ru-RU" dirty="0" smtClean="0"/>
          </a:p>
          <a:p>
            <a:pPr algn="l">
              <a:defRPr/>
            </a:pPr>
            <a:r>
              <a:rPr lang="ru-RU" dirty="0" smtClean="0"/>
              <a:t>7.2 Преимущества бизнес-</a:t>
            </a:r>
            <a:r>
              <a:rPr lang="en-US" dirty="0" smtClean="0"/>
              <a:t>  </a:t>
            </a:r>
            <a:r>
              <a:rPr lang="ru-RU" dirty="0" smtClean="0"/>
              <a:t>планирования </a:t>
            </a:r>
            <a:r>
              <a:rPr lang="ru-RU" dirty="0"/>
              <a:t>для развития предпринимательской единицы. </a:t>
            </a:r>
            <a:endParaRPr lang="ru-RU" dirty="0" smtClean="0"/>
          </a:p>
          <a:p>
            <a:pPr algn="l">
              <a:defRPr/>
            </a:pPr>
            <a:r>
              <a:rPr lang="ru-RU" dirty="0" smtClean="0"/>
              <a:t>7.3 Структура </a:t>
            </a:r>
            <a:r>
              <a:rPr lang="ru-RU" dirty="0"/>
              <a:t>бизнес-плана и содержание его разделов.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7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Бизнес-план</a:t>
            </a:r>
            <a:r>
              <a:rPr lang="ru-RU" sz="2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— </a:t>
            </a:r>
            <a:r>
              <a:rPr lang="ru-RU" sz="2700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программа</a:t>
            </a:r>
            <a:r>
              <a:rPr lang="ru-RU" sz="2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действий предпринимателя, </a:t>
            </a:r>
            <a:r>
              <a:rPr lang="ru-RU" sz="2700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обоснованная целевым анализом</a:t>
            </a:r>
            <a:r>
              <a:rPr lang="ru-RU" sz="2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конъюнктуры рынка, инвестиций, товаров, услуг, собственных задач и ресурсов.</a:t>
            </a:r>
          </a:p>
          <a:p>
            <a:pPr>
              <a:lnSpc>
                <a:spcPct val="80000"/>
              </a:lnSpc>
            </a:pPr>
            <a:r>
              <a:rPr lang="ru-RU" sz="2700" smtClean="0">
                <a:ea typeface="Calibri" pitchFamily="34" charset="0"/>
                <a:cs typeface="Times New Roman" pitchFamily="18" charset="0"/>
              </a:rPr>
              <a:t>Бизнес- план является кратким, точным, доступным и понятным описанием предполагаемого направления развития предприятия, важнейшим инструментом анализа большого количества различных ситуаций, позволяющим оценивать и выбирать наиболее перспективные решения и определять средства для их достижения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/>
              <a:t>Основными целями и задачами бизнес-плана являются:</a:t>
            </a:r>
          </a:p>
          <a:p>
            <a:pPr>
              <a:defRPr/>
            </a:pPr>
            <a:r>
              <a:rPr lang="ru-RU" dirty="0"/>
              <a:t>1)      обоснование предполагаемого направления развития предприятия и оценка результатов за определенный период времени. В этой связи он может рассматриваться как мерило степени достижения цели;</a:t>
            </a:r>
          </a:p>
          <a:p>
            <a:pPr>
              <a:defRPr/>
            </a:pPr>
            <a:r>
              <a:rPr lang="ru-RU" dirty="0"/>
              <a:t>2)      возможность выявить курс действий и управления предприятием. Поэтому его можно представить как руководство для исполнения и контроля;</a:t>
            </a:r>
          </a:p>
          <a:p>
            <a:pPr>
              <a:defRPr/>
            </a:pPr>
            <a:r>
              <a:rPr lang="ru-RU" dirty="0"/>
              <a:t>3)      обоснование эффективности бизнеса, необходимое для получения инвестиций. В этом аспекте он служит мощным инструментом финансирования бизнеса;</a:t>
            </a:r>
          </a:p>
          <a:p>
            <a:pPr>
              <a:defRPr/>
            </a:pPr>
            <a:r>
              <a:rPr lang="ru-RU" dirty="0"/>
              <a:t>4)      реклама для предполагаемого нового направления развития бизнеса. Создавая деловую репутацию бизнес- план  является своеобразной визитной карточкой организации, поэтому он должен составляться в строгом соответствии с определенными правилами;</a:t>
            </a:r>
          </a:p>
          <a:p>
            <a:pPr>
              <a:defRPr/>
            </a:pPr>
            <a:r>
              <a:rPr lang="ru-RU" dirty="0"/>
              <a:t>5)      предоставление возможности самообучения. В этом аспекте разработка бизнес- плана представляет собой непрерывный процесс выявления сильных и слабых сторон предприятия.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fontScale="47500" lnSpcReduction="20000"/>
          </a:bodyPr>
          <a:lstStyle/>
          <a:p>
            <a:pPr>
              <a:buFontTx/>
              <a:buNone/>
              <a:defRPr/>
            </a:pPr>
            <a:r>
              <a:rPr lang="ru-RU" dirty="0"/>
              <a:t>Процесс разработки бизнес плана представляет собой достаточно длительный и трудоемкий процесс, который осуществляется при непосредственном участии руководителя предприятия и группы  специалистов, и состоит из нескольких последовательных этапов.</a:t>
            </a:r>
          </a:p>
          <a:p>
            <a:pPr>
              <a:buFontTx/>
              <a:buNone/>
              <a:defRPr/>
            </a:pPr>
            <a:r>
              <a:rPr lang="ru-RU" dirty="0"/>
              <a:t>На первой стадии разработки бизнес-плана определяются источники необходимой для создания документа информации. Обычно в качестве последних могут выступать:</a:t>
            </a:r>
          </a:p>
          <a:p>
            <a:pPr>
              <a:defRPr/>
            </a:pPr>
            <a:r>
              <a:rPr lang="ru-RU" dirty="0"/>
              <a:t>-исследования рынка предполагаемой продукции, определение основных тенденций его развития;</a:t>
            </a:r>
          </a:p>
          <a:p>
            <a:pPr>
              <a:defRPr/>
            </a:pPr>
            <a:r>
              <a:rPr lang="ru-RU" dirty="0"/>
              <a:t>            -исследования сырья, основных и вспомогательных производственных материалов, охватывающие имеющиеся и прогнозируемые запасы сырья и потребляемых ресурсов, необходимых для предприятия, а также имеющиеся и прогнозируемые тенденции в области изменения цен на такие материалы и ресурсы;</a:t>
            </a:r>
          </a:p>
          <a:p>
            <a:pPr>
              <a:defRPr/>
            </a:pPr>
            <a:r>
              <a:rPr lang="ru-RU" dirty="0"/>
              <a:t>            -исследование месторасположения предприятия и оценка его воздействия на окружающую среду;</a:t>
            </a:r>
          </a:p>
          <a:p>
            <a:pPr>
              <a:defRPr/>
            </a:pPr>
            <a:r>
              <a:rPr lang="ru-RU" dirty="0"/>
              <a:t>            -исследования оптимизации масштабов производства, как часть исследований по выбору технологии;</a:t>
            </a:r>
          </a:p>
          <a:p>
            <a:pPr>
              <a:defRPr/>
            </a:pPr>
            <a:r>
              <a:rPr lang="ru-RU" dirty="0"/>
              <a:t>            -исследования, посвященные выбору специализированного оборудования и пр.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dirty="0"/>
              <a:t>Вторым этапом является определение целей разработки бизнес-плана. Цели определяются тем перечнем проблем, которые призван решать бизнес-план, и должны быть ясно и кратко сформулированы. В качестве целей могут, например, выступать, привлечение финансовых средств для запуска в производство технологически новой продукции, увеличение доли потребителей товаров компании среди участников рынка за счет привлечения новых групп покупателей и пр.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/>
              <a:t>На третьем этапе разработки бизнес- плана необходимо определить его целевых читателей, поскольку выбор круга читателей определяет специфику содержания бизнес-плана, необходимость выделения тех или иных сторон деятельности фирмы, экономических показателей (например, фирма, ориентированная на финансирование в первую очередь при помощи выпуска и продажи акций должна подчеркнуть размеры дивидендов, порядок их выплат; если организация рассчитывает на получение банковского кредита в  бизнес- плане необходимо указать величину процентов, имея в виду из типичные размеры на рынке вообще и на рынке банковских кредитов в частности.)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dirty="0"/>
              <a:t>Четвертым этапом является установление общей структуры документа. В соответствии с общепринятыми правилами, бизнес-план должен включать следующие основные разделы :  </a:t>
            </a:r>
          </a:p>
          <a:p>
            <a:pPr>
              <a:defRPr/>
            </a:pPr>
            <a:r>
              <a:rPr lang="ru-RU" dirty="0"/>
              <a:t>- меморандум о конфиденциальности;</a:t>
            </a:r>
          </a:p>
          <a:p>
            <a:pPr>
              <a:defRPr/>
            </a:pPr>
            <a:r>
              <a:rPr lang="ru-RU" dirty="0"/>
              <a:t>- резюме;</a:t>
            </a:r>
          </a:p>
          <a:p>
            <a:pPr>
              <a:defRPr/>
            </a:pPr>
            <a:r>
              <a:rPr lang="ru-RU" dirty="0"/>
              <a:t>- описание предприятия и отрасли;</a:t>
            </a:r>
          </a:p>
          <a:p>
            <a:pPr>
              <a:defRPr/>
            </a:pPr>
            <a:r>
              <a:rPr lang="ru-RU" dirty="0"/>
              <a:t>- описание продукции;</a:t>
            </a:r>
          </a:p>
          <a:p>
            <a:pPr>
              <a:defRPr/>
            </a:pPr>
            <a:r>
              <a:rPr lang="ru-RU" dirty="0"/>
              <a:t>- план маркетинга;</a:t>
            </a:r>
          </a:p>
          <a:p>
            <a:pPr>
              <a:defRPr/>
            </a:pPr>
            <a:r>
              <a:rPr lang="ru-RU" dirty="0"/>
              <a:t>- инвестиционный план;</a:t>
            </a:r>
          </a:p>
          <a:p>
            <a:pPr>
              <a:defRPr/>
            </a:pPr>
            <a:r>
              <a:rPr lang="ru-RU" dirty="0"/>
              <a:t>- производственный план;</a:t>
            </a:r>
          </a:p>
          <a:p>
            <a:pPr>
              <a:defRPr/>
            </a:pPr>
            <a:r>
              <a:rPr lang="ru-RU" dirty="0"/>
              <a:t>- организационный план;</a:t>
            </a:r>
          </a:p>
          <a:p>
            <a:pPr>
              <a:defRPr/>
            </a:pPr>
            <a:r>
              <a:rPr lang="ru-RU" dirty="0"/>
              <a:t>- финансовый план и показатели эффективности бизнес-плана;</a:t>
            </a:r>
          </a:p>
          <a:p>
            <a:pPr>
              <a:defRPr/>
            </a:pPr>
            <a:r>
              <a:rPr lang="ru-RU" dirty="0"/>
              <a:t>- анализ рисков (анализ чувствительности);</a:t>
            </a:r>
          </a:p>
          <a:p>
            <a:pPr>
              <a:defRPr/>
            </a:pPr>
            <a:r>
              <a:rPr lang="ru-RU" dirty="0"/>
              <a:t>- выводы;</a:t>
            </a:r>
          </a:p>
          <a:p>
            <a:pPr>
              <a:defRPr/>
            </a:pPr>
            <a:r>
              <a:rPr lang="ru-RU" dirty="0"/>
              <a:t>- </a:t>
            </a:r>
            <a:r>
              <a:rPr lang="ru-RU" dirty="0" smtClean="0"/>
              <a:t>приложения</a:t>
            </a:r>
            <a:r>
              <a:rPr lang="ru-RU" dirty="0"/>
              <a:t>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/>
              <a:t>Пятым этапом является непосредственно сбор информации для подготовки каждого из намеченных разделов бизнес-плана.</a:t>
            </a:r>
          </a:p>
          <a:p>
            <a:pPr>
              <a:defRPr/>
            </a:pPr>
            <a:r>
              <a:rPr lang="ru-RU" dirty="0"/>
              <a:t>На этом этапе необходимо привлечь к работе специалистов, имеющих соответствующие </a:t>
            </a:r>
            <a:r>
              <a:rPr lang="ru-RU" dirty="0" err="1"/>
              <a:t>занания</a:t>
            </a:r>
            <a:r>
              <a:rPr lang="ru-RU" dirty="0"/>
              <a:t> и опыт для составления бизнес-плана. Это могут </a:t>
            </a:r>
            <a:r>
              <a:rPr lang="ru-RU" dirty="0" err="1"/>
              <a:t>быь</a:t>
            </a:r>
            <a:r>
              <a:rPr lang="ru-RU" dirty="0"/>
              <a:t> внутренние </a:t>
            </a:r>
            <a:r>
              <a:rPr lang="ru-RU" dirty="0" err="1"/>
              <a:t>учачастники</a:t>
            </a:r>
            <a:r>
              <a:rPr lang="ru-RU" dirty="0"/>
              <a:t>- работники организации, имеющие опыт и хорошее знание внутренней среды. Желательно привлечь также внешних </a:t>
            </a:r>
            <a:r>
              <a:rPr lang="ru-RU" dirty="0" err="1"/>
              <a:t>консультатов</a:t>
            </a:r>
            <a:r>
              <a:rPr lang="ru-RU" dirty="0"/>
              <a:t>, особенно для использования в сферах финансового прогнозирования и маркетинговых </a:t>
            </a:r>
            <a:r>
              <a:rPr lang="ru-RU" dirty="0" err="1"/>
              <a:t>иссдледований</a:t>
            </a:r>
            <a:r>
              <a:rPr lang="ru-RU" dirty="0"/>
              <a:t> рынка. Кроме финансистов, бухгалтеров, </a:t>
            </a:r>
            <a:r>
              <a:rPr lang="ru-RU" dirty="0" err="1"/>
              <a:t>маркетологов</a:t>
            </a:r>
            <a:r>
              <a:rPr lang="ru-RU" dirty="0"/>
              <a:t> в работу над бизнес-планом могут быть вовлечены эксперты широкого профиля (в том числе специализированные на макроэкономических проблемах), консультанты по управлению и пр.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sz="3400" dirty="0"/>
              <a:t>Шестой этап - непосредственное написание бизнес-плана.  В современной российской практике бизнес-планы создаются:</a:t>
            </a:r>
          </a:p>
          <a:p>
            <a:pPr>
              <a:defRPr/>
            </a:pPr>
            <a:r>
              <a:rPr lang="ru-RU" sz="3400" dirty="0"/>
              <a:t>-           специалистами предприятия или фирмы с привлечением соответствующего  программного обеспечения, например, отечественной расчетно-аналитической системы </a:t>
            </a:r>
            <a:r>
              <a:rPr lang="ru-RU" sz="3400" dirty="0" err="1"/>
              <a:t>Project</a:t>
            </a:r>
            <a:r>
              <a:rPr lang="ru-RU" sz="3400" dirty="0"/>
              <a:t> </a:t>
            </a:r>
            <a:r>
              <a:rPr lang="ru-RU" sz="3400" dirty="0" err="1"/>
              <a:t>Expert</a:t>
            </a:r>
            <a:r>
              <a:rPr lang="ru-RU" sz="3400" dirty="0"/>
              <a:t>;</a:t>
            </a:r>
          </a:p>
          <a:p>
            <a:pPr>
              <a:defRPr/>
            </a:pPr>
            <a:r>
              <a:rPr lang="ru-RU" sz="3400" dirty="0"/>
              <a:t>-           консалтинговыми фирмами, специализирующимися на оказании подобных услуг и обладающих необходимыми возможностями и специалистами;</a:t>
            </a:r>
          </a:p>
          <a:p>
            <a:pPr>
              <a:defRPr/>
            </a:pPr>
            <a:r>
              <a:rPr lang="ru-RU" sz="3400" dirty="0"/>
              <a:t>-           инвесторами: коммерческими банками, фондами и пр. Необходимо отметить, что некоторые кредиторы настороженно относятся к бизнес- планам, разработанным фирмой-заемщиком, считая их недостоверными.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7.1 Понятие, цели, технологии разработки бизнес-плана. </a:t>
            </a:r>
            <a:endParaRPr lang="ru-RU" dirty="0"/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Наконец,  на последнем, седьмом,  этапе бизнес-план предлагается для анализа и критики незаинтересованному лицу. На основании высказанных замечаний производится окончательная доработка и усовершенствование документа.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smtClean="0"/>
              <a:t>7.2 Преимущества бизнес-планирования для развития предпринимательской единицы</a:t>
            </a:r>
          </a:p>
        </p:txBody>
      </p:sp>
      <p:pic>
        <p:nvPicPr>
          <p:cNvPr id="23554" name="Picture 2" descr="C:\Users\Home\Downloads\7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196975"/>
            <a:ext cx="7056438" cy="5284788"/>
          </a:xfrm>
          <a:noFill/>
          <a:ln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6013" y="1125538"/>
            <a:ext cx="6769100" cy="358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0" hangingPunct="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sz="2700" b="1" i="1" u="sng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структуру бизнес-плана предприятия входят:</a:t>
            </a:r>
            <a:r>
              <a:rPr lang="ru-RU" sz="2700" u="sng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700" u="sng" smtClean="0">
              <a:ea typeface="Calibri" pitchFamily="34" charset="0"/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титульный лист; </a:t>
            </a:r>
            <a:endParaRPr lang="ru-RU" sz="2700" smtClean="0">
              <a:ea typeface="Calibri" pitchFamily="34" charset="0"/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резюме;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описание объекта;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характеристика отрасли;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sz="2700" b="1" u="sng" smtClean="0">
                <a:latin typeface="Times New Roman" pitchFamily="18" charset="0"/>
                <a:cs typeface="Calibri" pitchFamily="34" charset="0"/>
              </a:rPr>
              <a:t>Система планов: </a:t>
            </a:r>
            <a:endParaRPr lang="ru-RU" sz="2700" b="1" u="sng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маркетинговый;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производственный;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организационный;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финансовый;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юридический; </a:t>
            </a:r>
            <a:endParaRPr lang="ru-RU" sz="27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управленческий; </a:t>
            </a: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700" smtClean="0">
                <a:latin typeface="Times New Roman" pitchFamily="18" charset="0"/>
                <a:cs typeface="Calibri" pitchFamily="34" charset="0"/>
              </a:rPr>
              <a:t>оценка эффективности. </a:t>
            </a:r>
            <a:endParaRPr lang="ru-RU" sz="2700" smtClean="0">
              <a:cs typeface="Arial" charset="0"/>
            </a:endParaRPr>
          </a:p>
          <a:p>
            <a:pPr marL="0" indent="0">
              <a:lnSpc>
                <a:spcPct val="80000"/>
              </a:lnSpc>
            </a:pPr>
            <a:endParaRPr lang="ru-RU" sz="27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Титульный лист </a:t>
            </a:r>
            <a:r>
              <a:rPr lang="ru-RU" sz="2000" i="1" u="sng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содержит</a:t>
            </a: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lang="ru-RU" sz="2000" smtClean="0">
              <a:ea typeface="Calibri" pitchFamily="34" charset="0"/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название</a:t>
            </a: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предприятия; </a:t>
            </a:r>
            <a:endParaRPr lang="ru-RU" sz="2000" smtClean="0">
              <a:ea typeface="Calibri" pitchFamily="34" charset="0"/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реквизиты</a:t>
            </a: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предприятия;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указание </a:t>
            </a:r>
            <a:r>
              <a:rPr lang="ru-RU" sz="2000" i="1" smtClean="0">
                <a:latin typeface="Times New Roman" pitchFamily="18" charset="0"/>
                <a:cs typeface="Calibri" pitchFamily="34" charset="0"/>
              </a:rPr>
              <a:t>организационно-правовой формы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сведения </a:t>
            </a:r>
            <a:r>
              <a:rPr lang="ru-RU" sz="2000" i="1" smtClean="0">
                <a:latin typeface="Times New Roman" pitchFamily="18" charset="0"/>
                <a:cs typeface="Calibri" pitchFamily="34" charset="0"/>
              </a:rPr>
              <a:t>о составе учредителей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информацию о </a:t>
            </a:r>
            <a:r>
              <a:rPr lang="ru-RU" sz="2000" i="1" smtClean="0">
                <a:latin typeface="Times New Roman" pitchFamily="18" charset="0"/>
                <a:cs typeface="Calibri" pitchFamily="34" charset="0"/>
              </a:rPr>
              <a:t>периоде планирования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.</a:t>
            </a: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endParaRPr lang="ru-RU" sz="2000" smtClean="0">
              <a:cs typeface="Arial" charset="0"/>
            </a:endParaRP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 i="1" smtClean="0">
                <a:latin typeface="Times New Roman" pitchFamily="18" charset="0"/>
                <a:cs typeface="Calibri" pitchFamily="34" charset="0"/>
              </a:rPr>
              <a:t>В резюме содержится краткий обзор целей и задач предприятия и анализируются способы их решения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. Это план, выраженный в сжатой форме, который уточняется по мере работы над деталями плана. Обычно резюме оформляется уже после написания всех других разделов бизнес-планирования и содержит </a:t>
            </a:r>
            <a:r>
              <a:rPr lang="ru-RU" sz="2000" b="1" smtClean="0">
                <a:latin typeface="Times New Roman" pitchFamily="18" charset="0"/>
                <a:cs typeface="Calibri" pitchFamily="34" charset="0"/>
              </a:rPr>
              <a:t>описание: </a:t>
            </a:r>
            <a:endParaRPr lang="ru-RU" sz="2000" b="1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основной цели проекта;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предлагаемого продукта или услуги (краткую характеристику);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способы решения поставленной задачи;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ожидаемого результата и эффективности проекта. </a:t>
            </a:r>
            <a:endParaRPr lang="ru-RU" sz="2000" smtClean="0">
              <a:cs typeface="Arial" charset="0"/>
            </a:endParaRPr>
          </a:p>
          <a:p>
            <a:pPr marL="0" indent="0">
              <a:lnSpc>
                <a:spcPct val="90000"/>
              </a:lnSpc>
            </a:pPr>
            <a:endParaRPr lang="ru-RU" sz="27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</a:pPr>
            <a:r>
              <a:rPr lang="ru-RU" sz="20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 объекта</a:t>
            </a: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(продукции или услуги) </a:t>
            </a:r>
            <a:r>
              <a:rPr lang="ru-RU" sz="2000" i="1" u="sng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содержит наглядные данные, которые позволят представить разрабатываемый объект со всеми его отличительными характеристиками:</a:t>
            </a: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smtClean="0">
              <a:ea typeface="Calibri" pitchFamily="34" charset="0"/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полное описание объекта; </a:t>
            </a:r>
            <a:endParaRPr lang="ru-RU" sz="2000" smtClean="0">
              <a:ea typeface="Calibri" pitchFamily="34" charset="0"/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его функции;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сферу применения;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отличительные особенности; </a:t>
            </a:r>
            <a:endParaRPr lang="ru-RU" sz="2000" smtClean="0">
              <a:cs typeface="Arial" charset="0"/>
            </a:endParaRPr>
          </a:p>
          <a:p>
            <a:pPr marL="914400" lvl="2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2000" smtClean="0">
                <a:latin typeface="Times New Roman" pitchFamily="18" charset="0"/>
                <a:cs typeface="Calibri" pitchFamily="34" charset="0"/>
              </a:rPr>
              <a:t>лицензионно-патентные права. </a:t>
            </a:r>
            <a:endParaRPr lang="ru-RU" sz="2000" smtClean="0">
              <a:cs typeface="Arial" charset="0"/>
            </a:endParaRPr>
          </a:p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b="1" i="1" smtClean="0">
                <a:latin typeface="Times New Roman" pitchFamily="18" charset="0"/>
                <a:cs typeface="Calibri" pitchFamily="34" charset="0"/>
              </a:rPr>
              <a:t>Характеристика отрасли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 </a:t>
            </a:r>
            <a:r>
              <a:rPr lang="ru-RU" sz="2000" i="1" smtClean="0">
                <a:latin typeface="Times New Roman" pitchFamily="18" charset="0"/>
                <a:cs typeface="Calibri" pitchFamily="34" charset="0"/>
              </a:rPr>
              <a:t>учитывает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 наличие других предпринимателей, </a:t>
            </a:r>
            <a:r>
              <a:rPr lang="ru-RU" sz="2000" i="1" smtClean="0">
                <a:latin typeface="Times New Roman" pitchFamily="18" charset="0"/>
                <a:cs typeface="Calibri" pitchFamily="34" charset="0"/>
              </a:rPr>
              <a:t>знание своих конкурентов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, их возможности и способности, которые позволят позиционировать себя и </a:t>
            </a:r>
            <a:r>
              <a:rPr lang="ru-RU" sz="2000" i="1" smtClean="0">
                <a:latin typeface="Times New Roman" pitchFamily="18" charset="0"/>
                <a:cs typeface="Calibri" pitchFamily="34" charset="0"/>
              </a:rPr>
              <a:t>дать оценку месту данного проекта с учетом конкуренции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. </a:t>
            </a:r>
            <a:r>
              <a:rPr lang="ru-RU" sz="2000" i="1" u="sng" smtClean="0">
                <a:latin typeface="Times New Roman" pitchFamily="18" charset="0"/>
                <a:cs typeface="Calibri" pitchFamily="34" charset="0"/>
              </a:rPr>
              <a:t>Характеристика отрасли отражает:</a:t>
            </a:r>
            <a:r>
              <a:rPr lang="ru-RU" sz="2000" smtClean="0">
                <a:latin typeface="Times New Roman" pitchFamily="18" charset="0"/>
                <a:cs typeface="Calibri" pitchFamily="34" charset="0"/>
              </a:rPr>
              <a:t> </a:t>
            </a:r>
            <a:endParaRPr lang="ru-RU" sz="2000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ru-RU" smtClean="0">
                <a:latin typeface="Times New Roman" pitchFamily="18" charset="0"/>
                <a:cs typeface="Calibri" pitchFamily="34" charset="0"/>
              </a:rPr>
              <a:t>описание аналогов предлагаемого объекта; </a:t>
            </a:r>
            <a:endParaRPr lang="ru-RU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ru-RU" smtClean="0">
                <a:latin typeface="Times New Roman" pitchFamily="18" charset="0"/>
                <a:cs typeface="Calibri" pitchFamily="34" charset="0"/>
              </a:rPr>
              <a:t> их отличительные особенности; </a:t>
            </a:r>
            <a:endParaRPr lang="ru-RU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ru-RU" smtClean="0">
                <a:latin typeface="Times New Roman" pitchFamily="18" charset="0"/>
                <a:cs typeface="Calibri" pitchFamily="34" charset="0"/>
              </a:rPr>
              <a:t> конкурентоспособность аналогов и перспективы развития; </a:t>
            </a:r>
            <a:endParaRPr lang="ru-RU" smtClean="0">
              <a:cs typeface="Arial" charset="0"/>
            </a:endParaRPr>
          </a:p>
          <a:p>
            <a:pPr marL="0" indent="0">
              <a:lnSpc>
                <a:spcPct val="90000"/>
              </a:lnSpc>
            </a:pPr>
            <a:endParaRPr lang="ru-RU" sz="27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ct val="0"/>
              </a:spcBef>
            </a:pPr>
            <a:r>
              <a:rPr lang="ru-RU" sz="22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Маркетинговый план изучает и формирует структуру и уровень спроса и содержит: </a:t>
            </a:r>
            <a:endParaRPr lang="ru-RU" sz="2200" b="1" i="1" smtClean="0">
              <a:ea typeface="Calibri" pitchFamily="34" charset="0"/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описание: </a:t>
            </a:r>
            <a:endParaRPr lang="ru-RU" sz="2200" smtClean="0">
              <a:ea typeface="Calibri" pitchFamily="34" charset="0"/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маркетинговой среды;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потребителей продукта или услуги, их вкусов и предпочтений;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способности платить и готовности покупать;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сильных и слабых сторон конкурентов;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оценку и указание доли рынка;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особые характеристики рынка;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паблик релейшнз;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Рекламу;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продвижение на рынок;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ценовую политику;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план послепродажного обслуживания и поддержки продукта;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план модернизации и утилизации продукта;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оценку результатов.</a:t>
            </a:r>
            <a:endParaRPr lang="ru-RU" sz="2200" smtClean="0">
              <a:cs typeface="Arial" charset="0"/>
            </a:endParaRPr>
          </a:p>
          <a:p>
            <a:pPr marL="0" indent="0"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ct val="0"/>
              </a:spcBef>
            </a:pPr>
            <a:r>
              <a:rPr lang="ru-RU" sz="16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Производственный план содержит весь комплекс программ для производства и реализации продукции: </a:t>
            </a:r>
            <a:endParaRPr lang="ru-RU" sz="1600" b="1" i="1" smtClean="0">
              <a:ea typeface="Calibri" pitchFamily="34" charset="0"/>
              <a:cs typeface="Arial" charset="0"/>
            </a:endParaRPr>
          </a:p>
          <a:p>
            <a:pPr marL="1371600" lvl="3" indent="0" eaLnBrk="0" hangingPunct="0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6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исследований и разработок; </a:t>
            </a:r>
            <a:endParaRPr lang="ru-RU" sz="1600" smtClean="0">
              <a:ea typeface="Calibri" pitchFamily="34" charset="0"/>
              <a:cs typeface="Arial" charset="0"/>
            </a:endParaRPr>
          </a:p>
          <a:p>
            <a:pPr marL="1371600" lvl="3" indent="0" eaLnBrk="0" hangingPunct="0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6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способы и источники получения ресурсов; </a:t>
            </a:r>
            <a:endParaRPr lang="ru-RU" sz="1600" smtClean="0">
              <a:ea typeface="Calibri" pitchFamily="34" charset="0"/>
              <a:cs typeface="Arial" charset="0"/>
            </a:endParaRPr>
          </a:p>
          <a:p>
            <a:pPr marL="1371600" lvl="3" indent="0" eaLnBrk="0" hangingPunct="0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600" b="1" i="1" u="sng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описание: </a:t>
            </a:r>
            <a:endParaRPr lang="ru-RU" sz="1600" b="1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производственных мощностей;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ресурсного обеспечении;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производства;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состава комплектующих изделий;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b="1" i="1" u="sng" smtClean="0">
                <a:latin typeface="Times New Roman" pitchFamily="18" charset="0"/>
                <a:cs typeface="Calibri" pitchFamily="34" charset="0"/>
              </a:rPr>
              <a:t>характеристику:</a:t>
            </a:r>
            <a:endParaRPr lang="ru-RU" sz="1600" b="1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производственных процессов;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оборудования;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возможностей модернизации и совершенствования продукции,</a:t>
            </a:r>
            <a:endParaRPr lang="ru-RU" sz="1600" smtClean="0">
              <a:cs typeface="Arial" charset="0"/>
            </a:endParaRPr>
          </a:p>
          <a:p>
            <a:pPr marL="0" indent="0" algn="ctr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b="1" smtClean="0">
                <a:latin typeface="Times New Roman" pitchFamily="18" charset="0"/>
                <a:cs typeface="Calibri" pitchFamily="34" charset="0"/>
              </a:rPr>
              <a:t>Организационный план отражает способы управления реализацией бизнес-плана: </a:t>
            </a:r>
            <a:endParaRPr lang="ru-RU" sz="1600" b="1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i="1" u="sng" smtClean="0">
                <a:latin typeface="Times New Roman" pitchFamily="18" charset="0"/>
                <a:cs typeface="Calibri" pitchFamily="34" charset="0"/>
              </a:rPr>
              <a:t>размещение: 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i="1" u="sng" smtClean="0">
                <a:latin typeface="Times New Roman" pitchFamily="18" charset="0"/>
                <a:cs typeface="Calibri" pitchFamily="34" charset="0"/>
              </a:rPr>
              <a:t>предприятия и всего недвижимого имущества;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i="1" u="sng" smtClean="0">
                <a:latin typeface="Times New Roman" pitchFamily="18" charset="0"/>
                <a:cs typeface="Calibri" pitchFamily="34" charset="0"/>
              </a:rPr>
              <a:t>другой собственности;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b="1" i="1" u="sng" smtClean="0">
                <a:latin typeface="Times New Roman" pitchFamily="18" charset="0"/>
                <a:cs typeface="Calibri" pitchFamily="34" charset="0"/>
              </a:rPr>
              <a:t>источники снабжения:</a:t>
            </a:r>
            <a:endParaRPr lang="ru-RU" sz="1600" b="1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материалами;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рабочей силой;</a:t>
            </a:r>
            <a:endParaRPr lang="ru-RU" sz="16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Calibri" pitchFamily="34" charset="0"/>
              </a:rPr>
              <a:t>организацию функционирования; </a:t>
            </a:r>
            <a:endParaRPr lang="ru-RU" sz="1600" smtClean="0">
              <a:cs typeface="Arial" charset="0"/>
            </a:endParaRPr>
          </a:p>
          <a:p>
            <a:pPr marL="0" indent="0">
              <a:lnSpc>
                <a:spcPct val="80000"/>
              </a:lnSpc>
            </a:pPr>
            <a:endParaRPr lang="ru-RU" sz="25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</a:pPr>
            <a:r>
              <a:rPr lang="ru-RU" sz="17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Финансовый план</a:t>
            </a:r>
            <a:r>
              <a:rPr lang="ru-RU" sz="1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700" i="1" u="sng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описывает финансовое обеспечение предлагаемого проекта</a:t>
            </a:r>
            <a:r>
              <a:rPr lang="ru-RU" sz="1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lang="ru-RU" sz="1700" smtClean="0">
              <a:ea typeface="Calibri" pitchFamily="34" charset="0"/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потребность в финансах; </a:t>
            </a:r>
            <a:endParaRPr lang="ru-RU" sz="1700" smtClean="0">
              <a:ea typeface="Calibri" pitchFamily="34" charset="0"/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структуру капитала; </a:t>
            </a:r>
            <a:endParaRPr lang="ru-RU" sz="1700" smtClean="0">
              <a:ea typeface="Calibri" pitchFamily="34" charset="0"/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источники финансирования; </a:t>
            </a:r>
            <a:endParaRPr lang="ru-RU" sz="1700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финансовые показатели; </a:t>
            </a:r>
            <a:endParaRPr lang="ru-RU" sz="1700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организация финансового планирования, анализа и учета; </a:t>
            </a:r>
            <a:endParaRPr lang="ru-RU" sz="1700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налоговые программы; </a:t>
            </a:r>
            <a:endParaRPr lang="ru-RU" sz="1700" smtClean="0">
              <a:cs typeface="Arial" charset="0"/>
            </a:endParaRPr>
          </a:p>
          <a:p>
            <a:pPr marL="1371600" lvl="3" indent="0" eaLnBrk="0" hangingPunct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"/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описание отчетности.</a:t>
            </a: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sz="1700" smtClean="0">
              <a:cs typeface="Arial" charset="0"/>
            </a:endParaRPr>
          </a:p>
          <a:p>
            <a:pPr marL="0" indent="0" algn="ctr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b="1" i="1" smtClean="0">
                <a:latin typeface="Times New Roman" pitchFamily="18" charset="0"/>
                <a:cs typeface="Calibri" pitchFamily="34" charset="0"/>
              </a:rPr>
              <a:t>Юридический план обеспечивает правовую поддержку проводимого мероприятия: </a:t>
            </a:r>
            <a:endParaRPr lang="ru-RU" sz="1700" b="1" i="1" smtClean="0">
              <a:cs typeface="Arial" charset="0"/>
            </a:endParaRPr>
          </a:p>
          <a:p>
            <a:pPr marL="2171700" lvl="4" indent="-342900" eaLnBrk="0" hangingPunct="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ru-RU" sz="1700" u="sng" smtClean="0">
                <a:latin typeface="Times New Roman" pitchFamily="18" charset="0"/>
                <a:cs typeface="Calibri" pitchFamily="34" charset="0"/>
              </a:rPr>
              <a:t>вопросы</a:t>
            </a:r>
            <a:r>
              <a:rPr lang="ru-RU" sz="1700" b="1" smtClean="0">
                <a:latin typeface="Times New Roman" pitchFamily="18" charset="0"/>
                <a:cs typeface="Calibri" pitchFamily="34" charset="0"/>
              </a:rPr>
              <a:t>: </a:t>
            </a:r>
            <a:endParaRPr lang="ru-RU" sz="1700" b="1" smtClean="0">
              <a:cs typeface="Arial" charset="0"/>
            </a:endParaRPr>
          </a:p>
          <a:p>
            <a:pPr marL="2171700" lvl="4" indent="-34290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лицензирования; </a:t>
            </a:r>
            <a:endParaRPr lang="ru-RU" sz="1700" smtClean="0">
              <a:cs typeface="Arial" charset="0"/>
            </a:endParaRPr>
          </a:p>
          <a:p>
            <a:pPr marL="2171700" lvl="4" indent="-34290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сертификации; </a:t>
            </a:r>
            <a:endParaRPr lang="ru-RU" sz="1700" smtClean="0">
              <a:cs typeface="Arial" charset="0"/>
            </a:endParaRP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патентные права; </a:t>
            </a:r>
            <a:endParaRPr lang="ru-RU" sz="1700" smtClean="0">
              <a:cs typeface="Arial" charset="0"/>
            </a:endParaRP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i="1" u="sng" smtClean="0">
                <a:latin typeface="Times New Roman" pitchFamily="18" charset="0"/>
                <a:cs typeface="Calibri" pitchFamily="34" charset="0"/>
              </a:rPr>
              <a:t>условия</a:t>
            </a:r>
            <a:r>
              <a:rPr lang="ru-RU" sz="1700" smtClean="0">
                <a:latin typeface="Times New Roman" pitchFamily="18" charset="0"/>
                <a:cs typeface="Calibri" pitchFamily="34" charset="0"/>
              </a:rPr>
              <a:t>: </a:t>
            </a:r>
            <a:endParaRPr lang="ru-RU" sz="1700" smtClean="0">
              <a:cs typeface="Arial" charset="0"/>
            </a:endParaRP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оформления и регистрации предприятия;</a:t>
            </a:r>
            <a:endParaRPr lang="ru-RU" sz="1700" smtClean="0">
              <a:cs typeface="Arial" charset="0"/>
            </a:endParaRP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его реорганизации;</a:t>
            </a:r>
            <a:endParaRPr lang="ru-RU" sz="1700" smtClean="0">
              <a:cs typeface="Arial" charset="0"/>
            </a:endParaRPr>
          </a:p>
          <a:p>
            <a:pPr marL="0" indent="0" eaLnBrk="0" hangingPunct="0">
              <a:lnSpc>
                <a:spcPct val="90000"/>
              </a:lnSpc>
              <a:spcBef>
                <a:spcPct val="0"/>
              </a:spcBef>
            </a:pPr>
            <a:r>
              <a:rPr lang="ru-RU" sz="1700" smtClean="0">
                <a:latin typeface="Times New Roman" pitchFamily="18" charset="0"/>
                <a:cs typeface="Calibri" pitchFamily="34" charset="0"/>
              </a:rPr>
              <a:t>ликвидации.</a:t>
            </a:r>
            <a:endParaRPr lang="ru-RU" sz="1700" smtClean="0">
              <a:cs typeface="Arial" charset="0"/>
            </a:endParaRPr>
          </a:p>
          <a:p>
            <a:pPr marL="0" indent="0">
              <a:lnSpc>
                <a:spcPct val="90000"/>
              </a:lnSpc>
            </a:pPr>
            <a:endParaRPr lang="ru-RU" sz="27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7.3 Структура бизнес-плана и содержание его разделов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ct val="0"/>
              </a:spcBef>
            </a:pPr>
            <a:r>
              <a:rPr lang="ru-RU" sz="2200" b="1" i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Управленческий план отражает функции и задачи менеджмент а в обеспечении успешной реализации бизнес-планирования: </a:t>
            </a:r>
            <a:endParaRPr lang="ru-RU" sz="2200" b="1" i="1" smtClean="0">
              <a:ea typeface="Calibri" pitchFamily="34" charset="0"/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структуру и систему управления; </a:t>
            </a:r>
            <a:endParaRPr lang="ru-RU" sz="2200" smtClean="0">
              <a:ea typeface="Calibri" pitchFamily="34" charset="0"/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процедуры управления;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 политику в области подготовки кадров;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 контроль исполнения;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 механизмы стимулирования;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формы вознаграждения. </a:t>
            </a:r>
            <a:endParaRPr lang="ru-RU" sz="2200" smtClean="0">
              <a:cs typeface="Arial" charset="0"/>
            </a:endParaRPr>
          </a:p>
          <a:p>
            <a:pPr marL="0" indent="0" algn="ctr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b="1" i="1" smtClean="0">
                <a:latin typeface="Times New Roman" pitchFamily="18" charset="0"/>
                <a:cs typeface="Calibri" pitchFamily="34" charset="0"/>
              </a:rPr>
              <a:t>Оценка эффективности завершает бизнес-планирование и содержит общую оценку эффективности предпринимательского проекта: </a:t>
            </a:r>
            <a:endParaRPr lang="ru-RU" sz="2200" b="1" i="1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показатели прибыли;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показатели рентабельности;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социальную значимость проекта; </a:t>
            </a:r>
            <a:endParaRPr lang="ru-RU" sz="2200" smtClean="0">
              <a:cs typeface="Arial" charset="0"/>
            </a:endParaRPr>
          </a:p>
          <a:p>
            <a:pPr marL="0" indent="0" eaLnBrk="0" hangingPunct="0">
              <a:lnSpc>
                <a:spcPct val="8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  <a:cs typeface="Calibri" pitchFamily="34" charset="0"/>
              </a:rPr>
              <a:t>долговременные перспективы осуществляемого плана.</a:t>
            </a:r>
            <a:endParaRPr lang="ru-RU" sz="2200" smtClean="0">
              <a:cs typeface="Arial" charset="0"/>
            </a:endParaRPr>
          </a:p>
          <a:p>
            <a:pPr marL="0" indent="0"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34</TotalTime>
  <Words>1153</Words>
  <Application>Microsoft Office PowerPoint</Application>
  <PresentationFormat>Экран (4:3)</PresentationFormat>
  <Paragraphs>159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Тема1</vt:lpstr>
      <vt:lpstr>Тема 7. Бизнес-план предпринимательской единицы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7.1 Понятие, цели, технологии разработки бизнес-плана. </vt:lpstr>
      <vt:lpstr>7.2 Преимущества бизнес-планирования для развития предпринимательской единицы</vt:lpstr>
      <vt:lpstr>7.3 Структура бизнес-плана и содержание его разделов</vt:lpstr>
      <vt:lpstr>7.3 Структура бизнес-плана и содержание его разделов</vt:lpstr>
      <vt:lpstr>7.3 Структура бизнес-плана и содержание его разделов</vt:lpstr>
      <vt:lpstr>7.3 Структура бизнес-плана и содержание его разделов</vt:lpstr>
      <vt:lpstr>7.3 Структура бизнес-плана и содержание его разделов</vt:lpstr>
      <vt:lpstr>7.3 Структура бизнес-плана и содержание его разделов</vt:lpstr>
      <vt:lpstr>7.3 Структура бизнес-плана и содержание его разделов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1</cp:lastModifiedBy>
  <cp:revision>6</cp:revision>
  <dcterms:created xsi:type="dcterms:W3CDTF">2013-05-26T11:37:02Z</dcterms:created>
  <dcterms:modified xsi:type="dcterms:W3CDTF">2013-09-07T08:06:22Z</dcterms:modified>
</cp:coreProperties>
</file>