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9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1" r:id="rId18"/>
    <p:sldId id="272" r:id="rId19"/>
    <p:sldId id="273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3" r:id="rId28"/>
    <p:sldId id="284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3EB09-B55C-416D-92ED-0CFA2D67CA0C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B7EB2-3EED-48FF-8B6F-8308D10E3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2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52033-B1A8-4ECD-B785-B6F50EE90E4E}" type="datetime1">
              <a:rPr lang="ru-RU" smtClean="0"/>
              <a:t>06.02.2015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3D34EE-CB2C-47FB-841E-26D539669455}" type="datetime1">
              <a:rPr lang="ru-RU" smtClean="0"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E2EA50-7786-4F89-A620-4AD3FC622C2C}" type="datetime1">
              <a:rPr lang="ru-RU" smtClean="0"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B504FC-9DB1-4935-A126-81C6FE364E0A}" type="datetime1">
              <a:rPr lang="ru-RU" smtClean="0"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FB878D-BB81-4F0A-8F4F-10DE75C07B17}" type="datetime1">
              <a:rPr lang="ru-RU" smtClean="0"/>
              <a:t>06.02.2015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B1A7E6-AD52-4311-9609-C538D894BFB2}" type="datetime1">
              <a:rPr lang="ru-RU" smtClean="0"/>
              <a:t>06.02.2015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D96543-6014-42A8-98D5-C44E5811700B}" type="datetime1">
              <a:rPr lang="ru-RU" smtClean="0"/>
              <a:t>06.02.2015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C7F415-4EB9-4CB1-A446-B76F0E593A52}" type="datetime1">
              <a:rPr lang="ru-RU" smtClean="0"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73666-31E9-4428-BB9F-85BC19B31738}" type="datetime1">
              <a:rPr lang="ru-RU" smtClean="0"/>
              <a:t>06.02.2015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96A035-D787-4561-A8C9-515D5D6C66B3}" type="datetime1">
              <a:rPr lang="ru-RU" smtClean="0"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416C52-A2CB-4C8A-9120-BD5C8AEB468A}" type="datetime1">
              <a:rPr lang="ru-RU" smtClean="0"/>
              <a:t>06.02.2015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EA68174-9AD7-4854-AD76-268B2CC6A495}" type="datetime1">
              <a:rPr lang="ru-RU" smtClean="0"/>
              <a:t>06.02.2015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EF49F9-0D39-43B5-A738-4FC2A04B119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60648"/>
            <a:ext cx="8352928" cy="244827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4900" b="1" dirty="0" smtClean="0">
                <a:solidFill>
                  <a:srgbClr val="7030A0"/>
                </a:solidFill>
              </a:rPr>
              <a:t>Экономика</a:t>
            </a:r>
            <a:endParaRPr lang="ru-RU" sz="4900" b="1" dirty="0" smtClean="0">
              <a:solidFill>
                <a:srgbClr val="7030A0"/>
              </a:solidFill>
            </a:endParaRPr>
          </a:p>
          <a:p>
            <a:endParaRPr lang="ru-RU" dirty="0" smtClean="0"/>
          </a:p>
          <a:p>
            <a:r>
              <a:rPr lang="ru-RU" sz="2800" b="1" dirty="0" smtClean="0"/>
              <a:t>Лектор</a:t>
            </a:r>
            <a:r>
              <a:rPr lang="ru-RU" sz="2800" dirty="0" smtClean="0"/>
              <a:t>: </a:t>
            </a:r>
            <a:r>
              <a:rPr lang="ru-RU" sz="2800" dirty="0" err="1" smtClean="0"/>
              <a:t>Красова</a:t>
            </a:r>
            <a:r>
              <a:rPr lang="ru-RU" sz="2800" dirty="0" smtClean="0"/>
              <a:t> Елена Викторовна, доцент кафедры </a:t>
            </a:r>
          </a:p>
          <a:p>
            <a:r>
              <a:rPr lang="ru-RU" sz="2800" dirty="0" smtClean="0"/>
              <a:t>мировой экономики и международных отношений, ауд. 1506. </a:t>
            </a:r>
          </a:p>
          <a:p>
            <a:r>
              <a:rPr lang="ru-RU" sz="2800" dirty="0" smtClean="0"/>
              <a:t>Тел.: 240-41-93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322727"/>
            <a:ext cx="8028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Тема 2.</a:t>
            </a:r>
            <a:r>
              <a:rPr lang="ru-RU" sz="4000" dirty="0" smtClean="0"/>
              <a:t> Основные закономерности экономической организации общества. Потребности и ресурсы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74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-99392"/>
            <a:ext cx="7056784" cy="864096"/>
          </a:xfrm>
        </p:spPr>
        <p:txBody>
          <a:bodyPr>
            <a:normAutofit/>
          </a:bodyPr>
          <a:lstStyle/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темы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6104" y="1080120"/>
            <a:ext cx="8316416" cy="5445224"/>
          </a:xfrm>
        </p:spPr>
        <p:txBody>
          <a:bodyPr>
            <a:noAutofit/>
          </a:bodyPr>
          <a:lstStyle/>
          <a:p>
            <a:pPr marL="370332" indent="-342900">
              <a:buFont typeface="Wingdings" pitchFamily="2" charset="2"/>
              <a:buChar char="v"/>
            </a:pPr>
            <a:r>
              <a:rPr lang="ru-RU" sz="2000" dirty="0"/>
              <a:t>Экономические законы, их </a:t>
            </a:r>
            <a:r>
              <a:rPr lang="ru-RU" sz="2000" dirty="0" smtClean="0"/>
              <a:t>особенности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Экономические категории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Экономические отношения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Общественное </a:t>
            </a:r>
            <a:r>
              <a:rPr lang="ru-RU" sz="2000" dirty="0"/>
              <a:t>производство, его стадии. Типы </a:t>
            </a:r>
            <a:r>
              <a:rPr lang="ru-RU" sz="2000" dirty="0" smtClean="0"/>
              <a:t>воспроизводства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Потребности </a:t>
            </a:r>
            <a:r>
              <a:rPr lang="ru-RU" sz="2000" dirty="0"/>
              <a:t>людей, их уровни, виды, свойства. Пирамида А. </a:t>
            </a:r>
            <a:r>
              <a:rPr lang="ru-RU" sz="2000" dirty="0" err="1"/>
              <a:t>Маслоу</a:t>
            </a:r>
            <a:r>
              <a:rPr lang="ru-RU" sz="2000" dirty="0"/>
              <a:t>. Безграничность </a:t>
            </a:r>
            <a:r>
              <a:rPr lang="ru-RU" sz="2000" dirty="0" smtClean="0"/>
              <a:t>потребностей.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Экономические </a:t>
            </a:r>
            <a:r>
              <a:rPr lang="ru-RU" sz="2000" dirty="0"/>
              <a:t>блага, их классификация. Понятие полезности. Кругооборот благ. Потребительские и производственные блага. Частные и общественные блага. Богатство общества. </a:t>
            </a:r>
            <a:endParaRPr lang="ru-RU" sz="2000" dirty="0" smtClean="0"/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Производственные </a:t>
            </a:r>
            <a:r>
              <a:rPr lang="ru-RU" sz="2000" dirty="0"/>
              <a:t>ресурсы, их виды и свойства. Ограниченность ресурсов. Факторы производства. Предметы труда, средства труда. Производительные силы и производственные отношения. </a:t>
            </a:r>
            <a:endParaRPr lang="ru-RU" sz="2000" dirty="0" smtClean="0"/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Хозяйствующие </a:t>
            </a:r>
            <a:r>
              <a:rPr lang="ru-RU" sz="2000" dirty="0"/>
              <a:t>субъекты, их разновидности. Экономический (рациональный) выбор. </a:t>
            </a:r>
            <a:endParaRPr lang="ru-RU" sz="2000" dirty="0" smtClean="0"/>
          </a:p>
          <a:p>
            <a:pPr marL="370332" indent="-342900">
              <a:buFont typeface="Wingdings" pitchFamily="2" charset="2"/>
              <a:buChar char="v"/>
            </a:pPr>
            <a:r>
              <a:rPr lang="ru-RU" sz="2000" dirty="0" smtClean="0"/>
              <a:t>Основные </a:t>
            </a:r>
            <a:r>
              <a:rPr lang="ru-RU" sz="2000" dirty="0"/>
              <a:t>экономические проблемы. Понятие экономической эффективности.</a:t>
            </a:r>
          </a:p>
          <a:p>
            <a:endParaRPr lang="ru-RU" sz="2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48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-99392"/>
            <a:ext cx="7056784" cy="864096"/>
          </a:xfrm>
        </p:spPr>
        <p:txBody>
          <a:bodyPr>
            <a:normAutofit/>
          </a:bodyPr>
          <a:lstStyle/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законы – 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4624" y="1080120"/>
            <a:ext cx="8207896" cy="5445224"/>
          </a:xfrm>
        </p:spPr>
        <p:txBody>
          <a:bodyPr>
            <a:noAutofit/>
          </a:bodyPr>
          <a:lstStyle/>
          <a:p>
            <a:r>
              <a:rPr lang="ru-RU" sz="2200" dirty="0" smtClean="0"/>
              <a:t>- </a:t>
            </a:r>
            <a:r>
              <a:rPr lang="ru-RU" sz="2400" dirty="0" smtClean="0"/>
              <a:t>наиболее существенные, устойчивые и постоянно повторяющиеся объективные причинно-следственные связи и взаимозависимости экономических явлений.</a:t>
            </a:r>
          </a:p>
          <a:p>
            <a:endParaRPr lang="ru-RU" sz="1200" dirty="0"/>
          </a:p>
          <a:p>
            <a:pPr marL="370332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Общие (всеобщие) экономические законы </a:t>
            </a:r>
            <a:r>
              <a:rPr lang="ru-RU" sz="2400" dirty="0" smtClean="0"/>
              <a:t>свойственны всем формам хозяйствования, связывают  их в единый историко-экономический процесс. </a:t>
            </a:r>
            <a:r>
              <a:rPr lang="ru-RU" sz="2400" dirty="0"/>
              <a:t>Х</a:t>
            </a:r>
            <a:r>
              <a:rPr lang="ru-RU" sz="2400" dirty="0" smtClean="0"/>
              <a:t>арактеризуют </a:t>
            </a:r>
            <a:r>
              <a:rPr lang="ru-RU" sz="2400" dirty="0"/>
              <a:t>всеобщие экономические связи и </a:t>
            </a:r>
            <a:r>
              <a:rPr lang="ru-RU" sz="2400" dirty="0" smtClean="0"/>
              <a:t>отношения</a:t>
            </a:r>
            <a:r>
              <a:rPr lang="ru-RU" sz="2400" dirty="0"/>
              <a:t>.</a:t>
            </a:r>
            <a:endParaRPr lang="ru-RU" sz="2400" dirty="0" smtClean="0"/>
          </a:p>
          <a:p>
            <a:pPr marL="370332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Особенные экономические законы </a:t>
            </a:r>
            <a:r>
              <a:rPr lang="ru-RU" sz="2400" dirty="0" smtClean="0"/>
              <a:t>свойственны тем </a:t>
            </a:r>
            <a:r>
              <a:rPr lang="ru-RU" sz="2400" dirty="0"/>
              <a:t>историческим </a:t>
            </a:r>
            <a:r>
              <a:rPr lang="ru-RU" sz="2400" dirty="0" smtClean="0"/>
              <a:t>эпохам и формам хозяйствования, </a:t>
            </a:r>
            <a:r>
              <a:rPr lang="ru-RU" sz="2400" dirty="0"/>
              <a:t>где сохраняются условия для их действия. </a:t>
            </a:r>
            <a:endParaRPr lang="ru-RU" sz="2400" dirty="0" smtClean="0"/>
          </a:p>
          <a:p>
            <a:pPr marL="370332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Специфические экономические законы </a:t>
            </a:r>
            <a:r>
              <a:rPr lang="ru-RU" sz="2400" dirty="0" smtClean="0"/>
              <a:t>действуют в пределах исторически определенных форм хозяйствования.</a:t>
            </a: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95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-27384"/>
            <a:ext cx="7056784" cy="194421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Принципиальные различия экономических законов от законов естествознания 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6632" y="2132856"/>
            <a:ext cx="7919864" cy="4536504"/>
          </a:xfrm>
        </p:spPr>
        <p:txBody>
          <a:bodyPr>
            <a:noAutofit/>
          </a:bodyPr>
          <a:lstStyle/>
          <a:p>
            <a:r>
              <a:rPr lang="ru-RU" dirty="0" smtClean="0"/>
              <a:t>1</a:t>
            </a:r>
            <a:r>
              <a:rPr lang="ru-RU" dirty="0"/>
              <a:t>. </a:t>
            </a:r>
            <a:r>
              <a:rPr lang="ru-RU" b="1" dirty="0" smtClean="0">
                <a:solidFill>
                  <a:srgbClr val="00B050"/>
                </a:solidFill>
              </a:rPr>
              <a:t>Естественные </a:t>
            </a:r>
            <a:r>
              <a:rPr lang="ru-RU" b="1" dirty="0">
                <a:solidFill>
                  <a:srgbClr val="00B050"/>
                </a:solidFill>
              </a:rPr>
              <a:t>законы </a:t>
            </a:r>
            <a:r>
              <a:rPr lang="ru-RU" dirty="0" smtClean="0"/>
              <a:t>– это </a:t>
            </a:r>
            <a:r>
              <a:rPr lang="ru-RU" dirty="0"/>
              <a:t>законы природы, </a:t>
            </a:r>
            <a:r>
              <a:rPr lang="ru-RU" dirty="0" smtClean="0"/>
              <a:t>а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экономические</a:t>
            </a:r>
            <a:r>
              <a:rPr lang="ru-RU" dirty="0" smtClean="0"/>
              <a:t> – это законы </a:t>
            </a:r>
            <a:r>
              <a:rPr lang="ru-RU" dirty="0"/>
              <a:t>развития общественной жизни, хозяйственной деятельности </a:t>
            </a:r>
            <a:r>
              <a:rPr lang="ru-RU" dirty="0" smtClean="0"/>
              <a:t>людей.</a:t>
            </a:r>
            <a:endParaRPr lang="ru-RU" dirty="0"/>
          </a:p>
          <a:p>
            <a:r>
              <a:rPr lang="ru-RU" dirty="0"/>
              <a:t>2. </a:t>
            </a:r>
            <a:r>
              <a:rPr lang="ru-RU" b="1" dirty="0" smtClean="0">
                <a:solidFill>
                  <a:srgbClr val="00B050"/>
                </a:solidFill>
              </a:rPr>
              <a:t>Естественные </a:t>
            </a:r>
            <a:r>
              <a:rPr lang="ru-RU" b="1" dirty="0">
                <a:solidFill>
                  <a:srgbClr val="00B050"/>
                </a:solidFill>
              </a:rPr>
              <a:t>законы </a:t>
            </a:r>
            <a:r>
              <a:rPr lang="ru-RU" dirty="0" smtClean="0"/>
              <a:t>– вечные и непреходящие, а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экономические</a:t>
            </a:r>
            <a:r>
              <a:rPr lang="ru-RU" dirty="0" smtClean="0"/>
              <a:t> </a:t>
            </a:r>
            <a:r>
              <a:rPr lang="ru-RU" dirty="0"/>
              <a:t>носят </a:t>
            </a:r>
            <a:r>
              <a:rPr lang="ru-RU" dirty="0" smtClean="0"/>
              <a:t>исторический, преходящий характер.</a:t>
            </a:r>
            <a:endParaRPr lang="ru-RU" dirty="0"/>
          </a:p>
          <a:p>
            <a:r>
              <a:rPr lang="ru-RU" dirty="0"/>
              <a:t>3. </a:t>
            </a:r>
            <a:r>
              <a:rPr lang="ru-RU" dirty="0" smtClean="0"/>
              <a:t>Открытие </a:t>
            </a:r>
            <a:r>
              <a:rPr lang="ru-RU" dirty="0"/>
              <a:t>и применение </a:t>
            </a:r>
            <a:r>
              <a:rPr lang="ru-RU" b="1" dirty="0">
                <a:solidFill>
                  <a:srgbClr val="00B050"/>
                </a:solidFill>
              </a:rPr>
              <a:t>естественных законов </a:t>
            </a:r>
            <a:r>
              <a:rPr lang="ru-RU" dirty="0"/>
              <a:t>происходит более или менее гладко, а </a:t>
            </a:r>
            <a:r>
              <a:rPr lang="ru-RU" dirty="0" smtClean="0"/>
              <a:t>открытие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экономических законов </a:t>
            </a:r>
            <a:r>
              <a:rPr lang="ru-RU" dirty="0" smtClean="0"/>
              <a:t>сопровождается сильными общественными конфликтами.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9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-27384"/>
            <a:ext cx="7056784" cy="136815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экономических законов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6632" y="1988840"/>
            <a:ext cx="7919864" cy="3528392"/>
          </a:xfrm>
        </p:spPr>
        <p:txBody>
          <a:bodyPr>
            <a:noAutofit/>
          </a:bodyPr>
          <a:lstStyle/>
          <a:p>
            <a:r>
              <a:rPr lang="ru-RU" sz="3000" dirty="0" smtClean="0"/>
              <a:t>1</a:t>
            </a:r>
            <a:r>
              <a:rPr lang="ru-RU" sz="3000" dirty="0"/>
              <a:t>. </a:t>
            </a:r>
            <a:r>
              <a:rPr lang="ru-RU" sz="3000" dirty="0" smtClean="0"/>
              <a:t>Имеют объективный характер</a:t>
            </a:r>
          </a:p>
          <a:p>
            <a:r>
              <a:rPr lang="ru-RU" sz="3000" dirty="0" smtClean="0"/>
              <a:t>2. Возникают</a:t>
            </a:r>
            <a:r>
              <a:rPr lang="ru-RU" sz="3000" dirty="0"/>
              <a:t>, развиваются и функционируют только в процессе </a:t>
            </a:r>
            <a:r>
              <a:rPr lang="ru-RU" sz="3000" dirty="0" smtClean="0"/>
              <a:t>хозяйственной деятельности людей, т.е. не существуют без людей</a:t>
            </a:r>
          </a:p>
          <a:p>
            <a:r>
              <a:rPr lang="ru-RU" sz="3000" dirty="0" smtClean="0"/>
              <a:t>3. Имеют временный</a:t>
            </a:r>
            <a:r>
              <a:rPr lang="ru-RU" sz="3000" dirty="0"/>
              <a:t>, преходящий характер.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42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88639"/>
            <a:ext cx="7056784" cy="648073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категории –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6632" y="1052735"/>
            <a:ext cx="7919864" cy="5544617"/>
          </a:xfrm>
        </p:spPr>
        <p:txBody>
          <a:bodyPr>
            <a:noAutofit/>
          </a:bodyPr>
          <a:lstStyle/>
          <a:p>
            <a:r>
              <a:rPr lang="ru-RU" dirty="0"/>
              <a:t>это </a:t>
            </a:r>
            <a:r>
              <a:rPr lang="ru-RU" dirty="0" smtClean="0"/>
              <a:t>логические </a:t>
            </a:r>
            <a:r>
              <a:rPr lang="ru-RU" dirty="0"/>
              <a:t>понятия, отражающие в обобщенном виде наиболее </a:t>
            </a:r>
            <a:r>
              <a:rPr lang="ru-RU" dirty="0" smtClean="0"/>
              <a:t>общие и существенные </a:t>
            </a:r>
            <a:r>
              <a:rPr lang="ru-RU" dirty="0"/>
              <a:t>стороны (условия) экономической жизни </a:t>
            </a:r>
            <a:r>
              <a:rPr lang="ru-RU" dirty="0" smtClean="0"/>
              <a:t>общества. Логическая </a:t>
            </a:r>
            <a:r>
              <a:rPr lang="ru-RU" dirty="0"/>
              <a:t>взаимосвязь экономических категорий дает возможность </a:t>
            </a:r>
            <a:r>
              <a:rPr lang="ru-RU" dirty="0" smtClean="0"/>
              <a:t>познать экономические законы.</a:t>
            </a:r>
          </a:p>
          <a:p>
            <a:endParaRPr lang="ru-RU" sz="1200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категории являются</a:t>
            </a:r>
            <a:r>
              <a:rPr lang="ru-RU" dirty="0" smtClean="0"/>
              <a:t>: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u-RU" dirty="0" smtClean="0"/>
              <a:t>строго  определенными, однозначными по смыслу;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u-RU" dirty="0" smtClean="0"/>
              <a:t>абстрактными;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u-RU" dirty="0" smtClean="0"/>
              <a:t>применимыми в хозяйственной жизни людей, например, для описания и анализа экономических явлений.</a:t>
            </a:r>
          </a:p>
          <a:p>
            <a:pPr marL="484632" indent="-457200">
              <a:buFont typeface="Arial" pitchFamily="34" charset="0"/>
              <a:buChar char="•"/>
            </a:pPr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00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4623"/>
            <a:ext cx="7056784" cy="648073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отношения –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6632" y="836712"/>
            <a:ext cx="7919864" cy="5949280"/>
          </a:xfrm>
        </p:spPr>
        <p:txBody>
          <a:bodyPr>
            <a:noAutofit/>
          </a:bodyPr>
          <a:lstStyle/>
          <a:p>
            <a:r>
              <a:rPr lang="ru-RU" sz="2000" dirty="0"/>
              <a:t>это </a:t>
            </a:r>
            <a:r>
              <a:rPr lang="ru-RU" sz="2000" dirty="0" smtClean="0"/>
              <a:t>объективно складывающиеся отношения между людьми в процессе производства, распределения, обмена и потребления жизненных благ.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 отношения</a:t>
            </a:r>
            <a:r>
              <a:rPr lang="ru-RU" sz="2000" dirty="0" smtClean="0"/>
              <a:t>: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Социально-экономические</a:t>
            </a:r>
            <a:r>
              <a:rPr lang="ru-RU" sz="2000" dirty="0" smtClean="0"/>
              <a:t>, складывающиеся между общественными классами, социальными группами, отдельными коллективами и членами общества на основе прав собственности на средства производства.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Организационно-экономические</a:t>
            </a:r>
            <a:r>
              <a:rPr lang="ru-RU" sz="2000" dirty="0" smtClean="0"/>
              <a:t>, возникающие в результате формирования определенной организации (в более узком смысле – технологии) производственного процесса и управления им. Включают следующие формы производственных связей:</a:t>
            </a:r>
            <a:endParaRPr lang="ru-RU" sz="2000" dirty="0"/>
          </a:p>
          <a:p>
            <a:pPr marL="800100" lvl="1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специализацию</a:t>
            </a:r>
            <a:r>
              <a:rPr lang="ru-RU" sz="2000" dirty="0" smtClean="0"/>
              <a:t> – форму разделения труда, при которой хозяйствующий субъект концентрирует производственные усилия  на одном или нескольких немногих видах деятельности ;</a:t>
            </a:r>
          </a:p>
          <a:p>
            <a:pPr marL="800100" lvl="1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кооперацию</a:t>
            </a:r>
            <a:r>
              <a:rPr lang="ru-RU" sz="2000" dirty="0" smtClean="0"/>
              <a:t> – устойчивый обмен между хозяйствующими субъектами производимыми ими продуктами труда.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86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80627"/>
            <a:ext cx="7806590" cy="64807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отношения –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648" y="836712"/>
            <a:ext cx="7775848" cy="756447"/>
          </a:xfrm>
        </p:spPr>
        <p:txBody>
          <a:bodyPr>
            <a:noAutofit/>
          </a:bodyPr>
          <a:lstStyle/>
          <a:p>
            <a:r>
              <a:rPr lang="ru-RU" sz="2200" dirty="0" smtClean="0"/>
              <a:t>- это взаимодействие людей в процессе их производственной деятельности.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8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34698" y="1772816"/>
            <a:ext cx="7056784" cy="648073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 </a:t>
            </a:r>
            <a:endParaRPr lang="ru-RU" sz="2200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234698" y="2492896"/>
            <a:ext cx="7729790" cy="3888432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41782" indent="-514350">
              <a:buAutoNum type="romanUcPeriod"/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Производство</a:t>
            </a:r>
            <a:r>
              <a:rPr lang="ru-RU" sz="2200" dirty="0" smtClean="0"/>
              <a:t> – фундамент любой экономики, основа существования человеческого общества.</a:t>
            </a:r>
          </a:p>
          <a:p>
            <a:pPr marL="541782" indent="-514350">
              <a:buAutoNum type="romanUcPeriod"/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Производство</a:t>
            </a:r>
            <a:r>
              <a:rPr lang="ru-RU" sz="2200" dirty="0" smtClean="0"/>
              <a:t> – процесс преобразования человеком одних видов материи в другие (</a:t>
            </a:r>
            <a:r>
              <a:rPr lang="ru-RU" sz="2200" i="1" dirty="0" smtClean="0"/>
              <a:t>или</a:t>
            </a:r>
            <a:r>
              <a:rPr lang="ru-RU" sz="2200" dirty="0" smtClean="0"/>
              <a:t>: процесс воздействия на предметы природы) с целью использования последних для своего жизнеобеспечения.</a:t>
            </a:r>
          </a:p>
          <a:p>
            <a:pPr marL="541782" indent="-514350">
              <a:buAutoNum type="romanUcPeriod"/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Производство</a:t>
            </a:r>
            <a:r>
              <a:rPr lang="ru-RU" sz="2200" dirty="0" smtClean="0"/>
              <a:t> – взаимодействие (соединение) экономических ресурсов с целью </a:t>
            </a:r>
            <a:r>
              <a:rPr lang="ru-RU" sz="2200" dirty="0"/>
              <a:t>получения </a:t>
            </a:r>
            <a:r>
              <a:rPr lang="ru-RU" sz="2200" dirty="0" smtClean="0"/>
              <a:t>экономических благ.</a:t>
            </a:r>
          </a:p>
          <a:p>
            <a:pPr marL="541782" indent="-514350">
              <a:buAutoNum type="romanUcPeriod"/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Производство</a:t>
            </a:r>
            <a:r>
              <a:rPr lang="ru-RU" sz="2200" dirty="0" smtClean="0"/>
              <a:t> – деятельность людей по созданию благ, необходимых для удовлетворения человеческих потребностей.</a:t>
            </a:r>
          </a:p>
          <a:p>
            <a:pPr marL="541782" indent="-514350">
              <a:buAutoNum type="romanUcPeriod"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31107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332655"/>
            <a:ext cx="7806590" cy="64807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производство –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648" y="1412776"/>
            <a:ext cx="7775848" cy="4392488"/>
          </a:xfrm>
        </p:spPr>
        <p:txBody>
          <a:bodyPr>
            <a:noAutofit/>
          </a:bodyPr>
          <a:lstStyle/>
          <a:p>
            <a:r>
              <a:rPr lang="ru-RU" sz="2200" dirty="0" smtClean="0"/>
              <a:t>- </a:t>
            </a:r>
            <a:r>
              <a:rPr lang="ru-RU" dirty="0" smtClean="0"/>
              <a:t>это форма осуществления хозяйственной деятельности людей.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производство является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dirty="0"/>
              <a:t>исходным пунктом хозяйственной деятельности;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dirty="0" smtClean="0"/>
              <a:t>непрерывным процессом;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dirty="0" smtClean="0"/>
              <a:t>исторически развивающимся процессом;</a:t>
            </a:r>
          </a:p>
          <a:p>
            <a:pPr marL="370332" indent="-342900">
              <a:buFont typeface="Wingdings" pitchFamily="2" charset="2"/>
              <a:buChar char="v"/>
            </a:pPr>
            <a:r>
              <a:rPr lang="ru-RU" dirty="0" smtClean="0"/>
              <a:t>совокупностью различных типов, видов и форм конкретных производственных процессов.</a:t>
            </a:r>
          </a:p>
          <a:p>
            <a:pPr marL="370332" indent="-342900">
              <a:buFont typeface="Wingdings" pitchFamily="2" charset="2"/>
              <a:buChar char="v"/>
            </a:pPr>
            <a:endParaRPr 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37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332655"/>
            <a:ext cx="7806590" cy="1224137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производство 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проходит 4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стадии: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988840"/>
            <a:ext cx="7775848" cy="4392488"/>
          </a:xfrm>
        </p:spPr>
        <p:txBody>
          <a:bodyPr>
            <a:noAutofit/>
          </a:bodyPr>
          <a:lstStyle/>
          <a:p>
            <a:pPr marL="598932" indent="-571500">
              <a:buAutoNum type="romanUcPeriod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</a:t>
            </a:r>
            <a:r>
              <a:rPr lang="ru-RU" dirty="0" smtClean="0">
                <a:solidFill>
                  <a:schemeClr val="tx1"/>
                </a:solidFill>
              </a:rPr>
              <a:t>– создание продукта (экономических благ), необходимого для удовлетворения потребностей человека.</a:t>
            </a:r>
          </a:p>
          <a:p>
            <a:pPr marL="598932" indent="-571500">
              <a:buAutoNum type="romanUcPeriod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Распределение</a:t>
            </a:r>
            <a:r>
              <a:rPr lang="ru-RU" dirty="0" smtClean="0">
                <a:solidFill>
                  <a:schemeClr val="tx1"/>
                </a:solidFill>
              </a:rPr>
              <a:t> – определение доли каждого хозяйствующего субъекта (класса, группы хозяйствующих субъектов) в созданном продукте. Распределение основано на общественном разделении труда и </a:t>
            </a:r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ru-RU" dirty="0" smtClean="0">
                <a:solidFill>
                  <a:schemeClr val="tx1"/>
                </a:solidFill>
              </a:rPr>
              <a:t>ависит от прав собственности на ресурсы.</a:t>
            </a:r>
          </a:p>
          <a:p>
            <a:endParaRPr 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63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332655"/>
            <a:ext cx="7806590" cy="1224137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производство 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проходит 4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стадии: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988840"/>
            <a:ext cx="7775848" cy="4392488"/>
          </a:xfrm>
        </p:spPr>
        <p:txBody>
          <a:bodyPr>
            <a:noAutofit/>
          </a:bodyPr>
          <a:lstStyle/>
          <a:p>
            <a:pPr marL="598932" indent="-571500">
              <a:buFont typeface="+mj-lt"/>
              <a:buAutoNum type="romanUcPeriod" startAt="3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</a:t>
            </a:r>
            <a:r>
              <a:rPr lang="ru-RU" dirty="0" smtClean="0">
                <a:solidFill>
                  <a:schemeClr val="tx1"/>
                </a:solidFill>
              </a:rPr>
              <a:t>– движение созданного продукта от одних хозяйствующих субъектов другим. Обмен – это способ получения продукта путем передачи за него результатов своего труда. Опосредует взаимосвязь производителей и потребителей.</a:t>
            </a:r>
          </a:p>
          <a:p>
            <a:pPr marL="598932" indent="-571500">
              <a:buFont typeface="+mj-lt"/>
              <a:buAutoNum type="romanUcPeriod" startAt="3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Потребление</a:t>
            </a:r>
            <a:r>
              <a:rPr lang="ru-RU" dirty="0" smtClean="0">
                <a:solidFill>
                  <a:schemeClr val="tx1"/>
                </a:solidFill>
              </a:rPr>
              <a:t> – использование созданного продукта для удовлетворения потребностей людей. Потребление – заключительный этап общественного производства, его конечная цель.</a:t>
            </a:r>
          </a:p>
          <a:p>
            <a:endParaRPr 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08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188640"/>
            <a:ext cx="7806590" cy="72008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воспроизводство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7775848" cy="5328592"/>
          </a:xfrm>
        </p:spPr>
        <p:txBody>
          <a:bodyPr>
            <a:noAutofit/>
          </a:bodyPr>
          <a:lstStyle/>
          <a:p>
            <a:r>
              <a:rPr lang="ru-RU" sz="2200" dirty="0" smtClean="0"/>
              <a:t>основывается на непрерывности и развитии общественного производства. Представляет собой постоянно повторяющийся процесс производства, распределения, обмена и потребления экономических благ.</a:t>
            </a:r>
          </a:p>
          <a:p>
            <a:endParaRPr lang="ru-RU" sz="1000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воспроизводство может быть</a:t>
            </a:r>
            <a:r>
              <a:rPr lang="ru-RU" dirty="0" smtClean="0"/>
              <a:t>:</a:t>
            </a:r>
          </a:p>
          <a:p>
            <a:pPr marL="484632" indent="-457200">
              <a:buBlip>
                <a:blip r:embed="rId2"/>
              </a:buBlip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простым</a:t>
            </a:r>
            <a:r>
              <a:rPr lang="ru-RU" sz="2200" dirty="0" smtClean="0"/>
              <a:t>, если количество и качество используемых ресурсов и выпускаемой продукции неизменны в каждом обороте;</a:t>
            </a:r>
          </a:p>
          <a:p>
            <a:pPr marL="484632" indent="-457200">
              <a:buBlip>
                <a:blip r:embed="rId2"/>
              </a:buBlip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расширенным</a:t>
            </a:r>
            <a:r>
              <a:rPr lang="ru-RU" sz="2200" dirty="0" smtClean="0"/>
              <a:t>, если объемы выпускаемой продукции увеличиваются в результате роста количества и/или улучшения качества использования ресурсов;</a:t>
            </a:r>
          </a:p>
          <a:p>
            <a:pPr marL="484632" indent="-457200">
              <a:buBlip>
                <a:blip r:embed="rId2"/>
              </a:buBlip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суженным</a:t>
            </a:r>
            <a:r>
              <a:rPr lang="ru-RU" sz="2200" dirty="0" smtClean="0"/>
              <a:t>, если объемы выпускаемой продукции сокращаются в результате недоиспользования имеющихся ресурсов.</a:t>
            </a:r>
            <a:endParaRPr lang="ru-RU" sz="2200" dirty="0"/>
          </a:p>
          <a:p>
            <a:pPr marL="484632" indent="-457200">
              <a:buBlip>
                <a:blip r:embed="rId2"/>
              </a:buBlip>
            </a:pPr>
            <a:endParaRPr lang="ru-RU" sz="22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063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4664"/>
            <a:ext cx="7775848" cy="6048672"/>
          </a:xfrm>
        </p:spPr>
        <p:txBody>
          <a:bodyPr>
            <a:noAutofit/>
          </a:bodyPr>
          <a:lstStyle/>
          <a:p>
            <a:r>
              <a:rPr lang="ru-RU" sz="2400" dirty="0" smtClean="0"/>
              <a:t>        Таким образом, конечной целью общественного производства является </a:t>
            </a:r>
            <a:r>
              <a:rPr lang="ru-RU" sz="2400" dirty="0"/>
              <a:t>удовлетворение потребностей </a:t>
            </a:r>
            <a:r>
              <a:rPr lang="ru-RU" sz="2400" dirty="0" smtClean="0"/>
              <a:t>отдельных людей и общества в целом. От количества и качества использования ресурсов зависит достижение конечной цели производства и его дальнейшее развитие. Именно с использованием ресурсов связаны </a:t>
            </a:r>
            <a:r>
              <a:rPr lang="ru-RU" sz="2400" dirty="0"/>
              <a:t>все </a:t>
            </a:r>
            <a:r>
              <a:rPr lang="ru-RU" sz="2400" dirty="0" smtClean="0"/>
              <a:t>возникающие задачи экономического </a:t>
            </a:r>
            <a:r>
              <a:rPr lang="ru-RU" sz="2400" dirty="0"/>
              <a:t>развития.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Решения данных задач основываются на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фундаментальных экономических принципах</a:t>
            </a:r>
            <a:r>
              <a:rPr lang="ru-RU" sz="2400" dirty="0" smtClean="0"/>
              <a:t>:</a:t>
            </a:r>
          </a:p>
          <a:p>
            <a:pPr marL="541782" indent="-514350">
              <a:buAutoNum type="romanUcPeriod"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Потребности общества безграничны и не могут быть удовлетворены полностью в силу их разнообразия и многочисленности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541782" indent="-514350">
              <a:buAutoNum type="romanUcPeriod"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 общества ограничены и редки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296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188640"/>
            <a:ext cx="7806590" cy="72008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– 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7775848" cy="5328592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dirty="0" smtClean="0"/>
              <a:t>- нужда в </a:t>
            </a:r>
            <a:r>
              <a:rPr lang="ru-RU" dirty="0"/>
              <a:t>чём-либо необходимом для поддержания жизнедеятельности, развития </a:t>
            </a:r>
            <a:r>
              <a:rPr lang="ru-RU" dirty="0" smtClean="0"/>
              <a:t>личности и </a:t>
            </a:r>
            <a:r>
              <a:rPr lang="ru-RU" dirty="0"/>
              <a:t>общества в целом</a:t>
            </a:r>
            <a:r>
              <a:rPr lang="ru-RU" dirty="0" smtClean="0"/>
              <a:t>. Это состояние неудовлетворенности, преодолеваемое путем использования создаваемого в процессе производства продукта.</a:t>
            </a:r>
          </a:p>
          <a:p>
            <a:pPr marL="0">
              <a:spcBef>
                <a:spcPts val="0"/>
              </a:spcBef>
            </a:pPr>
            <a:endParaRPr lang="ru-RU" dirty="0" smtClean="0"/>
          </a:p>
          <a:p>
            <a:pPr marL="0">
              <a:spcBef>
                <a:spcPts val="0"/>
              </a:spcBef>
            </a:pPr>
            <a:r>
              <a:rPr lang="ru-RU" dirty="0" smtClean="0"/>
              <a:t>Историю развития общества можно представить как процесс формирования, развития и удовлетворения людских потребностей: от примитивных до высокоуровневых.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599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9907" y="260648"/>
            <a:ext cx="7806590" cy="158417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Иерархия потребностей – </a:t>
            </a:r>
            <a:r>
              <a:rPr lang="ru-RU" sz="2600" dirty="0" smtClean="0">
                <a:solidFill>
                  <a:schemeClr val="tx1"/>
                </a:solidFill>
                <a:effectLst/>
              </a:rPr>
              <a:t>выделение уровней потребностей и расположение их от низшего к высшему.</a:t>
            </a:r>
            <a:br>
              <a:rPr lang="ru-RU" sz="2600" dirty="0" smtClean="0">
                <a:solidFill>
                  <a:schemeClr val="tx1"/>
                </a:solidFill>
                <a:effectLst/>
              </a:rPr>
            </a:br>
            <a:endParaRPr lang="ru-RU" sz="2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15</a:t>
            </a:fld>
            <a:endParaRPr lang="ru-RU"/>
          </a:p>
        </p:txBody>
      </p:sp>
      <p:pic>
        <p:nvPicPr>
          <p:cNvPr id="1026" name="Picture 2" descr="http://khurul.ru/uploads/2013/07/piramida-maslo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6984776" cy="527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092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8022613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Потребности в целом</a:t>
            </a:r>
            <a:endParaRPr lang="ru-RU" sz="2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16</a:t>
            </a:fld>
            <a:endParaRPr lang="ru-RU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7775848" cy="5328592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dirty="0" smtClean="0"/>
              <a:t>разделяются на:</a:t>
            </a:r>
          </a:p>
          <a:p>
            <a:pPr marL="0">
              <a:spcBef>
                <a:spcPts val="0"/>
              </a:spcBef>
            </a:pPr>
            <a:endParaRPr lang="ru-RU" dirty="0" smtClean="0"/>
          </a:p>
          <a:p>
            <a:pPr marL="457200" indent="-457200">
              <a:spcBef>
                <a:spcPts val="0"/>
              </a:spcBef>
              <a:buBlip>
                <a:blip r:embed="rId3"/>
              </a:buBlip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первичные</a:t>
            </a:r>
            <a:r>
              <a:rPr lang="ru-RU" dirty="0" smtClean="0"/>
              <a:t>, или жизненно важные, которые не могут быть заменены одна другой;</a:t>
            </a:r>
          </a:p>
          <a:p>
            <a:pPr marL="457200" indent="-457200">
              <a:spcBef>
                <a:spcPts val="0"/>
              </a:spcBef>
              <a:buBlip>
                <a:blip r:embed="rId3"/>
              </a:buBlip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вторичные</a:t>
            </a:r>
            <a:r>
              <a:rPr lang="ru-RU" dirty="0" smtClean="0"/>
              <a:t>, или социально важные, которые могут быть заменены одна другой.</a:t>
            </a:r>
          </a:p>
          <a:p>
            <a:pPr marL="457200" indent="-457200">
              <a:spcBef>
                <a:spcPts val="0"/>
              </a:spcBef>
              <a:buBlip>
                <a:blip r:embed="rId3"/>
              </a:buBlip>
            </a:pPr>
            <a:endParaRPr lang="ru-RU" dirty="0"/>
          </a:p>
          <a:p>
            <a:pPr marL="0">
              <a:spcBef>
                <a:spcPts val="0"/>
              </a:spcBef>
            </a:pPr>
            <a:r>
              <a:rPr lang="ru-RU" dirty="0" smtClean="0"/>
              <a:t>Соотношение первичных и вторичных потребностей зависит от развития общества. Но в любом случае, без удовлетворения первичных потребностей невозможно удовлетворить вторичные.</a:t>
            </a:r>
          </a:p>
        </p:txBody>
      </p:sp>
    </p:spTree>
    <p:extLst>
      <p:ext uri="{BB962C8B-B14F-4D97-AF65-F5344CB8AC3E}">
        <p14:creationId xmlns:p14="http://schemas.microsoft.com/office/powerpoint/2010/main" val="4012195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8022613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развития потребностей:</a:t>
            </a:r>
            <a:endParaRPr lang="ru-RU" sz="2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17</a:t>
            </a:fld>
            <a:endParaRPr lang="ru-RU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96752"/>
            <a:ext cx="7775848" cy="532859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Рост численности населения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Смена исторических эпох и периодов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Усложнение социально-экономической структуры общества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Культурное и психологическое развитие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Научно-технический прогресс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ru-RU" dirty="0" smtClean="0"/>
              <a:t>В настоящее время – необходимость постоянного повышения конкурентоспособности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ru-RU" dirty="0"/>
          </a:p>
          <a:p>
            <a:pPr marL="0">
              <a:spcBef>
                <a:spcPts val="0"/>
              </a:spcBef>
            </a:pPr>
            <a:r>
              <a:rPr lang="ru-RU" dirty="0" smtClean="0"/>
              <a:t>Конечной целью экономической деятельности является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максимальное удовлетворение потребностей</a:t>
            </a:r>
            <a:r>
              <a:rPr lang="ru-RU" dirty="0" smtClean="0"/>
              <a:t>. Полного удовлетворения достичь невозможно.</a:t>
            </a:r>
          </a:p>
        </p:txBody>
      </p:sp>
    </p:spTree>
    <p:extLst>
      <p:ext uri="{BB962C8B-B14F-4D97-AF65-F5344CB8AC3E}">
        <p14:creationId xmlns:p14="http://schemas.microsoft.com/office/powerpoint/2010/main" val="3986719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8022613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 –</a:t>
            </a:r>
            <a:endParaRPr lang="ru-RU" sz="2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18</a:t>
            </a:fld>
            <a:endParaRPr lang="ru-RU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7775848" cy="5328592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2400" dirty="0" smtClean="0"/>
              <a:t>- любое материальное или нематериальное средство, используемое для удовлетворения потребностей.</a:t>
            </a:r>
          </a:p>
          <a:p>
            <a:pPr marL="0">
              <a:spcBef>
                <a:spcPts val="0"/>
              </a:spcBef>
            </a:pPr>
            <a:endParaRPr lang="ru-RU" sz="2400" dirty="0" smtClean="0"/>
          </a:p>
          <a:p>
            <a:pPr marL="0">
              <a:spcBef>
                <a:spcPts val="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Неэкономические блага </a:t>
            </a:r>
            <a:r>
              <a:rPr lang="ru-RU" sz="2400" dirty="0" smtClean="0"/>
              <a:t>– удовлетворяющие потребности блага, имеющиеся в неограниченном количестве. Не являются результатом хозяйственной деятельности, поэтому не требуют затрат и вознаграждения.</a:t>
            </a:r>
          </a:p>
          <a:p>
            <a:pPr marL="0">
              <a:spcBef>
                <a:spcPts val="0"/>
              </a:spcBef>
            </a:pPr>
            <a:endParaRPr lang="ru-RU" sz="1000" dirty="0" smtClean="0"/>
          </a:p>
          <a:p>
            <a:pPr marL="0">
              <a:spcBef>
                <a:spcPts val="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блага </a:t>
            </a:r>
            <a:r>
              <a:rPr lang="ru-RU" sz="2400" dirty="0" smtClean="0"/>
              <a:t>- </a:t>
            </a:r>
            <a:r>
              <a:rPr lang="ru-RU" sz="2400" dirty="0"/>
              <a:t>удовлетворяющие потребности блага, </a:t>
            </a:r>
            <a:r>
              <a:rPr lang="ru-RU" sz="2400" dirty="0" smtClean="0"/>
              <a:t>создаваемые в процессе общественного производства. Являются </a:t>
            </a:r>
            <a:r>
              <a:rPr lang="ru-RU" sz="2400" dirty="0"/>
              <a:t>результатом хозяйственной деятельности, поэтому </a:t>
            </a:r>
            <a:r>
              <a:rPr lang="ru-RU" sz="2400" dirty="0" smtClean="0"/>
              <a:t>требуют затрат ресурсов и имеются </a:t>
            </a:r>
            <a:r>
              <a:rPr lang="ru-RU" sz="2400" dirty="0"/>
              <a:t>в </a:t>
            </a:r>
            <a:r>
              <a:rPr lang="ru-RU" sz="2400" dirty="0" smtClean="0"/>
              <a:t>ограниченном количестве.</a:t>
            </a:r>
          </a:p>
          <a:p>
            <a:pPr marL="0">
              <a:spcBef>
                <a:spcPts val="0"/>
              </a:spcBef>
            </a:pPr>
            <a:endParaRPr lang="ru-RU" dirty="0"/>
          </a:p>
          <a:p>
            <a:pPr marL="0">
              <a:spcBef>
                <a:spcPts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85931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-99392"/>
            <a:ext cx="8022613" cy="79208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экономических благ –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19</a:t>
            </a:fld>
            <a:endParaRPr lang="ru-RU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709155"/>
            <a:ext cx="7775848" cy="991653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2400" dirty="0" smtClean="0"/>
              <a:t>- </a:t>
            </a:r>
            <a:r>
              <a:rPr lang="ru-RU" sz="2400" dirty="0"/>
              <a:t>разделение </a:t>
            </a:r>
            <a:r>
              <a:rPr lang="ru-RU" sz="2400" dirty="0" smtClean="0"/>
              <a:t>совокупности благ </a:t>
            </a:r>
            <a:r>
              <a:rPr lang="ru-RU" sz="2400" dirty="0"/>
              <a:t>на разновидности </a:t>
            </a:r>
            <a:r>
              <a:rPr lang="ru-RU" sz="2400" dirty="0" smtClean="0"/>
              <a:t>по  </a:t>
            </a:r>
            <a:r>
              <a:rPr lang="ru-RU" sz="2400" dirty="0"/>
              <a:t>каким-либо важным </a:t>
            </a:r>
            <a:r>
              <a:rPr lang="ru-RU" sz="2400" dirty="0" smtClean="0"/>
              <a:t>(существенным) признакам.</a:t>
            </a:r>
          </a:p>
          <a:p>
            <a:pPr marL="0">
              <a:spcBef>
                <a:spcPts val="0"/>
              </a:spcBef>
            </a:pPr>
            <a:endParaRPr lang="ru-RU" sz="2400" dirty="0" smtClean="0"/>
          </a:p>
          <a:p>
            <a:pPr marL="0">
              <a:spcBef>
                <a:spcPts val="0"/>
              </a:spcBef>
            </a:pPr>
            <a:endParaRPr lang="ru-RU" dirty="0"/>
          </a:p>
          <a:p>
            <a:pPr marL="0">
              <a:spcBef>
                <a:spcPts val="0"/>
              </a:spcBef>
            </a:pPr>
            <a:endParaRPr lang="ru-RU" dirty="0" smtClean="0"/>
          </a:p>
        </p:txBody>
      </p:sp>
      <p:pic>
        <p:nvPicPr>
          <p:cNvPr id="4098" name="Picture 2" descr="http://imp.rudn.ru/Open/econom/1-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628800"/>
            <a:ext cx="8064895" cy="514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505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34199" y="1236816"/>
            <a:ext cx="783028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частные и общественные блага делятся в </a:t>
            </a:r>
            <a:r>
              <a:rPr lang="ru-RU" sz="2400" dirty="0"/>
              <a:t>зависимости от количества потребителей, пользующихся </a:t>
            </a:r>
            <a:r>
              <a:rPr lang="ru-RU" sz="2400" dirty="0" smtClean="0"/>
              <a:t>благами.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Частное благо </a:t>
            </a:r>
            <a:r>
              <a:rPr lang="ru-RU" sz="2400" dirty="0" smtClean="0"/>
              <a:t>– это благо, потребляемое индивидуальным потребителем. Обладает свойствами: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400" dirty="0" smtClean="0"/>
              <a:t>делимостью, т.к. состоит </a:t>
            </a:r>
            <a:r>
              <a:rPr lang="ru-RU" sz="2400" dirty="0"/>
              <a:t>из большого количества обособленных единиц, каждая из которых предназначена для потребления индивидуальным потребителем</a:t>
            </a:r>
            <a:r>
              <a:rPr lang="ru-RU" sz="2400" dirty="0" smtClean="0"/>
              <a:t>;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400" dirty="0" smtClean="0"/>
              <a:t>конкурентностью, т.к. благо </a:t>
            </a:r>
            <a:r>
              <a:rPr lang="ru-RU" sz="2400" dirty="0"/>
              <a:t>достается тому, кто </a:t>
            </a:r>
            <a:r>
              <a:rPr lang="ru-RU" sz="2400" dirty="0" smtClean="0"/>
              <a:t>заплатил </a:t>
            </a:r>
            <a:r>
              <a:rPr lang="ru-RU" sz="2400" dirty="0"/>
              <a:t>за </a:t>
            </a:r>
            <a:r>
              <a:rPr lang="ru-RU" sz="2400" dirty="0" smtClean="0"/>
              <a:t>него;</a:t>
            </a:r>
          </a:p>
          <a:p>
            <a:pPr marL="285750" indent="-285750">
              <a:buBlip>
                <a:blip r:embed="rId2"/>
              </a:buBlip>
            </a:pPr>
            <a:r>
              <a:rPr lang="ru-RU" sz="2400" dirty="0" smtClean="0"/>
              <a:t>исключаемостью </a:t>
            </a:r>
            <a:r>
              <a:rPr lang="ru-RU" sz="2400" dirty="0"/>
              <a:t>из потребления, т. е. </a:t>
            </a:r>
            <a:r>
              <a:rPr lang="ru-RU" sz="2400" dirty="0" smtClean="0"/>
              <a:t>его потребление блага одним субъектом исключает </a:t>
            </a:r>
            <a:r>
              <a:rPr lang="ru-RU" sz="2400" dirty="0"/>
              <a:t>возможность потребления его другими субъектами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15616" y="188640"/>
            <a:ext cx="8022613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и общественные блага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942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-27384"/>
            <a:ext cx="8022613" cy="79208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благо – 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21</a:t>
            </a:fld>
            <a:endParaRPr lang="ru-RU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997187"/>
            <a:ext cx="7775848" cy="5744181"/>
          </a:xfrm>
        </p:spPr>
        <p:txBody>
          <a:bodyPr>
            <a:noAutofit/>
          </a:bodyPr>
          <a:lstStyle/>
          <a:p>
            <a:r>
              <a:rPr lang="ru-RU" sz="2200" dirty="0" smtClean="0"/>
              <a:t>– </a:t>
            </a:r>
            <a:r>
              <a:rPr lang="ru-RU" sz="2200" dirty="0"/>
              <a:t>это благо, которое потребляется всеми членами общества, независимо от того, в какой степени каждый член общества оплатил пользо­вание этим благом. </a:t>
            </a:r>
            <a:endParaRPr lang="ru-RU" sz="2200" dirty="0" smtClean="0"/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Общественные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блага</a:t>
            </a:r>
            <a:r>
              <a:rPr lang="ru-RU" sz="2200" dirty="0"/>
              <a:t>: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200" dirty="0"/>
              <a:t>неделимы, т.к. их нельзя разбить на отдельные единицы, которые могли бы потребить разные индивиды;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200" dirty="0" err="1"/>
              <a:t>неконкурентны</a:t>
            </a:r>
            <a:r>
              <a:rPr lang="ru-RU" sz="2200" dirty="0"/>
              <a:t>: потребление блага не предполагает соперни­чества между потребителями;</a:t>
            </a:r>
          </a:p>
          <a:p>
            <a:pPr marL="285750" indent="-285750">
              <a:buBlip>
                <a:blip r:embed="rId3"/>
              </a:buBlip>
            </a:pPr>
            <a:r>
              <a:rPr lang="ru-RU" sz="2200" dirty="0"/>
              <a:t>неисключаемы из потребления: если данное благо доступно одному члену общества, то оно доступно и другому. Ни один потребитель не может быть лишен возможности потребления в независимости от того, заплатил он за него или нет</a:t>
            </a:r>
            <a:r>
              <a:rPr lang="ru-RU" sz="2200" dirty="0" smtClean="0"/>
              <a:t>. </a:t>
            </a:r>
            <a:r>
              <a:rPr lang="ru-RU" sz="2200" i="1" dirty="0" smtClean="0"/>
              <a:t>Принцип неисключаемости имеет свои ограничения в зависимости от того, чистое это общественное благо или условное</a:t>
            </a:r>
            <a:r>
              <a:rPr lang="ru-RU" sz="2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725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8174" y="188640"/>
            <a:ext cx="8022613" cy="107908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общественных благ и особенности их свойств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22</a:t>
            </a:fld>
            <a:endParaRPr lang="ru-RU"/>
          </a:p>
        </p:txBody>
      </p:sp>
      <p:pic>
        <p:nvPicPr>
          <p:cNvPr id="9" name="Picture 2" descr="http://xn--e1aogju.xn--p1ai/upload/sx/239/preview/2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885" y="1460842"/>
            <a:ext cx="7841611" cy="499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76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8174" y="188640"/>
            <a:ext cx="8022613" cy="107908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и потребительские блага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333792"/>
            <a:ext cx="783028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производственные и потребительские блага делятся в </a:t>
            </a:r>
            <a:r>
              <a:rPr lang="ru-RU" sz="2400" dirty="0"/>
              <a:t>зависимости от </a:t>
            </a:r>
            <a:r>
              <a:rPr lang="ru-RU" sz="2400" dirty="0" smtClean="0"/>
              <a:t>назначения.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блага (промежуточный продукт) </a:t>
            </a:r>
            <a:r>
              <a:rPr lang="ru-RU" sz="2600" dirty="0" smtClean="0"/>
              <a:t>– блага, предназначенные для производства других благ. Служат удовлетворению человеческих потребностей опосредованно.</a:t>
            </a:r>
          </a:p>
          <a:p>
            <a:endParaRPr lang="ru-RU" sz="1000" dirty="0" smtClean="0"/>
          </a:p>
          <a:p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Потребительские блага (прямой продукт) </a:t>
            </a:r>
            <a:r>
              <a:rPr lang="ru-RU" sz="2600" dirty="0" smtClean="0"/>
              <a:t>– блага, предназначенные непосредственно для удовлетворения </a:t>
            </a:r>
            <a:r>
              <a:rPr lang="ru-RU" sz="2600" dirty="0"/>
              <a:t>человеческих </a:t>
            </a:r>
            <a:r>
              <a:rPr lang="ru-RU" sz="2600" dirty="0" smtClean="0"/>
              <a:t>потребностей.</a:t>
            </a:r>
          </a:p>
          <a:p>
            <a:endParaRPr lang="ru-RU" sz="1000" dirty="0"/>
          </a:p>
          <a:p>
            <a:r>
              <a:rPr lang="ru-RU" sz="2600" dirty="0" smtClean="0"/>
              <a:t>Потребительские блага создаются путем использования производственных благ и запасов естественных благ.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1175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8174" y="116632"/>
            <a:ext cx="8022613" cy="107908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Инвестиционные и потребительские товары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196752"/>
            <a:ext cx="78302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Инвестиционные товары (товары для будущего) </a:t>
            </a:r>
            <a:r>
              <a:rPr lang="ru-RU" sz="2400" dirty="0" smtClean="0"/>
              <a:t>– товары, производимые в целях </a:t>
            </a:r>
            <a:r>
              <a:rPr lang="ru-RU" sz="2400" dirty="0"/>
              <a:t>замены, </a:t>
            </a:r>
            <a:r>
              <a:rPr lang="ru-RU" sz="2400" dirty="0" smtClean="0"/>
              <a:t>обновления и </a:t>
            </a:r>
            <a:r>
              <a:rPr lang="ru-RU" sz="2400" dirty="0"/>
              <a:t>качественного улучшения </a:t>
            </a:r>
            <a:r>
              <a:rPr lang="ru-RU" sz="2400" dirty="0" smtClean="0"/>
              <a:t>производственных благ. Это, главным образом, продукция </a:t>
            </a:r>
            <a:r>
              <a:rPr lang="ru-RU" sz="2400" dirty="0"/>
              <a:t>машиностроения и строительная </a:t>
            </a:r>
            <a:r>
              <a:rPr lang="ru-RU" sz="2400" dirty="0" smtClean="0"/>
              <a:t>продукция (здания и сооружения, любое оборудование, станки, транспорт, объекты инфраструктуры и т.д.), имеющая длительный срок использования в производстве. </a:t>
            </a:r>
          </a:p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Потребительские товары (товары для настоящего) </a:t>
            </a:r>
            <a:r>
              <a:rPr lang="ru-RU" sz="2400" dirty="0" smtClean="0"/>
              <a:t>– товары, производимые с целью удовлетворения </a:t>
            </a:r>
            <a:r>
              <a:rPr lang="ru-RU" sz="2400" dirty="0"/>
              <a:t>человеческих </a:t>
            </a:r>
            <a:r>
              <a:rPr lang="ru-RU" sz="2400" dirty="0" smtClean="0"/>
              <a:t>потребностей. К ним относятся все товары массового потребления.</a:t>
            </a:r>
          </a:p>
          <a:p>
            <a:r>
              <a:rPr lang="ru-RU" sz="2400" i="1" dirty="0" smtClean="0"/>
              <a:t>В современной экономике акт потребления фиксируется в момент купли-продажи товара, а не в момент его фактического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12166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8174" y="116632"/>
            <a:ext cx="8022613" cy="86409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Потребительские товары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196752"/>
            <a:ext cx="783028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включают широкий и разнообразный </a:t>
            </a:r>
            <a:r>
              <a:rPr lang="ru-RU" sz="2400" dirty="0"/>
              <a:t>спектр продуктов, предназначенных для удовлетворения </a:t>
            </a:r>
            <a:r>
              <a:rPr lang="ru-RU" sz="2400" dirty="0" smtClean="0"/>
              <a:t>разнообразных потребностей. </a:t>
            </a:r>
          </a:p>
          <a:p>
            <a:endParaRPr lang="ru-RU" sz="1000" dirty="0" smtClean="0"/>
          </a:p>
          <a:p>
            <a:r>
              <a:rPr lang="ru-RU" sz="2400" dirty="0" smtClean="0"/>
              <a:t>Потребительские товары подразделяют на:</a:t>
            </a:r>
          </a:p>
          <a:p>
            <a:pPr marL="342900" indent="-342900">
              <a:buBlip>
                <a:blip r:embed="rId3"/>
              </a:buBlip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предметы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необходимости </a:t>
            </a:r>
            <a:r>
              <a:rPr lang="ru-RU" sz="2400" dirty="0" smtClean="0"/>
              <a:t>– товары, удовлетворяющие, как правило, первичные потребности, и потому трудно заменимые. Влияют на сам факт существования, без них человеку практически не обойтись.</a:t>
            </a:r>
          </a:p>
          <a:p>
            <a:endParaRPr lang="ru-RU" sz="1000" dirty="0"/>
          </a:p>
          <a:p>
            <a:pPr marL="342900" indent="-342900">
              <a:buBlip>
                <a:blip r:embed="rId3"/>
              </a:buBlip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предметы роскоши </a:t>
            </a:r>
            <a:r>
              <a:rPr lang="ru-RU" sz="2400" dirty="0" smtClean="0"/>
              <a:t>– товары, </a:t>
            </a:r>
            <a:r>
              <a:rPr lang="ru-RU" sz="2400" dirty="0"/>
              <a:t>удовлетворяющие, как правило, </a:t>
            </a:r>
            <a:r>
              <a:rPr lang="ru-RU" sz="2400" dirty="0" smtClean="0"/>
              <a:t>вторичные </a:t>
            </a:r>
            <a:r>
              <a:rPr lang="ru-RU" sz="2400" dirty="0"/>
              <a:t>потребности, и потому </a:t>
            </a:r>
            <a:r>
              <a:rPr lang="ru-RU" sz="2400" dirty="0" smtClean="0"/>
              <a:t>легко заменимые. Влияют на качество жизни, но без них можно обойтись.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931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1796" y="332656"/>
            <a:ext cx="8168992" cy="10801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Материальные и невещественные блага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958057"/>
            <a:ext cx="783028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Материальные блага </a:t>
            </a:r>
            <a:r>
              <a:rPr lang="ru-RU" sz="2400" dirty="0" smtClean="0"/>
              <a:t>– блага, имеющие </a:t>
            </a:r>
            <a:r>
              <a:rPr lang="ru-RU" sz="2400" dirty="0"/>
              <a:t>предметную (объектную) форму, доступную органам чувств </a:t>
            </a:r>
            <a:r>
              <a:rPr lang="ru-RU" sz="2400" dirty="0" smtClean="0"/>
              <a:t>человека.</a:t>
            </a:r>
          </a:p>
          <a:p>
            <a:r>
              <a:rPr lang="ru-RU" sz="2400" dirty="0"/>
              <a:t> </a:t>
            </a:r>
            <a:br>
              <a:rPr lang="ru-RU" sz="2400" dirty="0"/>
            </a:b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Невещественные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блага </a:t>
            </a:r>
            <a:r>
              <a:rPr lang="ru-RU" sz="2400" dirty="0" smtClean="0"/>
              <a:t>– блага, не имеющие конкретной предметной формы (формы вещи), </a:t>
            </a:r>
            <a:r>
              <a:rPr lang="ru-RU" sz="2400" dirty="0"/>
              <a:t>их польза для человека состоит в эффекте результата оказанной услуги или выполненной работы. </a:t>
            </a:r>
            <a:r>
              <a:rPr lang="ru-RU" sz="2400" dirty="0" smtClean="0"/>
              <a:t>Услуги </a:t>
            </a:r>
            <a:r>
              <a:rPr lang="ru-RU" sz="2400" dirty="0"/>
              <a:t>составляют основу существования таких сфер общественной жизни, как образование, медицина, спорт, право, культура, наука, информация, </a:t>
            </a:r>
            <a:r>
              <a:rPr lang="ru-RU" sz="2400" dirty="0" smtClean="0"/>
              <a:t>досуг, сервис, связь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285285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1796" y="-27384"/>
            <a:ext cx="7622652" cy="9361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Нематериальные блага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052736"/>
            <a:ext cx="783028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Нематериальные блага </a:t>
            </a:r>
            <a:r>
              <a:rPr lang="ru-RU" sz="2400" dirty="0" smtClean="0"/>
              <a:t>– блага, используемые для сохранения и развития благ, прав и свобод, данных человеку от рождения или по закону, а именно: жизни, здоровья, достоинства </a:t>
            </a:r>
            <a:r>
              <a:rPr lang="ru-RU" sz="2400" dirty="0"/>
              <a:t>личности, </a:t>
            </a:r>
            <a:r>
              <a:rPr lang="ru-RU" sz="2400" dirty="0" smtClean="0"/>
              <a:t>личной неприкосновенности, чести </a:t>
            </a:r>
            <a:r>
              <a:rPr lang="ru-RU" sz="2400" dirty="0"/>
              <a:t>и </a:t>
            </a:r>
            <a:r>
              <a:rPr lang="ru-RU" sz="2400" dirty="0" smtClean="0"/>
              <a:t>доброго имени, деловой репутации и других. Создаются в непроизводственной сфере и обладают </a:t>
            </a:r>
            <a:r>
              <a:rPr lang="ru-RU" sz="2400" dirty="0"/>
              <a:t>свойством </a:t>
            </a:r>
            <a:r>
              <a:rPr lang="ru-RU" sz="2400" dirty="0" smtClean="0"/>
              <a:t>индивидуализации личности </a:t>
            </a:r>
            <a:r>
              <a:rPr lang="ru-RU" sz="2400" dirty="0"/>
              <a:t>обладателя этих </a:t>
            </a:r>
            <a:r>
              <a:rPr lang="ru-RU" sz="2400" dirty="0" smtClean="0"/>
              <a:t>благ. </a:t>
            </a:r>
          </a:p>
          <a:p>
            <a:endParaRPr lang="ru-RU" sz="1000" dirty="0" smtClean="0"/>
          </a:p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Нематериальные блага бывают</a:t>
            </a:r>
            <a:r>
              <a:rPr lang="ru-RU" sz="2400" dirty="0" smtClean="0"/>
              <a:t>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внутренними</a:t>
            </a:r>
            <a:r>
              <a:rPr lang="ru-RU" sz="2400" dirty="0" smtClean="0"/>
              <a:t> – данными человеку природой (таланты и способности);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внешними</a:t>
            </a:r>
            <a:r>
              <a:rPr lang="ru-RU" sz="2400" dirty="0" smtClean="0"/>
              <a:t> – данными человеку окружающей средой (репутация, деловые связи).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366608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1796" y="116632"/>
            <a:ext cx="7262612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Духовные блага – 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271657"/>
            <a:ext cx="78302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блага</a:t>
            </a:r>
            <a:r>
              <a:rPr lang="ru-RU" sz="2400" dirty="0"/>
              <a:t>, </a:t>
            </a:r>
            <a:r>
              <a:rPr lang="ru-RU" sz="2400" dirty="0" smtClean="0"/>
              <a:t>использующиеся </a:t>
            </a:r>
            <a:r>
              <a:rPr lang="ru-RU" sz="2400" dirty="0"/>
              <a:t>человеком для </a:t>
            </a:r>
            <a:r>
              <a:rPr lang="ru-RU" sz="2400" dirty="0" smtClean="0"/>
              <a:t>духовного развития и совершенствования, получения духовного наслаждения и удовлетворения </a:t>
            </a:r>
            <a:r>
              <a:rPr lang="ru-RU" sz="2400" dirty="0"/>
              <a:t>разумным стремлениям </a:t>
            </a:r>
            <a:r>
              <a:rPr lang="ru-RU" sz="2400" dirty="0" smtClean="0"/>
              <a:t>человека.</a:t>
            </a:r>
          </a:p>
          <a:p>
            <a:endParaRPr lang="ru-RU" sz="2400" dirty="0" smtClean="0"/>
          </a:p>
          <a:p>
            <a:r>
              <a:rPr lang="ru-RU" sz="2400" dirty="0" smtClean="0"/>
              <a:t>Духовными благами могут быть получение знаний, чтение книг, журналов, просмотр кинофильмов, посещение театров, концертов, слушание музыки, </a:t>
            </a:r>
            <a:r>
              <a:rPr lang="ru-RU" sz="2400" dirty="0"/>
              <a:t>туристические поездки </a:t>
            </a:r>
            <a:r>
              <a:rPr lang="ru-RU" sz="2400" dirty="0" smtClean="0"/>
              <a:t>и т.д. </a:t>
            </a:r>
          </a:p>
          <a:p>
            <a:endParaRPr lang="ru-RU" sz="2400" dirty="0"/>
          </a:p>
          <a:p>
            <a:r>
              <a:rPr lang="ru-RU" sz="2400" dirty="0" smtClean="0"/>
              <a:t>Производство духовных благ неотделимо от материального производства.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5546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520" y="260648"/>
            <a:ext cx="8168992" cy="108012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Воспроизводимые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невоспроизводимые блага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29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34199" y="1916832"/>
            <a:ext cx="783028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оспроизводимые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блага</a:t>
            </a:r>
            <a:r>
              <a:rPr lang="ru-RU" sz="2600" dirty="0"/>
              <a:t> </a:t>
            </a:r>
            <a:r>
              <a:rPr lang="ru-RU" sz="2600" dirty="0" smtClean="0"/>
              <a:t>- блага, </a:t>
            </a:r>
            <a:r>
              <a:rPr lang="ru-RU" sz="2600" dirty="0"/>
              <a:t>которые можно создать снова в том же виде и </a:t>
            </a:r>
            <a:r>
              <a:rPr lang="ru-RU" sz="2600" dirty="0" smtClean="0"/>
              <a:t>объеме.</a:t>
            </a:r>
          </a:p>
          <a:p>
            <a:endParaRPr lang="ru-RU" sz="2600" dirty="0" smtClean="0"/>
          </a:p>
          <a:p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Невоспроизводимые и трудновоспроизводимые блага</a:t>
            </a:r>
            <a:r>
              <a:rPr lang="ru-RU" sz="2600" dirty="0"/>
              <a:t> - блага, которые </a:t>
            </a:r>
            <a:r>
              <a:rPr lang="ru-RU" sz="2600" dirty="0" smtClean="0"/>
              <a:t>невозможно </a:t>
            </a:r>
            <a:r>
              <a:rPr lang="ru-RU" sz="2600" dirty="0"/>
              <a:t>создать снова в том же виде и </a:t>
            </a:r>
            <a:r>
              <a:rPr lang="ru-RU" sz="2600" dirty="0" smtClean="0"/>
              <a:t>объеме. Как правило, это редкие ресурсы, произведения искусства, эксклюзивные товары.</a:t>
            </a:r>
            <a:endParaRPr lang="ru-RU" sz="2600" i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3737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520" y="260648"/>
            <a:ext cx="8168992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экономических благ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30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4199" y="1916832"/>
            <a:ext cx="7830289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600" dirty="0" smtClean="0"/>
              <a:t>Ограниченность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Полезность – способность блага удовлетворять потребность человека. Зависит от имеющегося количества блага и степенью насыщения потребностей.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Стоимость – категория, отражающая объем затраченных ресурсов.</a:t>
            </a:r>
            <a:endParaRPr lang="ru-RU" sz="26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5143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3528" y="44624"/>
            <a:ext cx="7232888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Национальное богатство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0862" y="1052736"/>
            <a:ext cx="783028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Национальное богатство </a:t>
            </a:r>
            <a:r>
              <a:rPr lang="ru-RU" sz="2800" dirty="0"/>
              <a:t>— совокупность </a:t>
            </a:r>
            <a:r>
              <a:rPr lang="ru-RU" sz="2800" dirty="0" smtClean="0"/>
              <a:t>благ</a:t>
            </a:r>
            <a:r>
              <a:rPr lang="ru-RU" sz="2800" dirty="0"/>
              <a:t>, которыми располагает на определенную дату общество и которые </a:t>
            </a:r>
            <a:r>
              <a:rPr lang="ru-RU" sz="2800" dirty="0" smtClean="0"/>
              <a:t>были накоплены (созданы) обществом за </a:t>
            </a:r>
            <a:r>
              <a:rPr lang="ru-RU" sz="2800" dirty="0"/>
              <a:t>весь </a:t>
            </a:r>
            <a:r>
              <a:rPr lang="ru-RU" sz="2800" dirty="0" smtClean="0"/>
              <a:t>период </a:t>
            </a:r>
            <a:r>
              <a:rPr lang="ru-RU" sz="2800" dirty="0"/>
              <a:t>его развития</a:t>
            </a:r>
            <a:r>
              <a:rPr lang="ru-RU" sz="2800" dirty="0" smtClean="0"/>
              <a:t>.</a:t>
            </a:r>
          </a:p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Национальное богатство </a:t>
            </a:r>
            <a:r>
              <a:rPr lang="ru-RU" sz="2800" dirty="0"/>
              <a:t>в широком смысле </a:t>
            </a:r>
            <a:r>
              <a:rPr lang="ru-RU" sz="2800" dirty="0" smtClean="0"/>
              <a:t>представляет </a:t>
            </a:r>
            <a:r>
              <a:rPr lang="ru-RU" sz="2800" dirty="0"/>
              <a:t>собой все то, чем </a:t>
            </a:r>
            <a:r>
              <a:rPr lang="ru-RU" sz="2800" dirty="0" smtClean="0"/>
              <a:t>обладает нация: материальные и нематериальные блага</a:t>
            </a:r>
            <a:r>
              <a:rPr lang="ru-RU" sz="2800" dirty="0"/>
              <a:t>, </a:t>
            </a:r>
            <a:r>
              <a:rPr lang="ru-RU" sz="2800" dirty="0" smtClean="0"/>
              <a:t>природные и трудовые ресурсы во всем их многообразии.</a:t>
            </a:r>
            <a:r>
              <a:rPr lang="ru-RU" sz="2800" dirty="0"/>
              <a:t> </a:t>
            </a:r>
          </a:p>
          <a:p>
            <a:r>
              <a:rPr lang="ru-RU" sz="2800" dirty="0" smtClean="0"/>
              <a:t>В узком смысле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национальное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богатство </a:t>
            </a:r>
            <a:r>
              <a:rPr lang="ru-RU" sz="2800" dirty="0" smtClean="0"/>
              <a:t>— общий </a:t>
            </a:r>
            <a:r>
              <a:rPr lang="ru-RU" sz="2800" dirty="0"/>
              <a:t>итог </a:t>
            </a:r>
            <a:r>
              <a:rPr lang="ru-RU" sz="2800" dirty="0" smtClean="0"/>
              <a:t>процесса </a:t>
            </a:r>
            <a:r>
              <a:rPr lang="ru-RU" sz="2800" dirty="0"/>
              <a:t>общественного производства за всю историю развития национальной экономики</a:t>
            </a:r>
            <a:r>
              <a:rPr lang="ru-RU" sz="28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7785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568" y="260648"/>
            <a:ext cx="7232888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32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7792" y="1340768"/>
            <a:ext cx="783028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имеющиеся у общества возможности для создания благ и удовлетворения потребностей.</a:t>
            </a:r>
          </a:p>
          <a:p>
            <a:pPr marL="342900" indent="-342900">
              <a:buFontTx/>
              <a:buChar char="-"/>
            </a:pPr>
            <a:endParaRPr lang="ru-RU" sz="1200" dirty="0"/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производства </a:t>
            </a:r>
            <a:r>
              <a:rPr lang="ru-RU" sz="2800" dirty="0" smtClean="0"/>
              <a:t>– ресурсы, участвующие в общественном производстве в настоящее время.</a:t>
            </a:r>
          </a:p>
          <a:p>
            <a:endParaRPr lang="ru-RU" sz="1200" dirty="0"/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 подразделяются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sz="2800" dirty="0" smtClean="0"/>
              <a:t>:</a:t>
            </a:r>
          </a:p>
          <a:p>
            <a:endParaRPr lang="ru-RU" sz="1200" dirty="0"/>
          </a:p>
          <a:p>
            <a:pPr>
              <a:buFont typeface="Wingdings" pitchFamily="2" charset="2"/>
              <a:buChar char="n"/>
            </a:pPr>
            <a:r>
              <a:rPr lang="ru-RU" sz="2800" dirty="0" smtClean="0"/>
              <a:t> Материальные </a:t>
            </a:r>
            <a:r>
              <a:rPr lang="ru-RU" sz="2800" dirty="0"/>
              <a:t>ресурсы – земля, </a:t>
            </a:r>
            <a:r>
              <a:rPr lang="ru-RU" sz="2800" dirty="0" smtClean="0"/>
              <a:t>капитал</a:t>
            </a:r>
            <a:r>
              <a:rPr lang="ru-RU" sz="2800" dirty="0"/>
              <a:t>.</a:t>
            </a:r>
          </a:p>
          <a:p>
            <a:pPr>
              <a:buFont typeface="Wingdings" pitchFamily="2" charset="2"/>
              <a:buChar char="n"/>
            </a:pPr>
            <a:r>
              <a:rPr lang="ru-RU" sz="2800" dirty="0" smtClean="0"/>
              <a:t> Людские </a:t>
            </a:r>
            <a:r>
              <a:rPr lang="ru-RU" sz="2800" dirty="0"/>
              <a:t>ресурсы – </a:t>
            </a:r>
            <a:r>
              <a:rPr lang="ru-RU" sz="2800" dirty="0" smtClean="0"/>
              <a:t>рабочая сила и </a:t>
            </a:r>
            <a:r>
              <a:rPr lang="ru-RU" sz="2800" dirty="0"/>
              <a:t>предпринимательская способность.</a:t>
            </a:r>
          </a:p>
          <a:p>
            <a:endParaRPr lang="ru-RU" sz="2600" dirty="0" smtClean="0"/>
          </a:p>
          <a:p>
            <a:pPr marL="342900" indent="-342900">
              <a:buFontTx/>
              <a:buChar char="-"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05068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568" y="-27384"/>
            <a:ext cx="7232888" cy="79208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экономических ресурсов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33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7792" y="980728"/>
            <a:ext cx="7830289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</a:t>
            </a:r>
            <a:r>
              <a:rPr lang="ru-RU" sz="2400" dirty="0" smtClean="0"/>
              <a:t>. К </a:t>
            </a:r>
            <a:r>
              <a:rPr lang="ru-RU" sz="2400" dirty="0"/>
              <a:t>понятию «</a:t>
            </a:r>
            <a:r>
              <a:rPr lang="ru-RU" sz="2400" i="1" dirty="0"/>
              <a:t>земля</a:t>
            </a:r>
            <a:r>
              <a:rPr lang="ru-RU" sz="2400" dirty="0"/>
              <a:t>» относятся все естественные ресурсы: пахотные земли, леса, месторождения полезных ископаемых, водные </a:t>
            </a:r>
            <a:r>
              <a:rPr lang="ru-RU" sz="2400" dirty="0" smtClean="0"/>
              <a:t>ресурсы и пр.</a:t>
            </a: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</a:t>
            </a:r>
            <a:r>
              <a:rPr lang="ru-RU" sz="2400" dirty="0" smtClean="0"/>
              <a:t> – совокупность всех произведённых ранее ресурсов, используемых </a:t>
            </a:r>
            <a:r>
              <a:rPr lang="ru-RU" sz="2400" dirty="0"/>
              <a:t>в </a:t>
            </a:r>
            <a:r>
              <a:rPr lang="ru-RU" sz="2400" dirty="0" smtClean="0"/>
              <a:t>текущем производстве экономических благ. Различают реальный и денежный капитал.</a:t>
            </a: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Рабочая сила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–</a:t>
            </a:r>
            <a:r>
              <a:rPr lang="ru-RU" sz="2400" dirty="0" smtClean="0"/>
              <a:t> совокупность физических, интеллектуальных и духовных способностей и навыков </a:t>
            </a:r>
            <a:r>
              <a:rPr lang="ru-RU" sz="2400" dirty="0"/>
              <a:t>людей, </a:t>
            </a:r>
            <a:r>
              <a:rPr lang="ru-RU" sz="2400" dirty="0" smtClean="0"/>
              <a:t>используемых </a:t>
            </a:r>
            <a:r>
              <a:rPr lang="ru-RU" sz="2400" dirty="0"/>
              <a:t>в производстве </a:t>
            </a:r>
            <a:r>
              <a:rPr lang="ru-RU" sz="2400" dirty="0" smtClean="0"/>
              <a:t>экономических благ. </a:t>
            </a: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Предпринимательская способность </a:t>
            </a:r>
            <a:r>
              <a:rPr lang="ru-RU" sz="2400" dirty="0" smtClean="0"/>
              <a:t>– способность человека эффективно использовать </a:t>
            </a:r>
            <a:r>
              <a:rPr lang="ru-RU" sz="2400" dirty="0"/>
              <a:t>все факторы </a:t>
            </a:r>
            <a:r>
              <a:rPr lang="ru-RU" sz="2400" dirty="0" smtClean="0"/>
              <a:t>производства с целью создания продукта и получения при этом коммерческой выгоды.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22098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568" y="188640"/>
            <a:ext cx="7232888" cy="10801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использования людских ресурсов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7792" y="1458122"/>
            <a:ext cx="7830289" cy="499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</a:t>
            </a:r>
            <a:r>
              <a:rPr lang="ru-RU" sz="2200" dirty="0" smtClean="0"/>
              <a:t>– в экономике выступает носителем рабочей силы.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Рабочая сила</a:t>
            </a: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smtClean="0"/>
              <a:t>–</a:t>
            </a:r>
            <a:r>
              <a:rPr lang="ru-RU" sz="2200" dirty="0" smtClean="0"/>
              <a:t> совокупность физических, интеллектуальных и духовных способностей и навыков </a:t>
            </a:r>
            <a:r>
              <a:rPr lang="ru-RU" sz="2200" dirty="0"/>
              <a:t>людей, </a:t>
            </a:r>
            <a:r>
              <a:rPr lang="ru-RU" sz="2200" dirty="0" smtClean="0"/>
              <a:t>используемых </a:t>
            </a:r>
            <a:r>
              <a:rPr lang="ru-RU" sz="2200" dirty="0"/>
              <a:t>в производстве </a:t>
            </a:r>
            <a:r>
              <a:rPr lang="ru-RU" sz="2200" dirty="0" smtClean="0"/>
              <a:t>экономических благ.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</a:t>
            </a:r>
            <a:r>
              <a:rPr lang="ru-RU" sz="2200" dirty="0" smtClean="0"/>
              <a:t> – целенаправленная деятельность людей по созданию экономических благ. По </a:t>
            </a:r>
            <a:r>
              <a:rPr lang="ru-RU" sz="2200" dirty="0" err="1" smtClean="0"/>
              <a:t>К.Марксу</a:t>
            </a:r>
            <a:r>
              <a:rPr lang="ru-RU" sz="2200" dirty="0" smtClean="0"/>
              <a:t>, является движущей производительной силой.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Трудовые ресурсы </a:t>
            </a:r>
            <a:r>
              <a:rPr lang="ru-RU" sz="2200" dirty="0" smtClean="0"/>
              <a:t>– население, обладающее рабочей силой.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Человеческий капитал </a:t>
            </a:r>
            <a:r>
              <a:rPr lang="ru-RU" sz="2200" dirty="0" smtClean="0"/>
              <a:t>- </a:t>
            </a:r>
            <a:r>
              <a:rPr lang="ru-RU" sz="2200" dirty="0"/>
              <a:t>совокупность </a:t>
            </a:r>
            <a:r>
              <a:rPr lang="ru-RU" sz="2200" dirty="0" smtClean="0"/>
              <a:t>накопленных знаний</a:t>
            </a:r>
            <a:r>
              <a:rPr lang="ru-RU" sz="2200" dirty="0"/>
              <a:t>, умений, навыков, использующихся </a:t>
            </a:r>
            <a:r>
              <a:rPr lang="ru-RU" sz="2200" dirty="0" smtClean="0"/>
              <a:t>в процессе общественного производства и для </a:t>
            </a:r>
            <a:r>
              <a:rPr lang="ru-RU" sz="2200" dirty="0"/>
              <a:t>удовлетворения многообразных потребностей </a:t>
            </a:r>
            <a:r>
              <a:rPr lang="ru-RU" sz="2200" dirty="0" smtClean="0"/>
              <a:t>самого человека. Главный </a:t>
            </a:r>
            <a:r>
              <a:rPr lang="ru-RU" sz="2200" dirty="0"/>
              <a:t>фактор формирования и развития </a:t>
            </a:r>
            <a:r>
              <a:rPr lang="ru-RU" sz="2200" dirty="0" smtClean="0"/>
              <a:t>инновационной экономики </a:t>
            </a:r>
            <a:r>
              <a:rPr lang="ru-RU" sz="2200" dirty="0"/>
              <a:t>как </a:t>
            </a:r>
            <a:r>
              <a:rPr lang="ru-RU" sz="2200" dirty="0" smtClean="0"/>
              <a:t>высшего </a:t>
            </a:r>
            <a:r>
              <a:rPr lang="ru-RU" sz="2200" dirty="0"/>
              <a:t>этапа </a:t>
            </a:r>
            <a:r>
              <a:rPr lang="ru-RU" sz="2200" dirty="0" smtClean="0"/>
              <a:t>экономического развития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713169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568" y="188640"/>
            <a:ext cx="7232888" cy="10801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использования капитала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7792" y="1772816"/>
            <a:ext cx="7830289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Предметы труда </a:t>
            </a:r>
            <a:r>
              <a:rPr lang="ru-RU" sz="2600" dirty="0" smtClean="0"/>
              <a:t>– то, на </a:t>
            </a:r>
            <a:r>
              <a:rPr lang="ru-RU" sz="2600" dirty="0"/>
              <a:t>что направлен труд </a:t>
            </a:r>
            <a:r>
              <a:rPr lang="ru-RU" sz="2600" dirty="0" smtClean="0"/>
              <a:t>человека.</a:t>
            </a:r>
          </a:p>
          <a:p>
            <a:pPr>
              <a:lnSpc>
                <a:spcPct val="90000"/>
              </a:lnSpc>
            </a:pPr>
            <a:endParaRPr lang="ru-RU" sz="2600" dirty="0" smtClean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труда </a:t>
            </a:r>
            <a:r>
              <a:rPr lang="ru-RU" sz="2600" dirty="0" smtClean="0"/>
              <a:t>– то</a:t>
            </a:r>
            <a:r>
              <a:rPr lang="ru-RU" sz="2600" dirty="0"/>
              <a:t>, чем человек воздействует на предмет </a:t>
            </a:r>
            <a:r>
              <a:rPr lang="ru-RU" sz="2600" dirty="0" smtClean="0"/>
              <a:t>труда.</a:t>
            </a:r>
          </a:p>
          <a:p>
            <a:pPr>
              <a:lnSpc>
                <a:spcPct val="90000"/>
              </a:lnSpc>
            </a:pPr>
            <a:endParaRPr lang="ru-RU" sz="2600" dirty="0" smtClean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производства </a:t>
            </a:r>
            <a:r>
              <a:rPr lang="ru-RU" sz="2600" dirty="0" smtClean="0"/>
              <a:t>– совокупность </a:t>
            </a:r>
            <a:r>
              <a:rPr lang="ru-RU" sz="2600" dirty="0"/>
              <a:t>средств и предметов </a:t>
            </a:r>
            <a:r>
              <a:rPr lang="ru-RU" sz="2600" dirty="0" smtClean="0"/>
              <a:t>труда. </a:t>
            </a:r>
            <a:r>
              <a:rPr lang="ru-RU" sz="2600" dirty="0"/>
              <a:t>Средства и предметы труда </a:t>
            </a:r>
            <a:r>
              <a:rPr lang="ru-RU" sz="2600" dirty="0" smtClean="0"/>
              <a:t>взаимосвязаны между собой и </a:t>
            </a:r>
            <a:r>
              <a:rPr lang="ru-RU" sz="2600" dirty="0"/>
              <a:t>дополняют друг друга (например, мука и печь, нефть и нефтяная вышка, дерево и пила).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2652723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232888" cy="10801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Производительные силы и производственные отношения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36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37792" y="1772816"/>
            <a:ext cx="7830289" cy="427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Производительные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силы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/>
              <a:t>– система </a:t>
            </a:r>
            <a:r>
              <a:rPr lang="ru-RU" sz="2800" dirty="0" smtClean="0"/>
              <a:t>всех факторов производства, приводимая в действие усилиями (волей) людей. Представляют собой ведущую сторону общественного производства. Находятся в непрерывном движении, развитии. </a:t>
            </a:r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90000"/>
              </a:lnSpc>
            </a:pPr>
            <a:r>
              <a:rPr lang="ru-RU" sz="2800" dirty="0" smtClean="0"/>
              <a:t>Каждой ступени развития производительных сил соответствуют определенные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отношения</a:t>
            </a:r>
            <a:r>
              <a:rPr lang="ru-RU" sz="2800" dirty="0" smtClean="0"/>
              <a:t>, социальной формой производительных сил.</a:t>
            </a:r>
            <a:endParaRPr lang="ru-RU" sz="2600" dirty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418322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7" y="5336849"/>
            <a:ext cx="6768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7504" y="-27384"/>
            <a:ext cx="874291" cy="432048"/>
          </a:xfrm>
          <a:prstGeom prst="rect">
            <a:avLst/>
          </a:prstGeom>
        </p:spPr>
        <p:txBody>
          <a:bodyPr anchor="b">
            <a:normAutofit fontScale="4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49F9-0D39-43B5-A738-4FC2A04B1196}" type="slidenum">
              <a:rPr lang="ru-RU" smtClean="0"/>
              <a:t>37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21169" y="548680"/>
            <a:ext cx="7830289" cy="5937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/>
              <a:t>Таким образом, главной </a:t>
            </a:r>
            <a:r>
              <a:rPr lang="ru-RU" sz="2800" dirty="0"/>
              <a:t>экономической задачей является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использования ограниченных ресурсов </a:t>
            </a:r>
            <a:r>
              <a:rPr lang="ru-RU" sz="2800" dirty="0" smtClean="0"/>
              <a:t>с целью создания благ для максимального удовлетворения потребностей людей. </a:t>
            </a:r>
          </a:p>
          <a:p>
            <a:pPr>
              <a:lnSpc>
                <a:spcPct val="90000"/>
              </a:lnSpc>
            </a:pPr>
            <a:endParaRPr lang="ru-RU" sz="10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Соотношение создаваемого продукта и затраченных ресурсов отражает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экономическую эффективность</a:t>
            </a:r>
            <a:r>
              <a:rPr lang="ru-RU" sz="2800" dirty="0" smtClean="0"/>
              <a:t>.</a:t>
            </a:r>
          </a:p>
          <a:p>
            <a:pPr>
              <a:lnSpc>
                <a:spcPct val="90000"/>
              </a:lnSpc>
            </a:pPr>
            <a:endParaRPr lang="ru-RU" sz="10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В рамках решения проблемы эффективности любое </a:t>
            </a:r>
            <a:r>
              <a:rPr lang="ru-RU" sz="2800" dirty="0"/>
              <a:t>общество </a:t>
            </a:r>
            <a:r>
              <a:rPr lang="ru-RU" sz="2800" dirty="0" smtClean="0"/>
              <a:t>решает три важнейшие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проблемы</a:t>
            </a:r>
            <a:r>
              <a:rPr lang="ru-RU" sz="2800" dirty="0" smtClean="0"/>
              <a:t>:</a:t>
            </a:r>
          </a:p>
          <a:p>
            <a:pPr>
              <a:lnSpc>
                <a:spcPct val="90000"/>
              </a:lnSpc>
            </a:pPr>
            <a:endParaRPr lang="ru-RU" sz="1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800" dirty="0" smtClean="0"/>
              <a:t>Что производить?</a:t>
            </a: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800" dirty="0" smtClean="0"/>
              <a:t>Как производить?</a:t>
            </a:r>
          </a:p>
          <a:p>
            <a:pPr marL="571500" indent="-571500">
              <a:lnSpc>
                <a:spcPct val="90000"/>
              </a:lnSpc>
              <a:buAutoNum type="romanUcPeriod"/>
            </a:pPr>
            <a:r>
              <a:rPr lang="ru-RU" sz="2800" dirty="0" smtClean="0"/>
              <a:t>Для кого производить?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2895381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1444</TotalTime>
  <Words>2253</Words>
  <Application>Microsoft Office PowerPoint</Application>
  <PresentationFormat>Экран (4:3)</PresentationFormat>
  <Paragraphs>279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Солнцестояние</vt:lpstr>
      <vt:lpstr>Презентация PowerPoint</vt:lpstr>
      <vt:lpstr>Содержание темы 2</vt:lpstr>
      <vt:lpstr>Экономические законы – </vt:lpstr>
      <vt:lpstr>Принципиальные различия экономических законов от законов естествознания  </vt:lpstr>
      <vt:lpstr>Свойства экономических законов</vt:lpstr>
      <vt:lpstr>Экономические категории –</vt:lpstr>
      <vt:lpstr>Экономические отношения –</vt:lpstr>
      <vt:lpstr>Производственные отношения –</vt:lpstr>
      <vt:lpstr>Общественное производство –</vt:lpstr>
      <vt:lpstr>Общественное производство проходит 4 стадии:</vt:lpstr>
      <vt:lpstr>Общественное производство проходит 4 стадии:</vt:lpstr>
      <vt:lpstr>Общественное воспроизводство</vt:lpstr>
      <vt:lpstr>Презентация PowerPoint</vt:lpstr>
      <vt:lpstr>Потребность – </vt:lpstr>
      <vt:lpstr>Иерархия потребностей – выделение уровней потребностей и расположение их от низшего к высшему. </vt:lpstr>
      <vt:lpstr>Потребности в целом</vt:lpstr>
      <vt:lpstr>Факторы развития потребностей:</vt:lpstr>
      <vt:lpstr>Благо –</vt:lpstr>
      <vt:lpstr>Классификация экономических благ –</vt:lpstr>
      <vt:lpstr>Презентация PowerPoint</vt:lpstr>
      <vt:lpstr>Общественное благо – </vt:lpstr>
      <vt:lpstr>Классификация общественных благ и особенности их свойств</vt:lpstr>
      <vt:lpstr>Производственные и потребительские блага</vt:lpstr>
      <vt:lpstr>Инвестиционные и потребительские товары</vt:lpstr>
      <vt:lpstr>Потребительские товары</vt:lpstr>
      <vt:lpstr>Материальные и невещественные блага</vt:lpstr>
      <vt:lpstr>Нематериальные блага</vt:lpstr>
      <vt:lpstr>Духовные блага – </vt:lpstr>
      <vt:lpstr>Воспроизводимые и невоспроизводимые блага</vt:lpstr>
      <vt:lpstr>Свойства экономических благ</vt:lpstr>
      <vt:lpstr>Национальное богатство</vt:lpstr>
      <vt:lpstr>Ресурсы</vt:lpstr>
      <vt:lpstr>Виды экономических ресурсов</vt:lpstr>
      <vt:lpstr>Особенности использования людских ресурсов</vt:lpstr>
      <vt:lpstr>Особенности использования капитала</vt:lpstr>
      <vt:lpstr>Производительные силы и производственные отношения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82</cp:revision>
  <dcterms:created xsi:type="dcterms:W3CDTF">2013-09-09T04:12:34Z</dcterms:created>
  <dcterms:modified xsi:type="dcterms:W3CDTF">2015-02-05T22:55:20Z</dcterms:modified>
</cp:coreProperties>
</file>