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57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593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849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5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47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51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298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683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171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54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515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770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866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34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983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360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557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E4A70-EFD1-4DA2-AB63-56FCFBFDF5B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A4E7B-7D5F-4E5F-A7B6-56F6A26B5D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41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40548"/>
            <a:ext cx="12192000" cy="182509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Экономическая теория </a:t>
            </a:r>
            <a: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предпринимательства.</a:t>
            </a:r>
            <a:endParaRPr lang="ru-RU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4459515"/>
            <a:ext cx="4593771" cy="169454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b="1" smtClean="0">
                <a:ln/>
                <a:solidFill>
                  <a:schemeClr val="accent3"/>
                </a:solidFill>
              </a:rPr>
              <a:t>.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729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48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Структура Презентации.</a:t>
            </a:r>
            <a:endParaRPr lang="ru-RU" sz="4800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57400"/>
            <a:ext cx="7794171" cy="26016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Предпринимательство: определение (?)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Предпринимательство и экономическая теория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Социальная </a:t>
            </a:r>
            <a:r>
              <a:rPr lang="ru-RU" dirty="0" err="1" smtClean="0"/>
              <a:t>укоренённость</a:t>
            </a:r>
            <a:r>
              <a:rPr lang="ru-RU" dirty="0" smtClean="0"/>
              <a:t> </a:t>
            </a:r>
            <a:r>
              <a:rPr lang="ru-RU" dirty="0"/>
              <a:t>предпринимательства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Предпринимательство и </a:t>
            </a:r>
            <a:r>
              <a:rPr lang="ru-RU" dirty="0" smtClean="0"/>
              <a:t>государство.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171" y="3236751"/>
            <a:ext cx="5413829" cy="362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54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386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Что такое предпринимательство?</a:t>
            </a:r>
            <a:endParaRPr lang="ru-RU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117599"/>
            <a:ext cx="12192000" cy="227874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Предпринимательство</a:t>
            </a:r>
            <a:r>
              <a:rPr lang="ru-RU" dirty="0">
                <a:solidFill>
                  <a:schemeClr val="tx1"/>
                </a:solidFill>
              </a:rPr>
              <a:t>, предпринимательская деятельность — рисковая экономическая деятельность, направленная на систематическое получение прибыли от производства и продажи товаров, оказания услуг, выполнения работ. Для этой цели используется имущество, нематериальные активы, труд как самого предпринимателя, так и привлечённые со стороны. Нет гарантий, что затраченные средства окупятся, что произведённое будет продано с прибылью. С этим связан риск потерь всего или части </a:t>
            </a:r>
            <a:r>
              <a:rPr lang="ru-RU" dirty="0" smtClean="0">
                <a:solidFill>
                  <a:schemeClr val="tx1"/>
                </a:solidFill>
              </a:rPr>
              <a:t>имущества.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2" y="3294742"/>
            <a:ext cx="3759199" cy="230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46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39817"/>
            <a:ext cx="12192000" cy="4024125"/>
          </a:xfrm>
        </p:spPr>
        <p:txBody>
          <a:bodyPr/>
          <a:lstStyle/>
          <a:p>
            <a:pPr marL="0" indent="0">
              <a:buNone/>
            </a:pPr>
            <a:r>
              <a:rPr lang="ru-RU" sz="2400" b="1" i="1" dirty="0"/>
              <a:t>Большинство определений - акцент на личность предпринимателя:</a:t>
            </a:r>
            <a:endParaRPr lang="ru-RU" b="1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готовность </a:t>
            </a:r>
            <a:r>
              <a:rPr lang="ru-RU" dirty="0"/>
              <a:t>к </a:t>
            </a:r>
            <a:r>
              <a:rPr lang="ru-RU" dirty="0" smtClean="0"/>
              <a:t>риску;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</a:t>
            </a:r>
            <a:r>
              <a:rPr lang="ru-RU" dirty="0" smtClean="0"/>
              <a:t>тветственность;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л</a:t>
            </a:r>
            <a:r>
              <a:rPr lang="ru-RU" dirty="0" smtClean="0"/>
              <a:t>идерство;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открытие новых экономических возможностей и внедрение </a:t>
            </a:r>
            <a:r>
              <a:rPr lang="ru-RU" dirty="0" smtClean="0"/>
              <a:t>инноваций;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изменения в экономическом </a:t>
            </a:r>
            <a:r>
              <a:rPr lang="ru-RU" dirty="0" smtClean="0"/>
              <a:t>порядке.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52342" y="3626878"/>
            <a:ext cx="5239657" cy="323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8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25302"/>
            <a:ext cx="10820400" cy="4024125"/>
          </a:xfrm>
        </p:spPr>
        <p:txBody>
          <a:bodyPr/>
          <a:lstStyle/>
          <a:p>
            <a:pPr marL="0" indent="0">
              <a:buNone/>
            </a:pPr>
            <a:r>
              <a:rPr lang="ru-RU" sz="2400" b="1" i="1" dirty="0"/>
              <a:t>Однозначное определение невозможно – следует </a:t>
            </a:r>
            <a:r>
              <a:rPr lang="ru-RU" sz="2400" b="1" i="1" dirty="0" smtClean="0"/>
              <a:t>различать: </a:t>
            </a:r>
            <a:endParaRPr lang="ru-RU" sz="2400" b="1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между действующим предпринимательством и новой предпринимательской активностью (лиц, фирм)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между разными типами фирм («бизнесы» и собственно предпринимательские, инновационные фирмы)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89257" y="1814286"/>
            <a:ext cx="3802743" cy="50437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64419"/>
            <a:ext cx="2656114" cy="329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79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30515"/>
            <a:ext cx="12192000" cy="623582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Предпринимательство</a:t>
            </a:r>
            <a:r>
              <a:rPr lang="ru-RU" sz="3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br>
              <a:rPr lang="ru-RU" sz="3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 </a:t>
            </a:r>
            <a:br>
              <a:rPr lang="ru-RU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Экономическая теория.</a:t>
            </a:r>
            <a:endParaRPr lang="ru-RU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814286"/>
            <a:ext cx="12192000" cy="3788228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Как и почему создаются и развиваются предпринимательские фирмы</a:t>
            </a:r>
            <a:r>
              <a:rPr lang="ru-RU" b="1" i="1" dirty="0" smtClean="0">
                <a:solidFill>
                  <a:schemeClr val="tx1"/>
                </a:solidFill>
              </a:rPr>
              <a:t>?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Традиционный неоклассический подход дополняется подходом эволюционной теории: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Традиционный (исходит из равновесия): новые фирмы создаются в расчете на прибыль сверх нормальной («инновационная рента»). По мере распространения инновации прибыль снижается до обычных значений.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5312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3211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Предпринимательство и экономическая теория: заработная </a:t>
            </a:r>
            <a:r>
              <a:rPr lang="ru-RU" sz="32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плата.</a:t>
            </a:r>
            <a:endParaRPr lang="ru-RU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132115"/>
            <a:ext cx="10490200" cy="361405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600" b="1" i="1" dirty="0">
                <a:solidFill>
                  <a:schemeClr val="tx1"/>
                </a:solidFill>
              </a:rPr>
              <a:t>Заработная плата: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«Работники крупных предприятий получают более высокую зарплату, причем этот факт не может быть объяснен только различием в уровне квалификации, отраслевой принадлежностью или членством в профсоюзе. Работники крупных фирм также получают больший социальный пакет и имеют более безопасные рабочие места, чем работники </a:t>
            </a:r>
            <a:r>
              <a:rPr lang="ru-RU" dirty="0" smtClean="0">
                <a:solidFill>
                  <a:schemeClr val="tx1"/>
                </a:solidFill>
              </a:rPr>
              <a:t>МП», ибо…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Разный уровень возмещения до некоторой степени является компенсацией за </a:t>
            </a:r>
            <a:r>
              <a:rPr lang="ru-RU" dirty="0" err="1">
                <a:solidFill>
                  <a:schemeClr val="tx1"/>
                </a:solidFill>
              </a:rPr>
              <a:t>субоптимальный</a:t>
            </a:r>
            <a:r>
              <a:rPr lang="ru-RU" dirty="0">
                <a:solidFill>
                  <a:schemeClr val="tx1"/>
                </a:solidFill>
              </a:rPr>
              <a:t> размер </a:t>
            </a:r>
            <a:r>
              <a:rPr lang="ru-RU" dirty="0" smtClean="0">
                <a:solidFill>
                  <a:schemeClr val="tx1"/>
                </a:solidFill>
              </a:rPr>
              <a:t>МП (малые предприятия); 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долгосрочной перспективе </a:t>
            </a:r>
            <a:r>
              <a:rPr lang="ru-RU" dirty="0" err="1">
                <a:solidFill>
                  <a:schemeClr val="tx1"/>
                </a:solidFill>
              </a:rPr>
              <a:t>субоптимальный</a:t>
            </a:r>
            <a:r>
              <a:rPr lang="ru-RU" dirty="0">
                <a:solidFill>
                  <a:schemeClr val="tx1"/>
                </a:solidFill>
              </a:rPr>
              <a:t> размер фирм и низкая зарплата вначале обеспечивают условия для более быстрого роста и повышения </a:t>
            </a:r>
            <a:r>
              <a:rPr lang="ru-RU" dirty="0" smtClean="0">
                <a:solidFill>
                  <a:schemeClr val="tx1"/>
                </a:solidFill>
              </a:rPr>
              <a:t>зарплаты.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265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92839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Предпринимательство и экономическая теория: инновации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799772"/>
            <a:ext cx="12192000" cy="27686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Предприниматель = </a:t>
            </a:r>
            <a:r>
              <a:rPr lang="ru-RU" b="1" dirty="0" err="1">
                <a:solidFill>
                  <a:schemeClr val="tx1"/>
                </a:solidFill>
              </a:rPr>
              <a:t>инноватор</a:t>
            </a:r>
            <a:r>
              <a:rPr lang="ru-RU" b="1" dirty="0">
                <a:solidFill>
                  <a:schemeClr val="tx1"/>
                </a:solidFill>
              </a:rPr>
              <a:t>, но что такое и как померить инновации?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Инновации: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вложения в НИОКР (исследования с 1960-х гг.)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выход в виде патентов и т.п. (исследования с середины 1960-х гг.): патент – свидетельство нового технологического знания, но не внедрения и полезного эффекта от этого нового </a:t>
            </a:r>
            <a:r>
              <a:rPr lang="ru-RU" dirty="0" smtClean="0">
                <a:solidFill>
                  <a:schemeClr val="tx1"/>
                </a:solidFill>
              </a:rPr>
              <a:t>знания.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В чем состоит и как измерить этот </a:t>
            </a:r>
            <a:r>
              <a:rPr lang="ru-RU" b="1" dirty="0" smtClean="0">
                <a:solidFill>
                  <a:schemeClr val="tx1"/>
                </a:solidFill>
              </a:rPr>
              <a:t>эффект?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344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10490200" cy="3915229"/>
          </a:xfrm>
        </p:spPr>
        <p:txBody>
          <a:bodyPr>
            <a:normAutofit/>
          </a:bodyPr>
          <a:lstStyle/>
          <a:p>
            <a:pPr algn="l"/>
            <a:r>
              <a:rPr lang="ru-RU" sz="2400" b="1" i="1" dirty="0">
                <a:solidFill>
                  <a:schemeClr val="tx1"/>
                </a:solidFill>
              </a:rPr>
              <a:t>Экономический эффект инновации: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«доля в продажах продуктов, выведенных на рынок за последние 5 лет» (</a:t>
            </a:r>
            <a:r>
              <a:rPr lang="ru-RU" dirty="0" err="1">
                <a:solidFill>
                  <a:schemeClr val="tx1"/>
                </a:solidFill>
              </a:rPr>
              <a:t>FitzRoy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and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Kraft</a:t>
            </a:r>
            <a:r>
              <a:rPr lang="ru-RU" dirty="0">
                <a:solidFill>
                  <a:schemeClr val="tx1"/>
                </a:solidFill>
              </a:rPr>
              <a:t>, 1990 и 1991)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«норма </a:t>
            </a:r>
            <a:r>
              <a:rPr lang="ru-RU" dirty="0" err="1">
                <a:solidFill>
                  <a:schemeClr val="tx1"/>
                </a:solidFill>
              </a:rPr>
              <a:t>инновационности</a:t>
            </a:r>
            <a:r>
              <a:rPr lang="ru-RU" dirty="0">
                <a:solidFill>
                  <a:schemeClr val="tx1"/>
                </a:solidFill>
              </a:rPr>
              <a:t>»: число инноваций : 1000 занятых (</a:t>
            </a:r>
            <a:r>
              <a:rPr lang="ru-RU" dirty="0" err="1">
                <a:solidFill>
                  <a:schemeClr val="tx1"/>
                </a:solidFill>
              </a:rPr>
              <a:t>Acs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and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Audretsch</a:t>
            </a:r>
            <a:r>
              <a:rPr lang="ru-RU" dirty="0">
                <a:solidFill>
                  <a:schemeClr val="tx1"/>
                </a:solidFill>
              </a:rPr>
              <a:t>, 1987, 1988, 1990)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14286"/>
            <a:ext cx="12192000" cy="50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72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10490200" cy="3216275"/>
          </a:xfrm>
        </p:spPr>
        <p:txBody>
          <a:bodyPr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Различия в </a:t>
            </a:r>
            <a:r>
              <a:rPr lang="ru-RU" sz="2400" b="1" i="1" dirty="0" err="1">
                <a:solidFill>
                  <a:schemeClr val="tx1"/>
                </a:solidFill>
              </a:rPr>
              <a:t>инновационности</a:t>
            </a:r>
            <a:r>
              <a:rPr lang="ru-RU" sz="2400" b="1" i="1" dirty="0">
                <a:solidFill>
                  <a:schemeClr val="tx1"/>
                </a:solidFill>
              </a:rPr>
              <a:t> крупного и малого предпринимательства могут объясняться </a:t>
            </a:r>
            <a:r>
              <a:rPr lang="ru-RU" sz="2400" b="1" i="1" dirty="0" smtClean="0">
                <a:solidFill>
                  <a:schemeClr val="tx1"/>
                </a:solidFill>
              </a:rPr>
              <a:t>(1987</a:t>
            </a:r>
            <a:r>
              <a:rPr lang="ru-RU" sz="2400" b="1" i="1" dirty="0">
                <a:solidFill>
                  <a:schemeClr val="tx1"/>
                </a:solidFill>
              </a:rPr>
              <a:t>, 1988, 1990</a:t>
            </a:r>
            <a:r>
              <a:rPr lang="ru-RU" sz="2400" b="1" i="1" dirty="0" smtClean="0">
                <a:solidFill>
                  <a:schemeClr val="tx1"/>
                </a:solidFill>
              </a:rPr>
              <a:t>):</a:t>
            </a:r>
          </a:p>
          <a:p>
            <a:pPr algn="ctr"/>
            <a:endParaRPr lang="ru-RU" sz="2400" b="1" i="1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Уровнем </a:t>
            </a:r>
            <a:r>
              <a:rPr lang="ru-RU" dirty="0" err="1">
                <a:solidFill>
                  <a:schemeClr val="tx1"/>
                </a:solidFill>
              </a:rPr>
              <a:t>капиталоинтенсивности</a:t>
            </a:r>
            <a:r>
              <a:rPr lang="ru-RU" dirty="0">
                <a:solidFill>
                  <a:schemeClr val="tx1"/>
                </a:solidFill>
              </a:rPr>
              <a:t> в данной отрасли (чем выше, тем выше доля инноваций),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Уровнем концентрации (чем выше, тем выше доля инноваций),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Долей МП в отрасли (чем выше, тем ниже доля инноваций)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335" y="2753262"/>
            <a:ext cx="3199494" cy="300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40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1422400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“</a:t>
            </a:r>
            <a:r>
              <a:rPr lang="ru-RU" sz="2400" dirty="0">
                <a:solidFill>
                  <a:schemeClr val="tx1"/>
                </a:solidFill>
              </a:rPr>
              <a:t>Новая экономика такова, что технологии и продукты в ней устаревают гораздо быстрее, чем несколько десятилетий назад… Поэтому малая фирма начинает играть роль, которая гораздо значительнее, чем когда бы то ни было за последние 70 лет” (</a:t>
            </a:r>
            <a:r>
              <a:rPr lang="ru-RU" sz="2400" dirty="0" err="1">
                <a:solidFill>
                  <a:schemeClr val="tx1"/>
                </a:solidFill>
              </a:rPr>
              <a:t>Jovanovic</a:t>
            </a:r>
            <a:r>
              <a:rPr lang="ru-RU" sz="2400" dirty="0">
                <a:solidFill>
                  <a:schemeClr val="tx1"/>
                </a:solidFill>
              </a:rPr>
              <a:t>, 2001</a:t>
            </a:r>
            <a:r>
              <a:rPr lang="ru-RU" sz="2400" dirty="0" smtClean="0">
                <a:solidFill>
                  <a:schemeClr val="tx1"/>
                </a:solidFill>
              </a:rPr>
              <a:t>).</a:t>
            </a:r>
            <a:endParaRPr lang="ru-RU" sz="2400" dirty="0">
              <a:solidFill>
                <a:schemeClr val="tx1"/>
              </a:solidFill>
            </a:endParaRP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2401"/>
            <a:ext cx="12192000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61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086" y="343459"/>
            <a:ext cx="8839200" cy="1293028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Предпринимательство </a:t>
            </a:r>
            <a: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 </a:t>
            </a:r>
            <a:b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экономическая </a:t>
            </a:r>
            <a:r>
              <a:rPr lang="ru-RU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теория</a:t>
            </a:r>
            <a: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территориально-поселенческий </a:t>
            </a:r>
            <a: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аспект.</a:t>
            </a:r>
            <a:endParaRPr lang="ru-RU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77532"/>
            <a:ext cx="9797143" cy="4024125"/>
          </a:xfrm>
        </p:spPr>
        <p:txBody>
          <a:bodyPr/>
          <a:lstStyle/>
          <a:p>
            <a:pPr marL="0" indent="0">
              <a:buNone/>
            </a:pPr>
            <a:r>
              <a:rPr lang="ru-RU" sz="2400" b="1" i="1" dirty="0"/>
              <a:t>Поселенческие факторы и предпринимательство:</a:t>
            </a:r>
          </a:p>
          <a:p>
            <a:r>
              <a:rPr lang="ru-RU" dirty="0"/>
              <a:t>Чем выше плотность МП в регионе, тем выше экономический рост (</a:t>
            </a:r>
            <a:r>
              <a:rPr lang="ru-RU" dirty="0" err="1"/>
              <a:t>Reynolds</a:t>
            </a:r>
            <a:r>
              <a:rPr lang="ru-RU" dirty="0"/>
              <a:t>, 1999, </a:t>
            </a:r>
            <a:r>
              <a:rPr lang="ru-RU" dirty="0" err="1"/>
              <a:t>Foelster</a:t>
            </a:r>
            <a:r>
              <a:rPr lang="ru-RU" dirty="0"/>
              <a:t>, 2000, </a:t>
            </a:r>
            <a:r>
              <a:rPr lang="ru-RU" dirty="0" err="1"/>
              <a:t>Audretsch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Fritsch</a:t>
            </a:r>
            <a:r>
              <a:rPr lang="ru-RU" dirty="0"/>
              <a:t>, 2002),</a:t>
            </a:r>
          </a:p>
          <a:p>
            <a:r>
              <a:rPr lang="ru-RU" dirty="0"/>
              <a:t>МП вносят наибольший вклад как в создание, так и в ликвидацию рабочих мест в регионе (</a:t>
            </a:r>
            <a:r>
              <a:rPr lang="ru-RU" dirty="0" err="1"/>
              <a:t>Hart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Hanvey</a:t>
            </a:r>
            <a:r>
              <a:rPr lang="ru-RU" dirty="0"/>
              <a:t>, 1995)</a:t>
            </a:r>
          </a:p>
          <a:p>
            <a:r>
              <a:rPr lang="ru-RU" dirty="0"/>
              <a:t>Инфраструктура для развития МП лучше в глобальных городах, экономические барьеры для старт-</a:t>
            </a:r>
            <a:r>
              <a:rPr lang="ru-RU" dirty="0" err="1"/>
              <a:t>апов</a:t>
            </a:r>
            <a:r>
              <a:rPr lang="ru-RU" dirty="0"/>
              <a:t> ниже – в малых городах и сельской местности (GEM, 2007)</a:t>
            </a:r>
          </a:p>
          <a:p>
            <a:r>
              <a:rPr lang="ru-RU" dirty="0"/>
              <a:t>Кластеры и индустриальные дистрикты: </a:t>
            </a:r>
            <a:r>
              <a:rPr lang="ru-RU" dirty="0" smtClean="0"/>
              <a:t>эффекты «</a:t>
            </a:r>
            <a:r>
              <a:rPr lang="ru-RU" dirty="0"/>
              <a:t>скрытого знания» (</a:t>
            </a:r>
            <a:r>
              <a:rPr lang="ru-RU" dirty="0" err="1"/>
              <a:t>Sabel</a:t>
            </a:r>
            <a:r>
              <a:rPr lang="ru-RU" dirty="0"/>
              <a:t>, </a:t>
            </a:r>
            <a:r>
              <a:rPr lang="ru-RU" dirty="0" err="1"/>
              <a:t>Becattini</a:t>
            </a:r>
            <a:r>
              <a:rPr lang="ru-RU" dirty="0"/>
              <a:t>, </a:t>
            </a:r>
            <a:r>
              <a:rPr lang="ru-RU" dirty="0" err="1"/>
              <a:t>Johannisson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56549">
            <a:off x="10106134" y="2044380"/>
            <a:ext cx="1494971" cy="204075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36655">
            <a:off x="9784786" y="3850161"/>
            <a:ext cx="1348567" cy="18532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55960">
            <a:off x="10766175" y="5008725"/>
            <a:ext cx="1273132" cy="17320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9640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50897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4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Предпринимательство как социально укорененный </a:t>
            </a:r>
            <a:r>
              <a:rPr lang="ru-RU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процесс. </a:t>
            </a:r>
            <a:endParaRPr lang="ru-RU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56229"/>
            <a:ext cx="12192000" cy="510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33875"/>
            <a:ext cx="12192000" cy="4024125"/>
          </a:xfrm>
        </p:spPr>
        <p:txBody>
          <a:bodyPr>
            <a:normAutofit lnSpcReduction="10000"/>
          </a:bodyPr>
          <a:lstStyle/>
          <a:p>
            <a:r>
              <a:rPr lang="ru-RU" b="1" i="1" dirty="0"/>
              <a:t>В экономической теории предпринимательство – форма рациональной хозяйственной активности индивидуума</a:t>
            </a:r>
          </a:p>
          <a:p>
            <a:r>
              <a:rPr lang="ru-RU" dirty="0"/>
              <a:t>Но:</a:t>
            </a:r>
          </a:p>
          <a:p>
            <a:pPr marL="0" indent="0">
              <a:buNone/>
            </a:pPr>
            <a:r>
              <a:rPr lang="ru-RU" dirty="0"/>
              <a:t>- под влиянием каких факторов и обстоятельств формируется эта форма хозяйственной активности в рыночной экономике?</a:t>
            </a:r>
          </a:p>
          <a:p>
            <a:pPr marL="0" indent="0">
              <a:buNone/>
            </a:pPr>
            <a:r>
              <a:rPr lang="ru-RU" dirty="0" smtClean="0"/>
              <a:t>- как </a:t>
            </a:r>
            <a:r>
              <a:rPr lang="ru-RU" dirty="0"/>
              <a:t>и почему в одних обществах возникает «спрос» и «предложение» предпринимательства, а в др. – нет?</a:t>
            </a:r>
          </a:p>
          <a:p>
            <a:pPr marL="0" indent="0">
              <a:buNone/>
            </a:pPr>
            <a:r>
              <a:rPr lang="ru-RU" dirty="0" smtClean="0"/>
              <a:t>- почему </a:t>
            </a:r>
            <a:r>
              <a:rPr lang="ru-RU" dirty="0"/>
              <a:t>не все возможности проявления предпринимательской активности распознаются и реализуются индивидами?</a:t>
            </a:r>
          </a:p>
          <a:p>
            <a:r>
              <a:rPr lang="ru-RU" b="1" i="1" dirty="0"/>
              <a:t>Устойчивые различия в уровне развития предпринимательства в странах с одинаковым уровнем экономического развития не могут быть объяснены в рамках экономического подхода (</a:t>
            </a:r>
            <a:r>
              <a:rPr lang="ru-RU" b="1" i="1" dirty="0" err="1"/>
              <a:t>Uhlaner</a:t>
            </a:r>
            <a:r>
              <a:rPr lang="ru-RU" b="1" i="1" dirty="0"/>
              <a:t> </a:t>
            </a:r>
            <a:r>
              <a:rPr lang="ru-RU" b="1" i="1" dirty="0" err="1"/>
              <a:t>et</a:t>
            </a:r>
            <a:r>
              <a:rPr lang="ru-RU" b="1" i="1" dirty="0"/>
              <a:t> </a:t>
            </a:r>
            <a:r>
              <a:rPr lang="ru-RU" b="1" i="1" dirty="0" err="1"/>
              <a:t>al</a:t>
            </a:r>
            <a:r>
              <a:rPr lang="ru-RU" b="1" i="1" dirty="0"/>
              <a:t>., 2002).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8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8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0858" y="328944"/>
            <a:ext cx="8937171" cy="129302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6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«Спрос на предпринимательство».</a:t>
            </a:r>
            <a:endParaRPr lang="ru-RU" sz="3600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3360"/>
            <a:ext cx="12192000" cy="5374640"/>
          </a:xfrm>
        </p:spPr>
        <p:txBody>
          <a:bodyPr>
            <a:normAutofit/>
          </a:bodyPr>
          <a:lstStyle/>
          <a:p>
            <a:r>
              <a:rPr lang="ru-RU" dirty="0"/>
              <a:t>Зависимость развития предпринимательства  от культурных норм и психологических переменных («аттитюды») (</a:t>
            </a:r>
            <a:r>
              <a:rPr lang="ru-RU" dirty="0" err="1"/>
              <a:t>Hofstede</a:t>
            </a:r>
            <a:r>
              <a:rPr lang="ru-RU" dirty="0"/>
              <a:t> </a:t>
            </a:r>
            <a:r>
              <a:rPr lang="ru-RU" dirty="0" err="1"/>
              <a:t>et</a:t>
            </a:r>
            <a:r>
              <a:rPr lang="ru-RU" dirty="0"/>
              <a:t> </a:t>
            </a:r>
            <a:r>
              <a:rPr lang="ru-RU" dirty="0" err="1"/>
              <a:t>al</a:t>
            </a:r>
            <a:r>
              <a:rPr lang="ru-RU" dirty="0"/>
              <a:t>., 2002). </a:t>
            </a:r>
          </a:p>
          <a:p>
            <a:r>
              <a:rPr lang="ru-RU" dirty="0"/>
              <a:t>Основные детерминанты различий в уровне развития предпринимательства между странами:</a:t>
            </a:r>
          </a:p>
          <a:p>
            <a:pPr marL="0" indent="0">
              <a:buNone/>
            </a:pPr>
            <a:r>
              <a:rPr lang="ru-RU" dirty="0"/>
              <a:t>- уровень неудовлетворенности состоянием общества в целом и собственной жизнью.</a:t>
            </a:r>
          </a:p>
          <a:p>
            <a:pPr marL="0" indent="0">
              <a:buNone/>
            </a:pPr>
            <a:r>
              <a:rPr lang="ru-RU" dirty="0" smtClean="0"/>
              <a:t>- страны</a:t>
            </a:r>
            <a:r>
              <a:rPr lang="ru-RU" dirty="0"/>
              <a:t>, где население менее довольно жизнью, имеют более высокую долю </a:t>
            </a:r>
            <a:r>
              <a:rPr lang="ru-RU" dirty="0" err="1"/>
              <a:t>самозанятых</a:t>
            </a:r>
            <a:r>
              <a:rPr lang="ru-RU" dirty="0"/>
              <a:t>. </a:t>
            </a:r>
          </a:p>
          <a:p>
            <a:pPr>
              <a:buFontTx/>
              <a:buChar char="-"/>
            </a:pPr>
            <a:r>
              <a:rPr lang="ru-RU" dirty="0" smtClean="0"/>
              <a:t>это </a:t>
            </a:r>
            <a:r>
              <a:rPr lang="ru-RU" dirty="0"/>
              <a:t>чаще - бедные страны с высокой дистанцией власти, более высоким уровнем неопределенности, бюрократии и </a:t>
            </a:r>
            <a:r>
              <a:rPr lang="ru-RU" dirty="0" smtClean="0"/>
              <a:t>коррупции.</a:t>
            </a:r>
          </a:p>
          <a:p>
            <a:r>
              <a:rPr lang="ru-RU" sz="2400" b="1" i="1" dirty="0"/>
              <a:t>Именно такие страны расположились в левой части следующей </a:t>
            </a:r>
            <a:r>
              <a:rPr lang="ru-RU" sz="2400" b="1" i="1" dirty="0" smtClean="0"/>
              <a:t>диаграммы (</a:t>
            </a:r>
            <a:r>
              <a:rPr lang="en-US" sz="2400" b="1" i="1" dirty="0" smtClean="0"/>
              <a:t>GEM</a:t>
            </a:r>
            <a:r>
              <a:rPr lang="ru-RU" sz="2400" b="1" i="1" dirty="0"/>
              <a:t>- Глобальный мониторинг </a:t>
            </a:r>
            <a:r>
              <a:rPr lang="ru-RU" sz="2400" b="1" i="1" dirty="0" smtClean="0"/>
              <a:t>предпринимательства):</a:t>
            </a:r>
            <a:endParaRPr lang="ru-RU" sz="2400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53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28457" y="2612350"/>
            <a:ext cx="6662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Связь между уровнем экономического развития и уровнем развития  предпринимательства </a:t>
            </a:r>
            <a:r>
              <a:rPr lang="en-US" sz="2000" b="1" i="1" dirty="0" smtClean="0"/>
              <a:t>(GEM</a:t>
            </a:r>
            <a:r>
              <a:rPr lang="ru-RU" sz="2000" b="1" i="1" dirty="0" smtClean="0"/>
              <a:t>)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182449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-1" y="1389018"/>
            <a:ext cx="7692571" cy="3908696"/>
          </a:xfrm>
        </p:spPr>
        <p:txBody>
          <a:bodyPr>
            <a:normAutofit/>
          </a:bodyPr>
          <a:lstStyle/>
          <a:p>
            <a:r>
              <a:rPr lang="ru-RU" sz="2400" b="1" i="1" dirty="0"/>
              <a:t>Национальные различия в уровне развития предпринимательства (GEM, </a:t>
            </a:r>
            <a:r>
              <a:rPr lang="ru-RU" sz="2400" b="1" i="1" dirty="0" err="1"/>
              <a:t>Reynolds</a:t>
            </a:r>
            <a:r>
              <a:rPr lang="ru-RU" sz="2400" b="1" i="1" dirty="0"/>
              <a:t> </a:t>
            </a:r>
            <a:r>
              <a:rPr lang="ru-RU" sz="2400" b="1" i="1" dirty="0" err="1"/>
              <a:t>et</a:t>
            </a:r>
            <a:r>
              <a:rPr lang="ru-RU" sz="2400" b="1" i="1" dirty="0"/>
              <a:t> </a:t>
            </a:r>
            <a:r>
              <a:rPr lang="ru-RU" sz="2400" b="1" i="1" dirty="0" err="1"/>
              <a:t>al</a:t>
            </a:r>
            <a:r>
              <a:rPr lang="ru-RU" sz="2400" b="1" i="1" dirty="0"/>
              <a:t>., 2000, 2004-2008):</a:t>
            </a:r>
          </a:p>
          <a:p>
            <a:pPr marL="0" indent="0">
              <a:buNone/>
            </a:pPr>
            <a:r>
              <a:rPr lang="ru-RU" dirty="0"/>
              <a:t>- между уровнем ВВП и уровнем развития предпринимательства существует U-образная зависимость</a:t>
            </a:r>
          </a:p>
          <a:p>
            <a:pPr marL="0" indent="0">
              <a:buNone/>
            </a:pPr>
            <a:r>
              <a:rPr lang="ru-RU" dirty="0"/>
              <a:t>- чем ниже уровень ВВП, тем выше доля вынужденного предпринимательства, а потому</a:t>
            </a:r>
          </a:p>
          <a:p>
            <a:pPr marL="0" indent="0">
              <a:buNone/>
            </a:pPr>
            <a:r>
              <a:rPr lang="ru-RU" dirty="0"/>
              <a:t>- чем ниже уровень ВВП, тем ниже эффективность предпринимательства (ниже вклад предпринимательства в экономический рост)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571" y="2717310"/>
            <a:ext cx="4499428" cy="41406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84281">
            <a:off x="7697582" y="206160"/>
            <a:ext cx="1615580" cy="220694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16364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36617"/>
            <a:ext cx="12797972" cy="402412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i="1" dirty="0"/>
              <a:t>«Спрос» на предпринимательство…</a:t>
            </a:r>
          </a:p>
          <a:p>
            <a:pPr marL="0" indent="0">
              <a:buNone/>
            </a:pPr>
            <a:r>
              <a:rPr lang="ru-RU" dirty="0"/>
              <a:t>- обусловлен имеющимися возможностями для включения в предпринимательскую </a:t>
            </a:r>
            <a:r>
              <a:rPr lang="ru-RU" dirty="0" smtClean="0"/>
              <a:t>активность.</a:t>
            </a:r>
            <a:endParaRPr lang="ru-RU" dirty="0"/>
          </a:p>
          <a:p>
            <a:pPr marL="0" indent="0" algn="ctr">
              <a:buNone/>
            </a:pPr>
            <a:r>
              <a:rPr lang="ru-RU" sz="2400" b="1" i="1" dirty="0"/>
              <a:t>«Предложение» предпринимательских «услуг» обществу…</a:t>
            </a:r>
          </a:p>
          <a:p>
            <a:pPr marL="0" indent="0">
              <a:buNone/>
            </a:pPr>
            <a:r>
              <a:rPr lang="ru-RU" dirty="0"/>
              <a:t>- определяется соц.-</a:t>
            </a:r>
            <a:r>
              <a:rPr lang="ru-RU" dirty="0" err="1"/>
              <a:t>дем</a:t>
            </a:r>
            <a:r>
              <a:rPr lang="ru-RU" dirty="0"/>
              <a:t>. и квалификационной структурой населения, уровнем образования, доходов, уровнем безработицы, культурными нормами.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4025"/>
            <a:ext cx="4470400" cy="3363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83011">
            <a:off x="9403468" y="3739991"/>
            <a:ext cx="2266016" cy="287204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</p:spTree>
    <p:extLst>
      <p:ext uri="{BB962C8B-B14F-4D97-AF65-F5344CB8AC3E}">
        <p14:creationId xmlns:p14="http://schemas.microsoft.com/office/powerpoint/2010/main" val="13477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9257" y="198315"/>
            <a:ext cx="9038772" cy="1293028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«Предложение» предпринимательства зависит от…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91343"/>
            <a:ext cx="12192000" cy="4024125"/>
          </a:xfrm>
        </p:spPr>
        <p:txBody>
          <a:bodyPr/>
          <a:lstStyle/>
          <a:p>
            <a:r>
              <a:rPr lang="ru-RU" sz="2400" b="1" i="1" dirty="0"/>
              <a:t>Человеческий капитал </a:t>
            </a:r>
            <a:r>
              <a:rPr lang="ru-RU" sz="2400" b="1" i="1" dirty="0" smtClean="0"/>
              <a:t>предпринимателя: </a:t>
            </a:r>
          </a:p>
          <a:p>
            <a:pPr marL="0" indent="0">
              <a:buNone/>
            </a:pPr>
            <a:r>
              <a:rPr lang="ru-RU" dirty="0" smtClean="0"/>
              <a:t>- образование</a:t>
            </a:r>
            <a:r>
              <a:rPr lang="ru-RU" dirty="0"/>
              <a:t>, здоровье, возраст</a:t>
            </a:r>
          </a:p>
          <a:p>
            <a:pPr marL="0" indent="0">
              <a:buNone/>
            </a:pPr>
            <a:r>
              <a:rPr lang="ru-RU" dirty="0" smtClean="0"/>
              <a:t>- профессиональные </a:t>
            </a:r>
            <a:r>
              <a:rPr lang="ru-RU" dirty="0"/>
              <a:t>навыки и опыт</a:t>
            </a:r>
          </a:p>
          <a:p>
            <a:pPr marL="0" indent="0">
              <a:buNone/>
            </a:pPr>
            <a:r>
              <a:rPr lang="ru-RU" dirty="0" smtClean="0"/>
              <a:t>- психологические </a:t>
            </a:r>
            <a:r>
              <a:rPr lang="ru-RU" dirty="0"/>
              <a:t>особенности личности</a:t>
            </a:r>
          </a:p>
          <a:p>
            <a:pPr marL="0" indent="0">
              <a:buNone/>
            </a:pPr>
            <a:r>
              <a:rPr lang="ru-RU" dirty="0" smtClean="0"/>
              <a:t>- мотивация </a:t>
            </a:r>
            <a:r>
              <a:rPr lang="ru-RU" dirty="0"/>
              <a:t>+ «переменные восприятия» (готовность к риску и ответственности, боязнь неудачи, уверенность в собственных силах)</a:t>
            </a:r>
          </a:p>
          <a:p>
            <a:pPr marL="0" indent="0">
              <a:buNone/>
            </a:pPr>
            <a:r>
              <a:rPr lang="ru-RU" dirty="0" smtClean="0"/>
              <a:t>- креативность </a:t>
            </a:r>
            <a:r>
              <a:rPr lang="ru-RU" dirty="0"/>
              <a:t>личности («распознание предпринимательской возможности</a:t>
            </a:r>
            <a:r>
              <a:rPr lang="ru-RU" dirty="0" smtClean="0"/>
              <a:t>»).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6743" y="4418883"/>
            <a:ext cx="1785257" cy="243911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84865"/>
            <a:ext cx="1739835" cy="23731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25307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9400" y="154773"/>
            <a:ext cx="6146800" cy="129302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600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Человеческий капитал: </a:t>
            </a:r>
            <a:r>
              <a:rPr lang="ru-RU" sz="36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ru-RU" sz="36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36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пример(гендер).</a:t>
            </a:r>
            <a:endParaRPr lang="ru-RU" sz="3600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8800" y="1643017"/>
            <a:ext cx="7823200" cy="2943497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i="1" dirty="0"/>
              <a:t>Женское предпринимательство:</a:t>
            </a:r>
          </a:p>
          <a:p>
            <a:pPr marL="0" indent="0">
              <a:buNone/>
            </a:pPr>
            <a:r>
              <a:rPr lang="ru-RU" dirty="0" smtClean="0"/>
              <a:t>- начинается </a:t>
            </a:r>
            <a:r>
              <a:rPr lang="ru-RU" dirty="0"/>
              <a:t>обычно в более зрелом возрасте</a:t>
            </a:r>
          </a:p>
          <a:p>
            <a:pPr marL="0" indent="0">
              <a:buNone/>
            </a:pPr>
            <a:r>
              <a:rPr lang="ru-RU" dirty="0"/>
              <a:t>более ориентировано на стабильность, чем на рост</a:t>
            </a:r>
          </a:p>
          <a:p>
            <a:pPr marL="0" indent="0">
              <a:buNone/>
            </a:pPr>
            <a:r>
              <a:rPr lang="ru-RU" dirty="0"/>
              <a:t>чаще – в социальной сфере</a:t>
            </a:r>
          </a:p>
          <a:p>
            <a:pPr marL="0" indent="0">
              <a:buNone/>
            </a:pPr>
            <a:r>
              <a:rPr lang="ru-RU" dirty="0"/>
              <a:t>хуже доступ к кредитным ресурсам</a:t>
            </a:r>
          </a:p>
          <a:p>
            <a:pPr marL="0" indent="0">
              <a:buNone/>
            </a:pPr>
            <a:r>
              <a:rPr lang="ru-RU" dirty="0"/>
              <a:t>в ряде стран (ислам) является единственной формой включения в экономическую </a:t>
            </a:r>
            <a:r>
              <a:rPr lang="ru-RU" dirty="0" smtClean="0"/>
              <a:t>самодеятельность.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6743"/>
            <a:ext cx="4368800" cy="407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1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63811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«Предложение» </a:t>
            </a:r>
            <a: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предпринимательства </a:t>
            </a:r>
            <a:r>
              <a:rPr lang="ru-RU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зависит от…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640115"/>
            <a:ext cx="9710057" cy="273957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chemeClr val="tx1"/>
                </a:solidFill>
              </a:rPr>
              <a:t>Социальный капитал предпринимателя </a:t>
            </a:r>
            <a:endParaRPr lang="ru-RU" sz="2400" b="1" i="1" dirty="0" smtClean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Granovetter</a:t>
            </a:r>
            <a:r>
              <a:rPr lang="ru-RU" dirty="0">
                <a:solidFill>
                  <a:schemeClr val="tx1"/>
                </a:solidFill>
              </a:rPr>
              <a:t>, 1983, </a:t>
            </a:r>
            <a:r>
              <a:rPr lang="ru-RU" dirty="0" err="1">
                <a:solidFill>
                  <a:schemeClr val="tx1"/>
                </a:solidFill>
              </a:rPr>
              <a:t>Aldrich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and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Zimmer</a:t>
            </a:r>
            <a:r>
              <a:rPr lang="ru-RU" dirty="0">
                <a:solidFill>
                  <a:schemeClr val="tx1"/>
                </a:solidFill>
              </a:rPr>
              <a:t>, 1986, </a:t>
            </a:r>
            <a:r>
              <a:rPr lang="ru-RU" dirty="0" err="1">
                <a:solidFill>
                  <a:schemeClr val="tx1"/>
                </a:solidFill>
              </a:rPr>
              <a:t>Dubini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and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Aldrich</a:t>
            </a:r>
            <a:r>
              <a:rPr lang="ru-RU" dirty="0">
                <a:solidFill>
                  <a:schemeClr val="tx1"/>
                </a:solidFill>
              </a:rPr>
              <a:t>, 1991):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наличие полезных знакомств, включенность в предпринимательские сети (университеты, бизнес-школы и т.д.)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наличие предпринимателей в семейно-родственном </a:t>
            </a:r>
            <a:r>
              <a:rPr lang="ru-RU" dirty="0" smtClean="0">
                <a:solidFill>
                  <a:schemeClr val="tx1"/>
                </a:solidFill>
              </a:rPr>
              <a:t>окружении.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86187">
            <a:off x="9769776" y="1754554"/>
            <a:ext cx="1868445" cy="25439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381267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10490200" cy="242524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chemeClr val="tx1"/>
                </a:solidFill>
              </a:rPr>
              <a:t>Экономический капитал предпринимателя: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наличие собственных стартовых финансовых средств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наличие / доступ к производственным и инфраструктурным ресурсам (помещения, энергоснабжение и т.д.)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029"/>
            <a:ext cx="12192000" cy="530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2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789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«Спрос» на </a:t>
            </a:r>
            <a: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предпринимательство.</a:t>
            </a:r>
            <a:endParaRPr lang="ru-RU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030514"/>
            <a:ext cx="12192000" cy="3305629"/>
          </a:xfrm>
        </p:spPr>
        <p:txBody>
          <a:bodyPr>
            <a:normAutofit/>
          </a:bodyPr>
          <a:lstStyle/>
          <a:p>
            <a:pPr algn="l"/>
            <a:r>
              <a:rPr lang="ru-RU" sz="2400" b="1" i="1" dirty="0">
                <a:solidFill>
                  <a:schemeClr val="tx1"/>
                </a:solidFill>
              </a:rPr>
              <a:t>Зависит от: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Общего уровня развития экономики (ВВП на душу населения)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Макроэкономической ситуации (стадия цикла, общая динамика экономики – растущая или </a:t>
            </a:r>
            <a:r>
              <a:rPr lang="ru-RU" dirty="0" err="1">
                <a:solidFill>
                  <a:schemeClr val="tx1"/>
                </a:solidFill>
              </a:rPr>
              <a:t>стагнирующая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Ситуации в отрасли (высокая/низкая конкуренция, уровень концентрации капитала, традиционная /растущая и т.д.)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Рыночной инфраструктуры региона (доступность информации, рабочей силы, рынков сбыта, плотность предпринимательских фирм</a:t>
            </a:r>
            <a:r>
              <a:rPr lang="ru-RU" dirty="0" smtClean="0">
                <a:solidFill>
                  <a:schemeClr val="tx1"/>
                </a:solidFill>
              </a:rPr>
              <a:t>).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53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5085" y="241859"/>
            <a:ext cx="8610600" cy="1293028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Предпринимательство </a:t>
            </a:r>
            <a: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 </a:t>
            </a:r>
            <a:b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государство.</a:t>
            </a:r>
            <a:endParaRPr lang="ru-RU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513" y="1788159"/>
            <a:ext cx="12191999" cy="2885440"/>
          </a:xfrm>
        </p:spPr>
        <p:txBody>
          <a:bodyPr/>
          <a:lstStyle/>
          <a:p>
            <a:pPr algn="ctr"/>
            <a:r>
              <a:rPr lang="ru-RU" sz="2000" b="1" i="1" dirty="0"/>
              <a:t>Рамочные условия (право и т.д.) и налогообложение. </a:t>
            </a:r>
            <a:r>
              <a:rPr lang="ru-RU" sz="2000" b="1" i="1" dirty="0" smtClean="0"/>
              <a:t>Последнее </a:t>
            </a:r>
            <a:r>
              <a:rPr lang="ru-RU" sz="2000" b="1" i="1" dirty="0"/>
              <a:t>неизбежно, но:</a:t>
            </a:r>
          </a:p>
          <a:p>
            <a:pPr marL="0" indent="0">
              <a:buNone/>
            </a:pPr>
            <a:r>
              <a:rPr lang="ru-RU" dirty="0" smtClean="0"/>
              <a:t>- негативно </a:t>
            </a:r>
            <a:r>
              <a:rPr lang="ru-RU" dirty="0"/>
              <a:t>влияет на возможность создания и рост старт-</a:t>
            </a:r>
            <a:r>
              <a:rPr lang="ru-RU" dirty="0" err="1"/>
              <a:t>апов</a:t>
            </a:r>
            <a:r>
              <a:rPr lang="ru-RU" dirty="0"/>
              <a:t>, выживаемость и рост уже существующих фирм, общую динамику предпринимательства (</a:t>
            </a:r>
            <a:r>
              <a:rPr lang="ru-RU" dirty="0" err="1"/>
              <a:t>Rees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Shah</a:t>
            </a:r>
            <a:r>
              <a:rPr lang="ru-RU" dirty="0"/>
              <a:t>, 1994; </a:t>
            </a:r>
            <a:r>
              <a:rPr lang="ru-RU" dirty="0" err="1"/>
              <a:t>Poutziouris</a:t>
            </a:r>
            <a:r>
              <a:rPr lang="ru-RU" dirty="0"/>
              <a:t> </a:t>
            </a:r>
            <a:r>
              <a:rPr lang="ru-RU" dirty="0" err="1"/>
              <a:t>et</a:t>
            </a:r>
            <a:r>
              <a:rPr lang="ru-RU" dirty="0"/>
              <a:t> </a:t>
            </a:r>
            <a:r>
              <a:rPr lang="ru-RU" dirty="0" err="1"/>
              <a:t>al</a:t>
            </a:r>
            <a:r>
              <a:rPr lang="ru-RU" dirty="0"/>
              <a:t>., 2000)</a:t>
            </a:r>
          </a:p>
          <a:p>
            <a:pPr marL="0" indent="0">
              <a:buNone/>
            </a:pPr>
            <a:r>
              <a:rPr lang="ru-RU" dirty="0" smtClean="0"/>
              <a:t>- Государственное </a:t>
            </a:r>
            <a:r>
              <a:rPr lang="ru-RU" dirty="0"/>
              <a:t>администрирование («адм. барьеры»):</a:t>
            </a:r>
          </a:p>
          <a:p>
            <a:pPr marL="0" indent="0">
              <a:buNone/>
            </a:pPr>
            <a:r>
              <a:rPr lang="ru-RU" dirty="0" smtClean="0"/>
              <a:t>- Избыточное </a:t>
            </a:r>
            <a:r>
              <a:rPr lang="ru-RU" dirty="0"/>
              <a:t>вмешательство         эрозия конкуренции</a:t>
            </a:r>
          </a:p>
          <a:p>
            <a:pPr marL="0" indent="0">
              <a:buNone/>
            </a:pPr>
            <a:r>
              <a:rPr lang="ru-RU" dirty="0" smtClean="0"/>
              <a:t>- Коррупционные </a:t>
            </a:r>
            <a:r>
              <a:rPr lang="ru-RU" dirty="0"/>
              <a:t>практики           </a:t>
            </a:r>
            <a:r>
              <a:rPr lang="ru-RU" dirty="0" smtClean="0"/>
              <a:t> эрозия </a:t>
            </a:r>
            <a:r>
              <a:rPr lang="ru-RU" dirty="0"/>
              <a:t>деловой этики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245428" y="3875313"/>
            <a:ext cx="442686" cy="4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955142" y="4247423"/>
            <a:ext cx="725714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1" y="3676455"/>
            <a:ext cx="4397829" cy="318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16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25302"/>
            <a:ext cx="7968343" cy="2972527"/>
          </a:xfrm>
        </p:spPr>
        <p:txBody>
          <a:bodyPr>
            <a:normAutofit fontScale="92500"/>
          </a:bodyPr>
          <a:lstStyle/>
          <a:p>
            <a:r>
              <a:rPr lang="ru-RU" sz="2400" b="1" i="1" dirty="0"/>
              <a:t>2 фундаментальных различия: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Политика в отношении МСП (модульная самоподъёмная </a:t>
            </a:r>
            <a:r>
              <a:rPr lang="ru-RU" dirty="0" smtClean="0"/>
              <a:t>площадка) </a:t>
            </a:r>
            <a:r>
              <a:rPr lang="ru-RU" dirty="0"/>
              <a:t>направлена на существующие МСП. Политика по поддержке предпринимательства - на потенциальных предпринимателей, а также на повышение инновационного потенциала действующих </a:t>
            </a:r>
            <a:r>
              <a:rPr lang="ru-RU" dirty="0" smtClean="0"/>
              <a:t>МСП.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Политика в отношении МСП имеет свой орган регулирования везде (мин-во), политика в отношении предпринимательства – </a:t>
            </a:r>
            <a:r>
              <a:rPr lang="ru-RU" dirty="0" smtClean="0"/>
              <a:t>нет.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962" y="551543"/>
            <a:ext cx="4518037" cy="630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97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82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2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5e67667d2af6f229f686607cbdeb7e4964bc4"/>
</p:tagLst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308</TotalTime>
  <Words>1295</Words>
  <Application>Microsoft Office PowerPoint</Application>
  <PresentationFormat>Широкоэкранный</PresentationFormat>
  <Paragraphs>110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Century Gothic</vt:lpstr>
      <vt:lpstr>Courier New</vt:lpstr>
      <vt:lpstr>Wingdings</vt:lpstr>
      <vt:lpstr>След самолета</vt:lpstr>
      <vt:lpstr>Экономическая теория предпринимательства.</vt:lpstr>
      <vt:lpstr>Структура Презентации.</vt:lpstr>
      <vt:lpstr>Что такое предпринимательство?</vt:lpstr>
      <vt:lpstr>Презентация PowerPoint</vt:lpstr>
      <vt:lpstr>Презентация PowerPoint</vt:lpstr>
      <vt:lpstr>Предпринимательство  и  Экономическая теория.</vt:lpstr>
      <vt:lpstr>Предпринимательство и экономическая теория: заработная плата.</vt:lpstr>
      <vt:lpstr>Предпринимательство и экономическая теория: инновации</vt:lpstr>
      <vt:lpstr>Презентация PowerPoint</vt:lpstr>
      <vt:lpstr>Презентация PowerPoint</vt:lpstr>
      <vt:lpstr>Презентация PowerPoint</vt:lpstr>
      <vt:lpstr>Предпринимательство  и  экономическая теория:  территориально-поселенческий аспект.</vt:lpstr>
      <vt:lpstr>Предпринимательство как социально укорененный процесс. </vt:lpstr>
      <vt:lpstr>Презентация PowerPoint</vt:lpstr>
      <vt:lpstr>«Спрос на предпринимательство».</vt:lpstr>
      <vt:lpstr>Презентация PowerPoint</vt:lpstr>
      <vt:lpstr>Презентация PowerPoint</vt:lpstr>
      <vt:lpstr>Презентация PowerPoint</vt:lpstr>
      <vt:lpstr>«Предложение» предпринимательства зависит от…</vt:lpstr>
      <vt:lpstr>Человеческий капитал:  пример(гендер).</vt:lpstr>
      <vt:lpstr>«Предложение»  предпринимательства зависит от…</vt:lpstr>
      <vt:lpstr>Презентация PowerPoint</vt:lpstr>
      <vt:lpstr>«Спрос» на предпринимательство.</vt:lpstr>
      <vt:lpstr>Предпринимательство  и  государство.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Экономическая теория предпринимательства.</dc:title>
  <dc:creator>RePack by Diakov</dc:creator>
  <cp:lastModifiedBy>Романова Галина</cp:lastModifiedBy>
  <cp:revision>23</cp:revision>
  <dcterms:created xsi:type="dcterms:W3CDTF">2018-02-03T02:48:01Z</dcterms:created>
  <dcterms:modified xsi:type="dcterms:W3CDTF">2018-05-26T07:09:55Z</dcterms:modified>
</cp:coreProperties>
</file>