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317" r:id="rId3"/>
    <p:sldId id="257" r:id="rId4"/>
    <p:sldId id="318" r:id="rId5"/>
    <p:sldId id="322" r:id="rId6"/>
    <p:sldId id="319" r:id="rId7"/>
    <p:sldId id="320" r:id="rId8"/>
    <p:sldId id="267" r:id="rId9"/>
    <p:sldId id="321" r:id="rId10"/>
    <p:sldId id="258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6E0E81-A0E4-4443-A47F-94FB4F77C9C2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41321E58-5E79-45A2-A1A4-152632146E81}">
      <dgm:prSet phldrT="[Текст]"/>
      <dgm:spPr/>
      <dgm:t>
        <a:bodyPr/>
        <a:lstStyle/>
        <a:p>
          <a:pPr algn="l"/>
          <a:r>
            <a:rPr lang="ru-RU" dirty="0" smtClean="0"/>
            <a:t>1932 г – МПВО</a:t>
          </a:r>
          <a:endParaRPr lang="ru-RU" dirty="0"/>
        </a:p>
      </dgm:t>
    </dgm:pt>
    <dgm:pt modelId="{B4F7DC06-6352-4565-8DFF-4483453EDB90}" type="parTrans" cxnId="{75A01E8A-CD6E-471D-91A0-83E5B681DFB5}">
      <dgm:prSet/>
      <dgm:spPr/>
      <dgm:t>
        <a:bodyPr/>
        <a:lstStyle/>
        <a:p>
          <a:endParaRPr lang="ru-RU"/>
        </a:p>
      </dgm:t>
    </dgm:pt>
    <dgm:pt modelId="{AB808E81-74D0-42A8-9CEC-D2DD36DD073F}" type="sibTrans" cxnId="{75A01E8A-CD6E-471D-91A0-83E5B681DFB5}">
      <dgm:prSet/>
      <dgm:spPr/>
      <dgm:t>
        <a:bodyPr/>
        <a:lstStyle/>
        <a:p>
          <a:endParaRPr lang="ru-RU"/>
        </a:p>
      </dgm:t>
    </dgm:pt>
    <dgm:pt modelId="{3D3CD648-4334-496A-823E-B81CBB3421BE}">
      <dgm:prSet phldrT="[Текст]"/>
      <dgm:spPr/>
      <dgm:t>
        <a:bodyPr/>
        <a:lstStyle/>
        <a:p>
          <a:pPr algn="l"/>
          <a:r>
            <a:rPr lang="ru-RU" dirty="0" smtClean="0"/>
            <a:t>1961 г – ГО СССР</a:t>
          </a:r>
          <a:endParaRPr lang="ru-RU" dirty="0"/>
        </a:p>
      </dgm:t>
    </dgm:pt>
    <dgm:pt modelId="{B438D3B6-7566-4ED8-A89B-027C09C62EC1}" type="parTrans" cxnId="{35ED1964-824A-4472-9A65-B8F43CE3C7E5}">
      <dgm:prSet/>
      <dgm:spPr/>
      <dgm:t>
        <a:bodyPr/>
        <a:lstStyle/>
        <a:p>
          <a:endParaRPr lang="ru-RU"/>
        </a:p>
      </dgm:t>
    </dgm:pt>
    <dgm:pt modelId="{03FBA4DF-652F-42A0-9F4D-6C0C36AA2064}" type="sibTrans" cxnId="{35ED1964-824A-4472-9A65-B8F43CE3C7E5}">
      <dgm:prSet/>
      <dgm:spPr/>
      <dgm:t>
        <a:bodyPr/>
        <a:lstStyle/>
        <a:p>
          <a:endParaRPr lang="ru-RU"/>
        </a:p>
      </dgm:t>
    </dgm:pt>
    <dgm:pt modelId="{83303745-C1D0-4275-8C8F-B27C8635B4F7}">
      <dgm:prSet phldrT="[Текст]"/>
      <dgm:spPr/>
      <dgm:t>
        <a:bodyPr/>
        <a:lstStyle/>
        <a:p>
          <a:pPr algn="l"/>
          <a:r>
            <a:rPr lang="ru-RU" dirty="0" smtClean="0"/>
            <a:t>1991 г – МЧС РФ </a:t>
          </a:r>
          <a:endParaRPr lang="ru-RU" dirty="0"/>
        </a:p>
      </dgm:t>
    </dgm:pt>
    <dgm:pt modelId="{FD5DDCD2-CC15-4CC9-8B17-29F53CC7A1B3}" type="parTrans" cxnId="{5A62E5BC-2A9C-4463-9516-956B7D67574A}">
      <dgm:prSet/>
      <dgm:spPr/>
      <dgm:t>
        <a:bodyPr/>
        <a:lstStyle/>
        <a:p>
          <a:endParaRPr lang="ru-RU"/>
        </a:p>
      </dgm:t>
    </dgm:pt>
    <dgm:pt modelId="{20E16190-16FA-4C08-9835-8A32213DC19A}" type="sibTrans" cxnId="{5A62E5BC-2A9C-4463-9516-956B7D67574A}">
      <dgm:prSet/>
      <dgm:spPr/>
      <dgm:t>
        <a:bodyPr/>
        <a:lstStyle/>
        <a:p>
          <a:endParaRPr lang="ru-RU"/>
        </a:p>
      </dgm:t>
    </dgm:pt>
    <dgm:pt modelId="{5C2D6C37-7891-49E3-BBED-93C6BF6611F2}" type="pres">
      <dgm:prSet presAssocID="{DB6E0E81-A0E4-4443-A47F-94FB4F77C9C2}" presName="linearFlow" presStyleCnt="0">
        <dgm:presLayoutVars>
          <dgm:resizeHandles val="exact"/>
        </dgm:presLayoutVars>
      </dgm:prSet>
      <dgm:spPr/>
    </dgm:pt>
    <dgm:pt modelId="{584477F1-3F4B-4AAC-90B3-C0070C0EB064}" type="pres">
      <dgm:prSet presAssocID="{41321E58-5E79-45A2-A1A4-152632146E81}" presName="node" presStyleLbl="node1" presStyleIdx="0" presStyleCnt="3" custScaleX="273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E9726-3CF7-4E1B-9FA0-4CE522B1FC55}" type="pres">
      <dgm:prSet presAssocID="{AB808E81-74D0-42A8-9CEC-D2DD36DD073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C068797-A8EC-410C-90E7-36EBAB68D9E0}" type="pres">
      <dgm:prSet presAssocID="{AB808E81-74D0-42A8-9CEC-D2DD36DD073F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5383FE56-C6EB-438A-8230-C07009D9C8DD}" type="pres">
      <dgm:prSet presAssocID="{3D3CD648-4334-496A-823E-B81CBB3421BE}" presName="node" presStyleLbl="node1" presStyleIdx="1" presStyleCnt="3" custScaleX="273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36CC4-86B1-4FF8-BFB7-4C9779AA1CF6}" type="pres">
      <dgm:prSet presAssocID="{03FBA4DF-652F-42A0-9F4D-6C0C36AA206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7CFEC92E-74BB-4142-98D6-3ADF282CF5D5}" type="pres">
      <dgm:prSet presAssocID="{03FBA4DF-652F-42A0-9F4D-6C0C36AA206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1D3ABE0A-0C01-4285-A969-92F940E0501C}" type="pres">
      <dgm:prSet presAssocID="{83303745-C1D0-4275-8C8F-B27C8635B4F7}" presName="node" presStyleLbl="node1" presStyleIdx="2" presStyleCnt="3" custScaleX="2678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62E5BC-2A9C-4463-9516-956B7D67574A}" srcId="{DB6E0E81-A0E4-4443-A47F-94FB4F77C9C2}" destId="{83303745-C1D0-4275-8C8F-B27C8635B4F7}" srcOrd="2" destOrd="0" parTransId="{FD5DDCD2-CC15-4CC9-8B17-29F53CC7A1B3}" sibTransId="{20E16190-16FA-4C08-9835-8A32213DC19A}"/>
    <dgm:cxn modelId="{8C978118-32C9-4293-A849-BA7C714A7AEC}" type="presOf" srcId="{83303745-C1D0-4275-8C8F-B27C8635B4F7}" destId="{1D3ABE0A-0C01-4285-A969-92F940E0501C}" srcOrd="0" destOrd="0" presId="urn:microsoft.com/office/officeart/2005/8/layout/process2"/>
    <dgm:cxn modelId="{32ABA322-4ABA-441A-8F70-568801DB87B5}" type="presOf" srcId="{3D3CD648-4334-496A-823E-B81CBB3421BE}" destId="{5383FE56-C6EB-438A-8230-C07009D9C8DD}" srcOrd="0" destOrd="0" presId="urn:microsoft.com/office/officeart/2005/8/layout/process2"/>
    <dgm:cxn modelId="{FCAE85D2-2252-4902-ADF2-CF391ECD9641}" type="presOf" srcId="{AB808E81-74D0-42A8-9CEC-D2DD36DD073F}" destId="{9C068797-A8EC-410C-90E7-36EBAB68D9E0}" srcOrd="1" destOrd="0" presId="urn:microsoft.com/office/officeart/2005/8/layout/process2"/>
    <dgm:cxn modelId="{CC1AF279-4880-4A1F-A985-C66F9DA0BD5F}" type="presOf" srcId="{AB808E81-74D0-42A8-9CEC-D2DD36DD073F}" destId="{D0CE9726-3CF7-4E1B-9FA0-4CE522B1FC55}" srcOrd="0" destOrd="0" presId="urn:microsoft.com/office/officeart/2005/8/layout/process2"/>
    <dgm:cxn modelId="{386FCF91-BEEB-4FC1-854A-419AE519C0F6}" type="presOf" srcId="{DB6E0E81-A0E4-4443-A47F-94FB4F77C9C2}" destId="{5C2D6C37-7891-49E3-BBED-93C6BF6611F2}" srcOrd="0" destOrd="0" presId="urn:microsoft.com/office/officeart/2005/8/layout/process2"/>
    <dgm:cxn modelId="{35ED1964-824A-4472-9A65-B8F43CE3C7E5}" srcId="{DB6E0E81-A0E4-4443-A47F-94FB4F77C9C2}" destId="{3D3CD648-4334-496A-823E-B81CBB3421BE}" srcOrd="1" destOrd="0" parTransId="{B438D3B6-7566-4ED8-A89B-027C09C62EC1}" sibTransId="{03FBA4DF-652F-42A0-9F4D-6C0C36AA2064}"/>
    <dgm:cxn modelId="{44B651B8-244B-4AEC-AC0D-68FC203DEBD1}" type="presOf" srcId="{03FBA4DF-652F-42A0-9F4D-6C0C36AA2064}" destId="{7CFEC92E-74BB-4142-98D6-3ADF282CF5D5}" srcOrd="1" destOrd="0" presId="urn:microsoft.com/office/officeart/2005/8/layout/process2"/>
    <dgm:cxn modelId="{9C508F11-18EA-4B68-950D-CA31E8888D16}" type="presOf" srcId="{03FBA4DF-652F-42A0-9F4D-6C0C36AA2064}" destId="{34D36CC4-86B1-4FF8-BFB7-4C9779AA1CF6}" srcOrd="0" destOrd="0" presId="urn:microsoft.com/office/officeart/2005/8/layout/process2"/>
    <dgm:cxn modelId="{75A01E8A-CD6E-471D-91A0-83E5B681DFB5}" srcId="{DB6E0E81-A0E4-4443-A47F-94FB4F77C9C2}" destId="{41321E58-5E79-45A2-A1A4-152632146E81}" srcOrd="0" destOrd="0" parTransId="{B4F7DC06-6352-4565-8DFF-4483453EDB90}" sibTransId="{AB808E81-74D0-42A8-9CEC-D2DD36DD073F}"/>
    <dgm:cxn modelId="{752058C6-CC2D-449F-9103-33CB676B52DF}" type="presOf" srcId="{41321E58-5E79-45A2-A1A4-152632146E81}" destId="{584477F1-3F4B-4AAC-90B3-C0070C0EB064}" srcOrd="0" destOrd="0" presId="urn:microsoft.com/office/officeart/2005/8/layout/process2"/>
    <dgm:cxn modelId="{902DF50A-2A65-491C-A5F3-CE8553132D44}" type="presParOf" srcId="{5C2D6C37-7891-49E3-BBED-93C6BF6611F2}" destId="{584477F1-3F4B-4AAC-90B3-C0070C0EB064}" srcOrd="0" destOrd="0" presId="urn:microsoft.com/office/officeart/2005/8/layout/process2"/>
    <dgm:cxn modelId="{83B03966-A433-4652-A13F-82F6316D5A58}" type="presParOf" srcId="{5C2D6C37-7891-49E3-BBED-93C6BF6611F2}" destId="{D0CE9726-3CF7-4E1B-9FA0-4CE522B1FC55}" srcOrd="1" destOrd="0" presId="urn:microsoft.com/office/officeart/2005/8/layout/process2"/>
    <dgm:cxn modelId="{6094F16B-897F-4167-B2CB-045790A51E0C}" type="presParOf" srcId="{D0CE9726-3CF7-4E1B-9FA0-4CE522B1FC55}" destId="{9C068797-A8EC-410C-90E7-36EBAB68D9E0}" srcOrd="0" destOrd="0" presId="urn:microsoft.com/office/officeart/2005/8/layout/process2"/>
    <dgm:cxn modelId="{8C07CD17-CA35-4C6F-8659-E904CB06FA95}" type="presParOf" srcId="{5C2D6C37-7891-49E3-BBED-93C6BF6611F2}" destId="{5383FE56-C6EB-438A-8230-C07009D9C8DD}" srcOrd="2" destOrd="0" presId="urn:microsoft.com/office/officeart/2005/8/layout/process2"/>
    <dgm:cxn modelId="{090DBD52-8B10-44DC-8578-57BD153402F7}" type="presParOf" srcId="{5C2D6C37-7891-49E3-BBED-93C6BF6611F2}" destId="{34D36CC4-86B1-4FF8-BFB7-4C9779AA1CF6}" srcOrd="3" destOrd="0" presId="urn:microsoft.com/office/officeart/2005/8/layout/process2"/>
    <dgm:cxn modelId="{9FAADDDF-FEEE-4671-878D-D05CA044BAC3}" type="presParOf" srcId="{34D36CC4-86B1-4FF8-BFB7-4C9779AA1CF6}" destId="{7CFEC92E-74BB-4142-98D6-3ADF282CF5D5}" srcOrd="0" destOrd="0" presId="urn:microsoft.com/office/officeart/2005/8/layout/process2"/>
    <dgm:cxn modelId="{F0452D7A-C30E-4D80-AAD3-9389525D245E}" type="presParOf" srcId="{5C2D6C37-7891-49E3-BBED-93C6BF6611F2}" destId="{1D3ABE0A-0C01-4285-A969-92F940E0501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 custT="1"/>
      <dgm:spPr/>
      <dgm:t>
        <a:bodyPr/>
        <a:lstStyle/>
        <a:p>
          <a:pPr algn="ctr"/>
          <a:r>
            <a:rPr lang="ru-RU" sz="4800" dirty="0" smtClean="0"/>
            <a:t>Гражданская оборона</a:t>
          </a:r>
          <a:endParaRPr lang="ru-RU" sz="4800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3200" dirty="0" smtClean="0"/>
            <a:t>система мероприятий по подготовке к защите и по защите населения, материальных и культурных ценностей на территории Российской Федерации от опасностей, возникающих при военных конфликтах или вследствие этих конфликтов, а также при чрезвычайных ситуациях природного и техногенного характера</a:t>
          </a:r>
          <a:endParaRPr lang="ru-RU" sz="3200" dirty="0"/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-369" custLinFactNeighborY="-192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38DB3B-A844-4E22-B3A9-04808109BDD2}" type="presOf" srcId="{2368A5FE-8188-4A0F-A709-CA5B802521FC}" destId="{7C22866A-2177-471F-BD8D-2CF28E1BBD1B}" srcOrd="0" destOrd="0" presId="urn:microsoft.com/office/officeart/2005/8/layout/vList2"/>
    <dgm:cxn modelId="{2252B86F-0F0A-43CE-A8FF-1541E4663225}" type="presOf" srcId="{E5D5B007-3961-4D3E-826C-CD95E1E9ED3E}" destId="{5D0F5C94-7F2F-49D1-9B1A-9008718B10A6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ABD240D8-B1FB-4049-9EFC-C369858DABFD}" type="presOf" srcId="{97B9DED3-CCB8-4ED7-B317-2500D0C305DF}" destId="{F60D2FC3-6DDF-4517-AB3B-26A7927CC05A}" srcOrd="0" destOrd="0" presId="urn:microsoft.com/office/officeart/2005/8/layout/vList2"/>
    <dgm:cxn modelId="{57D8ECF8-9500-4260-94AA-B3B782213032}" type="presParOf" srcId="{5D0F5C94-7F2F-49D1-9B1A-9008718B10A6}" destId="{F60D2FC3-6DDF-4517-AB3B-26A7927CC05A}" srcOrd="0" destOrd="0" presId="urn:microsoft.com/office/officeart/2005/8/layout/vList2"/>
    <dgm:cxn modelId="{73BCCD1D-841F-4764-A3C7-DA38ADBAD12E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 custT="1"/>
      <dgm:spPr/>
      <dgm:t>
        <a:bodyPr/>
        <a:lstStyle/>
        <a:p>
          <a:pPr algn="ctr"/>
          <a:r>
            <a:rPr lang="ru-RU" sz="4800" dirty="0" smtClean="0"/>
            <a:t>Мероприятия по ГО </a:t>
          </a:r>
          <a:endParaRPr lang="ru-RU" sz="4800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3200" dirty="0" smtClean="0"/>
            <a:t> организационные и специальные действия, осуществляемые в области ГО в соответствии с федеральными законами и иными нормативными правовыми актами РФ;</a:t>
          </a:r>
          <a:endParaRPr lang="ru-RU" sz="3200" dirty="0"/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F154081-4B14-4865-8683-46427EA75AA4}">
      <dgm:prSet custT="1"/>
      <dgm:spPr/>
      <dgm:t>
        <a:bodyPr/>
        <a:lstStyle/>
        <a:p>
          <a:endParaRPr lang="ru-RU" sz="3200" dirty="0" smtClean="0"/>
        </a:p>
      </dgm:t>
    </dgm:pt>
    <dgm:pt modelId="{022E769A-43AF-415D-A2EA-53ECEC2BDA84}" type="parTrans" cxnId="{A7608EC5-6CF1-43B9-9AFF-83BFD56B2C5D}">
      <dgm:prSet/>
      <dgm:spPr/>
      <dgm:t>
        <a:bodyPr/>
        <a:lstStyle/>
        <a:p>
          <a:endParaRPr lang="ru-RU"/>
        </a:p>
      </dgm:t>
    </dgm:pt>
    <dgm:pt modelId="{FA024796-1BF5-4790-8EB9-3A2822875964}" type="sibTrans" cxnId="{A7608EC5-6CF1-43B9-9AFF-83BFD56B2C5D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-369" custLinFactNeighborY="-192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C27178-B3F3-4CED-B0E1-D7910DB63969}" type="presOf" srcId="{2368A5FE-8188-4A0F-A709-CA5B802521FC}" destId="{7C22866A-2177-471F-BD8D-2CF28E1BBD1B}" srcOrd="0" destOrd="0" presId="urn:microsoft.com/office/officeart/2005/8/layout/vList2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C7E91E39-6EB8-4DB5-ABE6-2707EDE6BA90}" type="presOf" srcId="{97B9DED3-CCB8-4ED7-B317-2500D0C305DF}" destId="{F60D2FC3-6DDF-4517-AB3B-26A7927CC05A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A7608EC5-6CF1-43B9-9AFF-83BFD56B2C5D}" srcId="{97B9DED3-CCB8-4ED7-B317-2500D0C305DF}" destId="{5F154081-4B14-4865-8683-46427EA75AA4}" srcOrd="1" destOrd="0" parTransId="{022E769A-43AF-415D-A2EA-53ECEC2BDA84}" sibTransId="{FA024796-1BF5-4790-8EB9-3A2822875964}"/>
    <dgm:cxn modelId="{D2FCF1D3-B3C8-47E2-AFDA-2F9650071DAA}" type="presOf" srcId="{5F154081-4B14-4865-8683-46427EA75AA4}" destId="{7C22866A-2177-471F-BD8D-2CF28E1BBD1B}" srcOrd="0" destOrd="1" presId="urn:microsoft.com/office/officeart/2005/8/layout/vList2"/>
    <dgm:cxn modelId="{4821ADE2-3FFE-4A94-9FAB-B3E934F91A84}" type="presOf" srcId="{E5D5B007-3961-4D3E-826C-CD95E1E9ED3E}" destId="{5D0F5C94-7F2F-49D1-9B1A-9008718B10A6}" srcOrd="0" destOrd="0" presId="urn:microsoft.com/office/officeart/2005/8/layout/vList2"/>
    <dgm:cxn modelId="{3192427F-6498-48D7-A5D6-2348B967B980}" type="presParOf" srcId="{5D0F5C94-7F2F-49D1-9B1A-9008718B10A6}" destId="{F60D2FC3-6DDF-4517-AB3B-26A7927CC05A}" srcOrd="0" destOrd="0" presId="urn:microsoft.com/office/officeart/2005/8/layout/vList2"/>
    <dgm:cxn modelId="{1BEF19E7-A443-4242-AFD1-AA788082186D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 custT="1"/>
      <dgm:spPr/>
      <dgm:t>
        <a:bodyPr/>
        <a:lstStyle/>
        <a:p>
          <a:pPr algn="ctr"/>
          <a:r>
            <a:rPr lang="ru-RU" sz="4800" dirty="0" smtClean="0"/>
            <a:t>Территория, отнесенная к группе по ГО</a:t>
          </a:r>
          <a:endParaRPr lang="ru-RU" sz="4800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ScaleX="0" custScaleY="0" custLinFactY="-2865128" custLinFactNeighborX="-79167" custLinFactNeighborY="-29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A03CAA-6CF1-4B40-ACCD-5BFA1B7B7DE0}" type="presOf" srcId="{97B9DED3-CCB8-4ED7-B317-2500D0C305DF}" destId="{F60D2FC3-6DDF-4517-AB3B-26A7927CC05A}" srcOrd="0" destOrd="0" presId="urn:microsoft.com/office/officeart/2005/8/layout/vList2"/>
    <dgm:cxn modelId="{C57BA58D-32A9-4B80-9BCF-4F99EDC74FF0}" type="presOf" srcId="{E5D5B007-3961-4D3E-826C-CD95E1E9ED3E}" destId="{5D0F5C94-7F2F-49D1-9B1A-9008718B10A6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DFACEA66-5BE4-47FC-8AE8-7A397A171975}" type="presParOf" srcId="{5D0F5C94-7F2F-49D1-9B1A-9008718B10A6}" destId="{F60D2FC3-6DDF-4517-AB3B-26A7927CC0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Первая группа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800" dirty="0" smtClean="0"/>
            <a:t>численность населения превышает 1000 тыс. человек;</a:t>
          </a:r>
          <a:endParaRPr lang="ru-RU" sz="28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800" dirty="0" smtClean="0"/>
            <a:t>численность населения составляет от 500 тыс. человек до 1000 тыс. человек и на ней расположены не менее трех организаций особой важности по гражданской обороне или более 50 организаций первой (второй) категории по гражданской обороне;</a:t>
          </a:r>
          <a:endParaRPr lang="ru-RU" sz="28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F438AE69-3926-45F1-BBF8-C5749C7B9B78}">
      <dgm:prSet phldrT="[Текст]" custT="1"/>
      <dgm:spPr/>
      <dgm:t>
        <a:bodyPr/>
        <a:lstStyle/>
        <a:p>
          <a:r>
            <a:rPr lang="ru-RU" sz="2800" dirty="0" smtClean="0"/>
            <a:t>более 50 процентов населения либо территории города попадают в зону возможного опасного химического заражения, радиационного загрязнения или катастрофического затопления.</a:t>
          </a:r>
          <a:endParaRPr lang="ru-RU" sz="2800" dirty="0"/>
        </a:p>
      </dgm:t>
    </dgm:pt>
    <dgm:pt modelId="{D8E675C8-6B32-45FD-A107-C29173907818}" type="parTrans" cxnId="{A82EAD71-F2EC-4D68-921D-BF3850127F2B}">
      <dgm:prSet/>
      <dgm:spPr/>
      <dgm:t>
        <a:bodyPr/>
        <a:lstStyle/>
        <a:p>
          <a:endParaRPr lang="ru-RU"/>
        </a:p>
      </dgm:t>
    </dgm:pt>
    <dgm:pt modelId="{51E41429-4221-41F2-8CE5-5949F44D6AA5}" type="sibTrans" cxnId="{A82EAD71-F2EC-4D68-921D-BF3850127F2B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 custScaleX="68194" custScaleY="78298" custLinFactNeighborX="-1257" custLinFactNeighborY="-409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486BF-2376-400B-9B3A-11AE54C93678}" type="presOf" srcId="{4E880F6B-0BEF-4BAC-A988-3645C5196A85}" destId="{D312C7D7-2642-4F5F-828B-7F5FEDFFF9F7}" srcOrd="0" destOrd="1" presId="urn:microsoft.com/office/officeart/2005/8/layout/vList2"/>
    <dgm:cxn modelId="{BFEDF616-F059-4DF7-AC51-5CAE118D0CC4}" type="presOf" srcId="{3936400C-3DA7-4BDA-AC5B-CD52FBE3ED1B}" destId="{9A4D70EA-AC3F-47F3-9906-E737D23663E9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3571B51F-403C-4C4A-B574-16A7F5D55B0E}" type="presOf" srcId="{D5981D2B-2236-47C4-A244-4D5AF5ED39CC}" destId="{D312C7D7-2642-4F5F-828B-7F5FEDFFF9F7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A82EAD71-F2EC-4D68-921D-BF3850127F2B}" srcId="{3936400C-3DA7-4BDA-AC5B-CD52FBE3ED1B}" destId="{F438AE69-3926-45F1-BBF8-C5749C7B9B78}" srcOrd="2" destOrd="0" parTransId="{D8E675C8-6B32-45FD-A107-C29173907818}" sibTransId="{51E41429-4221-41F2-8CE5-5949F44D6AA5}"/>
    <dgm:cxn modelId="{7222CCD2-8A4E-4707-9A2C-EE9875C9608B}" type="presOf" srcId="{3B3D2A94-3FEA-4F60-BBFA-B716258101BF}" destId="{75363811-1D1B-4A24-AB5A-CFF018FDFB58}" srcOrd="0" destOrd="0" presId="urn:microsoft.com/office/officeart/2005/8/layout/vList2"/>
    <dgm:cxn modelId="{4CF53D5A-8B90-420B-8B54-870D67A9FC9B}" type="presOf" srcId="{F438AE69-3926-45F1-BBF8-C5749C7B9B78}" destId="{D312C7D7-2642-4F5F-828B-7F5FEDFFF9F7}" srcOrd="0" destOrd="2" presId="urn:microsoft.com/office/officeart/2005/8/layout/vList2"/>
    <dgm:cxn modelId="{D46F1CCF-6DE5-4109-AD85-8ABCCC5A5307}" type="presParOf" srcId="{75363811-1D1B-4A24-AB5A-CFF018FDFB58}" destId="{9A4D70EA-AC3F-47F3-9906-E737D23663E9}" srcOrd="0" destOrd="0" presId="urn:microsoft.com/office/officeart/2005/8/layout/vList2"/>
    <dgm:cxn modelId="{55FD431A-D887-48CB-A431-E6020013A8C6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Вторая группа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800" dirty="0" smtClean="0"/>
            <a:t>численность населения составляет от 500 тыс. человек до 1000 тыс. человек;;</a:t>
          </a:r>
          <a:endParaRPr lang="ru-RU" sz="28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800" dirty="0" smtClean="0"/>
            <a:t>численность населения составляет от 250 тыс. человек до 500 тыс. человек и на ней расположены не менее двух организаций особой важности по гражданской обороне либо более 20 организаций первой (второй) категории по гражданской обороне;</a:t>
          </a:r>
          <a:endParaRPr lang="ru-RU" sz="28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F438AE69-3926-45F1-BBF8-C5749C7B9B78}">
      <dgm:prSet phldrT="[Текст]" custT="1"/>
      <dgm:spPr/>
      <dgm:t>
        <a:bodyPr/>
        <a:lstStyle/>
        <a:p>
          <a:r>
            <a:rPr lang="ru-RU" sz="2800" dirty="0" smtClean="0"/>
            <a:t>более 30 процентов населения либо территории города попадают в зону возможного опасного химического заражения, радиационного загрязнения или катастрофического затопления.</a:t>
          </a:r>
          <a:endParaRPr lang="ru-RU" sz="2800" dirty="0"/>
        </a:p>
      </dgm:t>
    </dgm:pt>
    <dgm:pt modelId="{D8E675C8-6B32-45FD-A107-C29173907818}" type="parTrans" cxnId="{A82EAD71-F2EC-4D68-921D-BF3850127F2B}">
      <dgm:prSet/>
      <dgm:spPr/>
      <dgm:t>
        <a:bodyPr/>
        <a:lstStyle/>
        <a:p>
          <a:endParaRPr lang="ru-RU"/>
        </a:p>
      </dgm:t>
    </dgm:pt>
    <dgm:pt modelId="{51E41429-4221-41F2-8CE5-5949F44D6AA5}" type="sibTrans" cxnId="{A82EAD71-F2EC-4D68-921D-BF3850127F2B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 custScaleX="68194" custScaleY="78298" custLinFactNeighborX="-1257" custLinFactNeighborY="-409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28630A-E89A-4802-9D35-9A811ED2350D}" type="presOf" srcId="{3B3D2A94-3FEA-4F60-BBFA-B716258101BF}" destId="{75363811-1D1B-4A24-AB5A-CFF018FDFB58}" srcOrd="0" destOrd="0" presId="urn:microsoft.com/office/officeart/2005/8/layout/vList2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156822D8-03DA-40D7-8398-C99275803998}" type="presOf" srcId="{F438AE69-3926-45F1-BBF8-C5749C7B9B78}" destId="{D312C7D7-2642-4F5F-828B-7F5FEDFFF9F7}" srcOrd="0" destOrd="2" presId="urn:microsoft.com/office/officeart/2005/8/layout/vList2"/>
    <dgm:cxn modelId="{7F929410-1C6A-4008-BD99-CBB27EDF4F84}" type="presOf" srcId="{4E880F6B-0BEF-4BAC-A988-3645C5196A85}" destId="{D312C7D7-2642-4F5F-828B-7F5FEDFFF9F7}" srcOrd="0" destOrd="1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AB47F950-FA26-4907-99C7-7D658A8A626C}" type="presOf" srcId="{3936400C-3DA7-4BDA-AC5B-CD52FBE3ED1B}" destId="{9A4D70EA-AC3F-47F3-9906-E737D23663E9}" srcOrd="0" destOrd="0" presId="urn:microsoft.com/office/officeart/2005/8/layout/vList2"/>
    <dgm:cxn modelId="{712B513A-514B-4E03-A6DF-DEECB28DF3EF}" type="presOf" srcId="{D5981D2B-2236-47C4-A244-4D5AF5ED39CC}" destId="{D312C7D7-2642-4F5F-828B-7F5FEDFFF9F7}" srcOrd="0" destOrd="0" presId="urn:microsoft.com/office/officeart/2005/8/layout/vList2"/>
    <dgm:cxn modelId="{A82EAD71-F2EC-4D68-921D-BF3850127F2B}" srcId="{3936400C-3DA7-4BDA-AC5B-CD52FBE3ED1B}" destId="{F438AE69-3926-45F1-BBF8-C5749C7B9B78}" srcOrd="2" destOrd="0" parTransId="{D8E675C8-6B32-45FD-A107-C29173907818}" sibTransId="{51E41429-4221-41F2-8CE5-5949F44D6AA5}"/>
    <dgm:cxn modelId="{6E5E7D3D-5D2A-4DAD-9615-02EE554EDFD6}" type="presParOf" srcId="{75363811-1D1B-4A24-AB5A-CFF018FDFB58}" destId="{9A4D70EA-AC3F-47F3-9906-E737D23663E9}" srcOrd="0" destOrd="0" presId="urn:microsoft.com/office/officeart/2005/8/layout/vList2"/>
    <dgm:cxn modelId="{756C8F61-5ADD-4A98-AC0B-8A5A8AA11AD2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Требования в области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3200" dirty="0" smtClean="0"/>
            <a:t>специальные условия (правила) эксплуатации технических систем управления гражданской обороны и объектов гражданской обороны, использования и содержания систем оповещения, средств индивидуальной защиты, другой специальной техники и имущества гражданской обороны, установленные федеральными законами и иными нормативными правовыми актами Российской Федерации;</a:t>
          </a:r>
          <a:endParaRPr lang="ru-RU" sz="32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78958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33AAF4-9F45-4100-B93D-952FAEB84703}" type="presOf" srcId="{29095548-13E8-4DBE-B9C4-5344F6C0FCE5}" destId="{61214DA2-3D77-454E-8487-8BF800C3A9C3}" srcOrd="0" destOrd="0" presId="urn:microsoft.com/office/officeart/2005/8/layout/vList2"/>
    <dgm:cxn modelId="{A1AAF686-986D-4A6F-94C1-83ED9AA1CE75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EF474A99-D377-4BCF-A4B5-4FFFE4821BD2}" type="presOf" srcId="{148A3887-BE42-4CB9-925E-F59B1C0F1EA5}" destId="{8B62C785-133C-4B22-95BF-B73ADD91C603}" srcOrd="0" destOrd="0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1B46DB71-48F5-4613-B7CA-558259096783}" type="presParOf" srcId="{8B62C785-133C-4B22-95BF-B73ADD91C603}" destId="{9A2E37CB-6AF2-43A3-9650-7A3BA4C52805}" srcOrd="0" destOrd="0" presId="urn:microsoft.com/office/officeart/2005/8/layout/vList2"/>
    <dgm:cxn modelId="{E2BCF2AE-E018-4018-8DF0-9465A536BF79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Нештатные формирования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3200" dirty="0" smtClean="0"/>
            <a:t>формирования, создаваемые организациями из числа своих работников в целях участия в обеспечении выполнения мероприятий по гражданской обороне и проведения не связанных с угрозой жизни и здоровью людей неотложных работ при ликвидации чрезвычайных ситуаций;</a:t>
          </a:r>
          <a:endParaRPr lang="ru-RU" sz="32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A9D803-E898-4536-B631-63BC7315D4DB}" type="presOf" srcId="{29095548-13E8-4DBE-B9C4-5344F6C0FCE5}" destId="{61214DA2-3D77-454E-8487-8BF800C3A9C3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57509149-69AA-47A0-8878-84E5E8ADA070}" type="presOf" srcId="{148A3887-BE42-4CB9-925E-F59B1C0F1EA5}" destId="{8B62C785-133C-4B22-95BF-B73ADD91C603}" srcOrd="0" destOrd="0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A7825365-1A2A-4BAF-B9F6-1AF715AE7C36}" type="presOf" srcId="{5F830F3C-37F6-480D-8D24-FB4AAA1ADEB5}" destId="{9A2E37CB-6AF2-43A3-9650-7A3BA4C52805}" srcOrd="0" destOrd="0" presId="urn:microsoft.com/office/officeart/2005/8/layout/vList2"/>
    <dgm:cxn modelId="{524CAA9D-9A9A-48A2-A40B-00C736C00112}" type="presParOf" srcId="{8B62C785-133C-4B22-95BF-B73ADD91C603}" destId="{9A2E37CB-6AF2-43A3-9650-7A3BA4C52805}" srcOrd="0" destOrd="0" presId="urn:microsoft.com/office/officeart/2005/8/layout/vList2"/>
    <dgm:cxn modelId="{DAD40023-241B-4480-BB21-B4CF494C414F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Управление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3200" dirty="0" smtClean="0"/>
            <a:t>целенаправленная деятельность органов, осуществляющих управление гражданской обороной, по организации подготовки к ведению и ведению гражданской обороны;</a:t>
          </a:r>
          <a:endParaRPr lang="ru-RU" sz="32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97EFA2-10C7-4D8D-A7D6-5AE140DE7356}" type="presOf" srcId="{5F830F3C-37F6-480D-8D24-FB4AAA1ADEB5}" destId="{9A2E37CB-6AF2-43A3-9650-7A3BA4C52805}" srcOrd="0" destOrd="0" presId="urn:microsoft.com/office/officeart/2005/8/layout/vList2"/>
    <dgm:cxn modelId="{5AFE5605-A495-44C7-AA1F-A879847F9149}" type="presOf" srcId="{29095548-13E8-4DBE-B9C4-5344F6C0FCE5}" destId="{61214DA2-3D77-454E-8487-8BF800C3A9C3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1707533F-F94F-40B4-A431-E35E9A412DB1}" type="presOf" srcId="{148A3887-BE42-4CB9-925E-F59B1C0F1EA5}" destId="{8B62C785-133C-4B22-95BF-B73ADD91C603}" srcOrd="0" destOrd="0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2D456BC0-6596-4DF5-ACF5-1CD2D69FF9AF}" type="presParOf" srcId="{8B62C785-133C-4B22-95BF-B73ADD91C603}" destId="{9A2E37CB-6AF2-43A3-9650-7A3BA4C52805}" srcOrd="0" destOrd="0" presId="urn:microsoft.com/office/officeart/2005/8/layout/vList2"/>
    <dgm:cxn modelId="{CF6D40CE-262D-4392-BF85-04F01DBC1F76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Система управления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3200" dirty="0" smtClean="0"/>
            <a:t>составная часть системы государственного управления Российской Федерации, предназначенная для решения задач в области гражданской обороны и представляющая собой совокупность органов, осуществляющих управление гражданской обороной, а также пунктов управления и технических средств, обеспечивающих управление гражданской обороной.</a:t>
          </a:r>
          <a:endParaRPr lang="ru-RU" sz="32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CCF1F4-C0F3-4365-9E09-0E27370ECB4E}" type="presOf" srcId="{29095548-13E8-4DBE-B9C4-5344F6C0FCE5}" destId="{61214DA2-3D77-454E-8487-8BF800C3A9C3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B627ABD1-3691-4ED3-BFC8-70EEF684D114}" type="presOf" srcId="{5F830F3C-37F6-480D-8D24-FB4AAA1ADEB5}" destId="{9A2E37CB-6AF2-43A3-9650-7A3BA4C52805}" srcOrd="0" destOrd="0" presId="urn:microsoft.com/office/officeart/2005/8/layout/vList2"/>
    <dgm:cxn modelId="{DD1FA9BB-C011-4981-8D52-100D1C3E9C3D}" type="presOf" srcId="{148A3887-BE42-4CB9-925E-F59B1C0F1EA5}" destId="{8B62C785-133C-4B22-95BF-B73ADD91C603}" srcOrd="0" destOrd="0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96A41145-569C-40D1-BDA2-F271E0EED257}" type="presParOf" srcId="{8B62C785-133C-4B22-95BF-B73ADD91C603}" destId="{9A2E37CB-6AF2-43A3-9650-7A3BA4C52805}" srcOrd="0" destOrd="0" presId="urn:microsoft.com/office/officeart/2005/8/layout/vList2"/>
    <dgm:cxn modelId="{36724423-B0BF-4F33-B363-D723401AED69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Система управления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2800" dirty="0" smtClean="0"/>
            <a:t>органы повседневного управления по обеспечению защиты населения;</a:t>
          </a:r>
          <a:endParaRPr lang="ru-RU" sz="28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6628E03D-4EBA-4670-84D9-2FDD54C4063D}">
      <dgm:prSet phldrT="[Текст]" custT="1"/>
      <dgm:spPr/>
      <dgm:t>
        <a:bodyPr/>
        <a:lstStyle/>
        <a:p>
          <a:r>
            <a:rPr lang="ru-RU" sz="2800" dirty="0" smtClean="0"/>
            <a:t>силы и средства, предназначенные для выполнения задач гражданской обороны;</a:t>
          </a:r>
          <a:endParaRPr lang="ru-RU" sz="2800" dirty="0"/>
        </a:p>
      </dgm:t>
    </dgm:pt>
    <dgm:pt modelId="{22E7B1BC-30A1-46F9-B00F-4650E746C541}" type="parTrans" cxnId="{90351AED-A618-4D66-AE1C-CD017FB8F811}">
      <dgm:prSet/>
      <dgm:spPr/>
      <dgm:t>
        <a:bodyPr/>
        <a:lstStyle/>
        <a:p>
          <a:endParaRPr lang="ru-RU"/>
        </a:p>
      </dgm:t>
    </dgm:pt>
    <dgm:pt modelId="{881BBB7A-86AD-49B7-95C0-565942C405DC}" type="sibTrans" cxnId="{90351AED-A618-4D66-AE1C-CD017FB8F811}">
      <dgm:prSet/>
      <dgm:spPr/>
      <dgm:t>
        <a:bodyPr/>
        <a:lstStyle/>
        <a:p>
          <a:endParaRPr lang="ru-RU"/>
        </a:p>
      </dgm:t>
    </dgm:pt>
    <dgm:pt modelId="{CE89ADAE-6C35-4A6E-82FF-1821EF2E9C8C}">
      <dgm:prSet phldrT="[Текст]" custT="1"/>
      <dgm:spPr/>
      <dgm:t>
        <a:bodyPr/>
        <a:lstStyle/>
        <a:p>
          <a:r>
            <a:rPr lang="ru-RU" sz="2800" dirty="0" smtClean="0"/>
            <a:t>фонды и резервы финансовых, медицинских и материально-технических средств, предусмотренных на случай чрезвычайной ситуации;</a:t>
          </a:r>
          <a:endParaRPr lang="ru-RU" sz="2800" dirty="0"/>
        </a:p>
      </dgm:t>
    </dgm:pt>
    <dgm:pt modelId="{B8953E3D-5F41-4CB5-B5B2-9B22A1F4F1A8}" type="parTrans" cxnId="{9D97565C-C6C7-4413-A4E8-AD233509E98F}">
      <dgm:prSet/>
      <dgm:spPr/>
      <dgm:t>
        <a:bodyPr/>
        <a:lstStyle/>
        <a:p>
          <a:endParaRPr lang="ru-RU"/>
        </a:p>
      </dgm:t>
    </dgm:pt>
    <dgm:pt modelId="{4AFB931E-AB38-4FC4-AA6D-52096A288BFD}" type="sibTrans" cxnId="{9D97565C-C6C7-4413-A4E8-AD233509E98F}">
      <dgm:prSet/>
      <dgm:spPr/>
      <dgm:t>
        <a:bodyPr/>
        <a:lstStyle/>
        <a:p>
          <a:endParaRPr lang="ru-RU"/>
        </a:p>
      </dgm:t>
    </dgm:pt>
    <dgm:pt modelId="{86B512C7-093E-4526-B040-F8569D0C3A83}">
      <dgm:prSet custT="1"/>
      <dgm:spPr/>
      <dgm:t>
        <a:bodyPr/>
        <a:lstStyle/>
        <a:p>
          <a:r>
            <a:rPr lang="ru-RU" sz="2800" dirty="0"/>
            <a:t>системы связи, оповещения, управления и информационного обеспечения.</a:t>
          </a:r>
        </a:p>
      </dgm:t>
    </dgm:pt>
    <dgm:pt modelId="{37454AEE-5413-4551-A955-B36ACF8B22D0}" type="parTrans" cxnId="{0F7E7BE2-1AA0-4F61-B8B4-121AB15A6F97}">
      <dgm:prSet/>
      <dgm:spPr/>
      <dgm:t>
        <a:bodyPr/>
        <a:lstStyle/>
        <a:p>
          <a:endParaRPr lang="ru-RU"/>
        </a:p>
      </dgm:t>
    </dgm:pt>
    <dgm:pt modelId="{41658CB8-34BC-459E-9B06-85AC752FC203}" type="sibTrans" cxnId="{0F7E7BE2-1AA0-4F61-B8B4-121AB15A6F97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90F57-6FAD-44DB-B246-4470F47ED55F}" type="presOf" srcId="{29095548-13E8-4DBE-B9C4-5344F6C0FCE5}" destId="{61214DA2-3D77-454E-8487-8BF800C3A9C3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E406204C-8145-4E93-BC61-48B37AEE8AAF}" type="presOf" srcId="{148A3887-BE42-4CB9-925E-F59B1C0F1EA5}" destId="{8B62C785-133C-4B22-95BF-B73ADD91C603}" srcOrd="0" destOrd="0" presId="urn:microsoft.com/office/officeart/2005/8/layout/vList2"/>
    <dgm:cxn modelId="{90351AED-A618-4D66-AE1C-CD017FB8F811}" srcId="{5F830F3C-37F6-480D-8D24-FB4AAA1ADEB5}" destId="{6628E03D-4EBA-4670-84D9-2FDD54C4063D}" srcOrd="1" destOrd="0" parTransId="{22E7B1BC-30A1-46F9-B00F-4650E746C541}" sibTransId="{881BBB7A-86AD-49B7-95C0-565942C405DC}"/>
    <dgm:cxn modelId="{5EF9A6BC-287F-4013-95B8-36F1950026AB}" type="presOf" srcId="{5F830F3C-37F6-480D-8D24-FB4AAA1ADEB5}" destId="{9A2E37CB-6AF2-43A3-9650-7A3BA4C52805}" srcOrd="0" destOrd="0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9D97565C-C6C7-4413-A4E8-AD233509E98F}" srcId="{5F830F3C-37F6-480D-8D24-FB4AAA1ADEB5}" destId="{CE89ADAE-6C35-4A6E-82FF-1821EF2E9C8C}" srcOrd="2" destOrd="0" parTransId="{B8953E3D-5F41-4CB5-B5B2-9B22A1F4F1A8}" sibTransId="{4AFB931E-AB38-4FC4-AA6D-52096A288BFD}"/>
    <dgm:cxn modelId="{34850D59-E664-4C26-BAA2-9B26526883E4}" type="presOf" srcId="{CE89ADAE-6C35-4A6E-82FF-1821EF2E9C8C}" destId="{61214DA2-3D77-454E-8487-8BF800C3A9C3}" srcOrd="0" destOrd="2" presId="urn:microsoft.com/office/officeart/2005/8/layout/vList2"/>
    <dgm:cxn modelId="{1E43BFA8-185C-4CE3-A74D-31C454F2FB6B}" type="presOf" srcId="{86B512C7-093E-4526-B040-F8569D0C3A83}" destId="{61214DA2-3D77-454E-8487-8BF800C3A9C3}" srcOrd="0" destOrd="3" presId="urn:microsoft.com/office/officeart/2005/8/layout/vList2"/>
    <dgm:cxn modelId="{0F7E7BE2-1AA0-4F61-B8B4-121AB15A6F97}" srcId="{5F830F3C-37F6-480D-8D24-FB4AAA1ADEB5}" destId="{86B512C7-093E-4526-B040-F8569D0C3A83}" srcOrd="3" destOrd="0" parTransId="{37454AEE-5413-4551-A955-B36ACF8B22D0}" sibTransId="{41658CB8-34BC-459E-9B06-85AC752FC203}"/>
    <dgm:cxn modelId="{C060EE88-8D59-4B7C-A76B-F8670E2F7B1E}" type="presOf" srcId="{6628E03D-4EBA-4670-84D9-2FDD54C4063D}" destId="{61214DA2-3D77-454E-8487-8BF800C3A9C3}" srcOrd="0" destOrd="1" presId="urn:microsoft.com/office/officeart/2005/8/layout/vList2"/>
    <dgm:cxn modelId="{3C069903-4A79-4604-94C7-49ACF843FF8D}" type="presParOf" srcId="{8B62C785-133C-4B22-95BF-B73ADD91C603}" destId="{9A2E37CB-6AF2-43A3-9650-7A3BA4C52805}" srcOrd="0" destOrd="0" presId="urn:microsoft.com/office/officeart/2005/8/layout/vList2"/>
    <dgm:cxn modelId="{D645AA43-D072-4801-948D-DA1B7318054A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Основные задачи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2800" dirty="0" smtClean="0"/>
            <a:t>защита населения от последствий аварий, стихийных бедствий и современных средств поражения;</a:t>
          </a:r>
          <a:endParaRPr lang="ru-RU" sz="28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6628E03D-4EBA-4670-84D9-2FDD54C4063D}">
      <dgm:prSet phldrT="[Текст]" custT="1"/>
      <dgm:spPr/>
      <dgm:t>
        <a:bodyPr/>
        <a:lstStyle/>
        <a:p>
          <a:r>
            <a:rPr lang="ru-RU" sz="2800" dirty="0" smtClean="0"/>
            <a:t>координация деятельности органов управления по прогнозированию, предупреждению и ликвидации последствий экологических и стихийных бедствий, аварий и катастроф;</a:t>
          </a:r>
          <a:endParaRPr lang="ru-RU" sz="2800" dirty="0"/>
        </a:p>
      </dgm:t>
    </dgm:pt>
    <dgm:pt modelId="{22E7B1BC-30A1-46F9-B00F-4650E746C541}" type="parTrans" cxnId="{90351AED-A618-4D66-AE1C-CD017FB8F811}">
      <dgm:prSet/>
      <dgm:spPr/>
      <dgm:t>
        <a:bodyPr/>
        <a:lstStyle/>
        <a:p>
          <a:endParaRPr lang="ru-RU"/>
        </a:p>
      </dgm:t>
    </dgm:pt>
    <dgm:pt modelId="{881BBB7A-86AD-49B7-95C0-565942C405DC}" type="sibTrans" cxnId="{90351AED-A618-4D66-AE1C-CD017FB8F811}">
      <dgm:prSet/>
      <dgm:spPr/>
      <dgm:t>
        <a:bodyPr/>
        <a:lstStyle/>
        <a:p>
          <a:endParaRPr lang="ru-RU"/>
        </a:p>
      </dgm:t>
    </dgm:pt>
    <dgm:pt modelId="{CE89ADAE-6C35-4A6E-82FF-1821EF2E9C8C}">
      <dgm:prSet phldrT="[Текст]" custT="1"/>
      <dgm:spPr/>
      <dgm:t>
        <a:bodyPr/>
        <a:lstStyle/>
        <a:p>
          <a:r>
            <a:rPr lang="ru-RU" sz="2800" dirty="0" smtClean="0"/>
            <a:t>создание и поддержание в готовности систем управления, оповещения, связи, организация наблюдения и контроля за радиационной, химической и биологической обстановкой;</a:t>
          </a:r>
          <a:endParaRPr lang="ru-RU" sz="2800" dirty="0"/>
        </a:p>
      </dgm:t>
    </dgm:pt>
    <dgm:pt modelId="{B8953E3D-5F41-4CB5-B5B2-9B22A1F4F1A8}" type="parTrans" cxnId="{9D97565C-C6C7-4413-A4E8-AD233509E98F}">
      <dgm:prSet/>
      <dgm:spPr/>
      <dgm:t>
        <a:bodyPr/>
        <a:lstStyle/>
        <a:p>
          <a:endParaRPr lang="ru-RU"/>
        </a:p>
      </dgm:t>
    </dgm:pt>
    <dgm:pt modelId="{4AFB931E-AB38-4FC4-AA6D-52096A288BFD}" type="sibTrans" cxnId="{9D97565C-C6C7-4413-A4E8-AD233509E98F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186FB7-37BA-4E6F-B756-CC271AA3501D}" type="presOf" srcId="{148A3887-BE42-4CB9-925E-F59B1C0F1EA5}" destId="{8B62C785-133C-4B22-95BF-B73ADD91C603}" srcOrd="0" destOrd="0" presId="urn:microsoft.com/office/officeart/2005/8/layout/vList2"/>
    <dgm:cxn modelId="{6EAC53A2-E97F-4E70-A804-AC55CB6CD232}" type="presOf" srcId="{6628E03D-4EBA-4670-84D9-2FDD54C4063D}" destId="{61214DA2-3D77-454E-8487-8BF800C3A9C3}" srcOrd="0" destOrd="1" presId="urn:microsoft.com/office/officeart/2005/8/layout/vList2"/>
    <dgm:cxn modelId="{11B4105B-6ECE-48F9-A1C6-B65C327B846A}" type="presOf" srcId="{CE89ADAE-6C35-4A6E-82FF-1821EF2E9C8C}" destId="{61214DA2-3D77-454E-8487-8BF800C3A9C3}" srcOrd="0" destOrd="2" presId="urn:microsoft.com/office/officeart/2005/8/layout/vList2"/>
    <dgm:cxn modelId="{90351AED-A618-4D66-AE1C-CD017FB8F811}" srcId="{5F830F3C-37F6-480D-8D24-FB4AAA1ADEB5}" destId="{6628E03D-4EBA-4670-84D9-2FDD54C4063D}" srcOrd="1" destOrd="0" parTransId="{22E7B1BC-30A1-46F9-B00F-4650E746C541}" sibTransId="{881BBB7A-86AD-49B7-95C0-565942C405DC}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9D97565C-C6C7-4413-A4E8-AD233509E98F}" srcId="{5F830F3C-37F6-480D-8D24-FB4AAA1ADEB5}" destId="{CE89ADAE-6C35-4A6E-82FF-1821EF2E9C8C}" srcOrd="2" destOrd="0" parTransId="{B8953E3D-5F41-4CB5-B5B2-9B22A1F4F1A8}" sibTransId="{4AFB931E-AB38-4FC4-AA6D-52096A288BFD}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6AB70FCA-E19B-4A91-B044-200549E80815}" type="presOf" srcId="{29095548-13E8-4DBE-B9C4-5344F6C0FCE5}" destId="{61214DA2-3D77-454E-8487-8BF800C3A9C3}" srcOrd="0" destOrd="0" presId="urn:microsoft.com/office/officeart/2005/8/layout/vList2"/>
    <dgm:cxn modelId="{58676AD9-A5AA-4499-99C6-EC2673227042}" type="presOf" srcId="{5F830F3C-37F6-480D-8D24-FB4AAA1ADEB5}" destId="{9A2E37CB-6AF2-43A3-9650-7A3BA4C52805}" srcOrd="0" destOrd="0" presId="urn:microsoft.com/office/officeart/2005/8/layout/vList2"/>
    <dgm:cxn modelId="{E99AF565-3C46-4749-9AF6-F5F3D9823337}" type="presParOf" srcId="{8B62C785-133C-4B22-95BF-B73ADD91C603}" destId="{9A2E37CB-6AF2-43A3-9650-7A3BA4C52805}" srcOrd="0" destOrd="0" presId="urn:microsoft.com/office/officeart/2005/8/layout/vList2"/>
    <dgm:cxn modelId="{253F7127-F55F-44C6-BBB6-FF1F96548B47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Основные задачи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2800" smtClean="0"/>
            <a:t>повышение устойчивости объектов экономики и отраслей, и их функционирования в чрезвычайных условиях;</a:t>
          </a:r>
          <a:endParaRPr lang="ru-RU" sz="28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6628E03D-4EBA-4670-84D9-2FDD54C4063D}">
      <dgm:prSet phldrT="[Текст]" custT="1"/>
      <dgm:spPr/>
      <dgm:t>
        <a:bodyPr/>
        <a:lstStyle/>
        <a:p>
          <a:r>
            <a:rPr lang="ru-RU" sz="2800" dirty="0" smtClean="0"/>
            <a:t>специальная подготовка руководящих кадров и сил, всеобщее обучение населения способам защиты и действиям в чрезвычайных ситуациях мирного и военного времени;</a:t>
          </a:r>
          <a:endParaRPr lang="ru-RU" sz="2800" dirty="0"/>
        </a:p>
      </dgm:t>
    </dgm:pt>
    <dgm:pt modelId="{22E7B1BC-30A1-46F9-B00F-4650E746C541}" type="parTrans" cxnId="{90351AED-A618-4D66-AE1C-CD017FB8F811}">
      <dgm:prSet/>
      <dgm:spPr/>
      <dgm:t>
        <a:bodyPr/>
        <a:lstStyle/>
        <a:p>
          <a:endParaRPr lang="ru-RU"/>
        </a:p>
      </dgm:t>
    </dgm:pt>
    <dgm:pt modelId="{881BBB7A-86AD-49B7-95C0-565942C405DC}" type="sibTrans" cxnId="{90351AED-A618-4D66-AE1C-CD017FB8F811}">
      <dgm:prSet/>
      <dgm:spPr/>
      <dgm:t>
        <a:bodyPr/>
        <a:lstStyle/>
        <a:p>
          <a:endParaRPr lang="ru-RU"/>
        </a:p>
      </dgm:t>
    </dgm:pt>
    <dgm:pt modelId="{CE89ADAE-6C35-4A6E-82FF-1821EF2E9C8C}">
      <dgm:prSet phldrT="[Текст]" custT="1"/>
      <dgm:spPr/>
      <dgm:t>
        <a:bodyPr/>
        <a:lstStyle/>
        <a:p>
          <a:r>
            <a:rPr lang="ru-RU" sz="2800" dirty="0" smtClean="0"/>
            <a:t>накопление фонда защитных сооружений для укрытия населения;</a:t>
          </a:r>
          <a:endParaRPr lang="ru-RU" sz="2800" dirty="0"/>
        </a:p>
      </dgm:t>
    </dgm:pt>
    <dgm:pt modelId="{B8953E3D-5F41-4CB5-B5B2-9B22A1F4F1A8}" type="parTrans" cxnId="{9D97565C-C6C7-4413-A4E8-AD233509E98F}">
      <dgm:prSet/>
      <dgm:spPr/>
      <dgm:t>
        <a:bodyPr/>
        <a:lstStyle/>
        <a:p>
          <a:endParaRPr lang="ru-RU"/>
        </a:p>
      </dgm:t>
    </dgm:pt>
    <dgm:pt modelId="{4AFB931E-AB38-4FC4-AA6D-52096A288BFD}" type="sibTrans" cxnId="{9D97565C-C6C7-4413-A4E8-AD233509E98F}">
      <dgm:prSet/>
      <dgm:spPr/>
      <dgm:t>
        <a:bodyPr/>
        <a:lstStyle/>
        <a:p>
          <a:endParaRPr lang="ru-RU"/>
        </a:p>
      </dgm:t>
    </dgm:pt>
    <dgm:pt modelId="{AB58CB70-7FED-4754-8720-B3C3D35B98C5}">
      <dgm:prSet custT="1"/>
      <dgm:spPr/>
      <dgm:t>
        <a:bodyPr/>
        <a:lstStyle/>
        <a:p>
          <a:r>
            <a:rPr lang="ru-RU" sz="2800" dirty="0" smtClean="0"/>
            <a:t>поиск потерпевших аварию космических кораблей, самолётов, вертолётов и других летательных аппаратов;</a:t>
          </a:r>
        </a:p>
      </dgm:t>
    </dgm:pt>
    <dgm:pt modelId="{D9C1D7B1-88E9-4EA5-B57C-52DAF8666EB4}" type="parTrans" cxnId="{719EEDFF-B156-40C8-977E-4EF646E8C407}">
      <dgm:prSet/>
      <dgm:spPr/>
      <dgm:t>
        <a:bodyPr/>
        <a:lstStyle/>
        <a:p>
          <a:endParaRPr lang="ru-RU"/>
        </a:p>
      </dgm:t>
    </dgm:pt>
    <dgm:pt modelId="{D44A7856-FF2D-433F-9173-3CF1C77F50AA}" type="sibTrans" cxnId="{719EEDFF-B156-40C8-977E-4EF646E8C407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39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FFBBDB-2810-43D8-A8F5-22405E9C46BF}" type="presOf" srcId="{148A3887-BE42-4CB9-925E-F59B1C0F1EA5}" destId="{8B62C785-133C-4B22-95BF-B73ADD91C603}" srcOrd="0" destOrd="0" presId="urn:microsoft.com/office/officeart/2005/8/layout/vList2"/>
    <dgm:cxn modelId="{96C86AE3-2C8D-43A9-B1D1-988970B90DF4}" type="presOf" srcId="{6628E03D-4EBA-4670-84D9-2FDD54C4063D}" destId="{61214DA2-3D77-454E-8487-8BF800C3A9C3}" srcOrd="0" destOrd="2" presId="urn:microsoft.com/office/officeart/2005/8/layout/vList2"/>
    <dgm:cxn modelId="{47311335-299A-47BD-BDC2-276611C8C3F2}" type="presOf" srcId="{5F830F3C-37F6-480D-8D24-FB4AAA1ADEB5}" destId="{9A2E37CB-6AF2-43A3-9650-7A3BA4C52805}" srcOrd="0" destOrd="0" presId="urn:microsoft.com/office/officeart/2005/8/layout/vList2"/>
    <dgm:cxn modelId="{719EEDFF-B156-40C8-977E-4EF646E8C407}" srcId="{5F830F3C-37F6-480D-8D24-FB4AAA1ADEB5}" destId="{AB58CB70-7FED-4754-8720-B3C3D35B98C5}" srcOrd="1" destOrd="0" parTransId="{D9C1D7B1-88E9-4EA5-B57C-52DAF8666EB4}" sibTransId="{D44A7856-FF2D-433F-9173-3CF1C77F50AA}"/>
    <dgm:cxn modelId="{90351AED-A618-4D66-AE1C-CD017FB8F811}" srcId="{5F830F3C-37F6-480D-8D24-FB4AAA1ADEB5}" destId="{6628E03D-4EBA-4670-84D9-2FDD54C4063D}" srcOrd="2" destOrd="0" parTransId="{22E7B1BC-30A1-46F9-B00F-4650E746C541}" sibTransId="{881BBB7A-86AD-49B7-95C0-565942C405DC}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9D97565C-C6C7-4413-A4E8-AD233509E98F}" srcId="{5F830F3C-37F6-480D-8D24-FB4AAA1ADEB5}" destId="{CE89ADAE-6C35-4A6E-82FF-1821EF2E9C8C}" srcOrd="3" destOrd="0" parTransId="{B8953E3D-5F41-4CB5-B5B2-9B22A1F4F1A8}" sibTransId="{4AFB931E-AB38-4FC4-AA6D-52096A288BFD}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C7E4C745-4861-4A3B-BCE2-F971E6D1DA40}" type="presOf" srcId="{29095548-13E8-4DBE-B9C4-5344F6C0FCE5}" destId="{61214DA2-3D77-454E-8487-8BF800C3A9C3}" srcOrd="0" destOrd="0" presId="urn:microsoft.com/office/officeart/2005/8/layout/vList2"/>
    <dgm:cxn modelId="{9471F5FD-B165-47CB-9A0C-EEB0BC99FC13}" type="presOf" srcId="{CE89ADAE-6C35-4A6E-82FF-1821EF2E9C8C}" destId="{61214DA2-3D77-454E-8487-8BF800C3A9C3}" srcOrd="0" destOrd="3" presId="urn:microsoft.com/office/officeart/2005/8/layout/vList2"/>
    <dgm:cxn modelId="{81297EA1-E912-4525-8BF1-D83082034A61}" type="presOf" srcId="{AB58CB70-7FED-4754-8720-B3C3D35B98C5}" destId="{61214DA2-3D77-454E-8487-8BF800C3A9C3}" srcOrd="0" destOrd="1" presId="urn:microsoft.com/office/officeart/2005/8/layout/vList2"/>
    <dgm:cxn modelId="{EAC3CC19-BD39-4799-8587-B81C0D691F75}" type="presParOf" srcId="{8B62C785-133C-4B22-95BF-B73ADD91C603}" destId="{9A2E37CB-6AF2-43A3-9650-7A3BA4C52805}" srcOrd="0" destOrd="0" presId="urn:microsoft.com/office/officeart/2005/8/layout/vList2"/>
    <dgm:cxn modelId="{120E97BB-8ABC-48E1-B5E5-06EB0D4E901F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Основные задачи ГО 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2800" smtClean="0"/>
            <a:t>обеспечение населения средствами индивидуальной защиты и организация изготовления простейших средств защиты самим населением;</a:t>
          </a:r>
          <a:endParaRPr lang="ru-RU" sz="28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AB58CB70-7FED-4754-8720-B3C3D35B98C5}">
      <dgm:prSet custT="1"/>
      <dgm:spPr/>
      <dgm:t>
        <a:bodyPr/>
        <a:lstStyle/>
        <a:p>
          <a:r>
            <a:rPr lang="ru-RU" sz="2800" dirty="0" smtClean="0"/>
            <a:t>обучение населения защите от оружия массового поражения, а также ведению спасательных и неотложных аварийно-восстановительных работ.</a:t>
          </a:r>
        </a:p>
      </dgm:t>
    </dgm:pt>
    <dgm:pt modelId="{D9C1D7B1-88E9-4EA5-B57C-52DAF8666EB4}" type="parTrans" cxnId="{719EEDFF-B156-40C8-977E-4EF646E8C407}">
      <dgm:prSet/>
      <dgm:spPr/>
      <dgm:t>
        <a:bodyPr/>
        <a:lstStyle/>
        <a:p>
          <a:endParaRPr lang="ru-RU"/>
        </a:p>
      </dgm:t>
    </dgm:pt>
    <dgm:pt modelId="{D44A7856-FF2D-433F-9173-3CF1C77F50AA}" type="sibTrans" cxnId="{719EEDFF-B156-40C8-977E-4EF646E8C407}">
      <dgm:prSet/>
      <dgm:spPr/>
      <dgm:t>
        <a:bodyPr/>
        <a:lstStyle/>
        <a:p>
          <a:endParaRPr lang="ru-RU"/>
        </a:p>
      </dgm:t>
    </dgm:pt>
    <dgm:pt modelId="{BDB941C3-16AE-4F7E-8E45-E82FD2FDB29D}">
      <dgm:prSet custT="1"/>
      <dgm:spPr/>
      <dgm:t>
        <a:bodyPr/>
        <a:lstStyle/>
        <a:p>
          <a:r>
            <a:rPr lang="ru-RU" sz="2800" dirty="0" smtClean="0"/>
            <a:t>организация оповещения населения об угрозе нападения противника с воздуха, о радиоактивном, химическом и бактериологическом заражении, стихийных бедствиях;</a:t>
          </a:r>
        </a:p>
      </dgm:t>
    </dgm:pt>
    <dgm:pt modelId="{73447E81-9381-4C34-B9EE-20060E431A2A}" type="parTrans" cxnId="{DCB80EB1-1B4E-4A0F-B5FD-9A8F8E69F8FA}">
      <dgm:prSet/>
      <dgm:spPr/>
      <dgm:t>
        <a:bodyPr/>
        <a:lstStyle/>
        <a:p>
          <a:endParaRPr lang="ru-RU"/>
        </a:p>
      </dgm:t>
    </dgm:pt>
    <dgm:pt modelId="{0CC5E761-00F4-4CBB-A8D1-536CE6CE8929}" type="sibTrans" cxnId="{DCB80EB1-1B4E-4A0F-B5FD-9A8F8E69F8FA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X="84012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39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1861F-C05A-45EC-8BE3-FDF939CE88AA}" type="presOf" srcId="{BDB941C3-16AE-4F7E-8E45-E82FD2FDB29D}" destId="{61214DA2-3D77-454E-8487-8BF800C3A9C3}" srcOrd="0" destOrd="1" presId="urn:microsoft.com/office/officeart/2005/8/layout/vList2"/>
    <dgm:cxn modelId="{7A161A76-2AC7-4E4E-91A8-AFF84F5094B4}" type="presOf" srcId="{148A3887-BE42-4CB9-925E-F59B1C0F1EA5}" destId="{8B62C785-133C-4B22-95BF-B73ADD91C603}" srcOrd="0" destOrd="0" presId="urn:microsoft.com/office/officeart/2005/8/layout/vList2"/>
    <dgm:cxn modelId="{FC4DC865-6D2C-4513-B92A-9198DBE9A5DA}" type="presOf" srcId="{AB58CB70-7FED-4754-8720-B3C3D35B98C5}" destId="{61214DA2-3D77-454E-8487-8BF800C3A9C3}" srcOrd="0" destOrd="2" presId="urn:microsoft.com/office/officeart/2005/8/layout/vList2"/>
    <dgm:cxn modelId="{719EEDFF-B156-40C8-977E-4EF646E8C407}" srcId="{5F830F3C-37F6-480D-8D24-FB4AAA1ADEB5}" destId="{AB58CB70-7FED-4754-8720-B3C3D35B98C5}" srcOrd="2" destOrd="0" parTransId="{D9C1D7B1-88E9-4EA5-B57C-52DAF8666EB4}" sibTransId="{D44A7856-FF2D-433F-9173-3CF1C77F50AA}"/>
    <dgm:cxn modelId="{A58FD2F0-2211-42C0-A4E9-97B0964BFB0F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DCB80EB1-1B4E-4A0F-B5FD-9A8F8E69F8FA}" srcId="{5F830F3C-37F6-480D-8D24-FB4AAA1ADEB5}" destId="{BDB941C3-16AE-4F7E-8E45-E82FD2FDB29D}" srcOrd="1" destOrd="0" parTransId="{73447E81-9381-4C34-B9EE-20060E431A2A}" sibTransId="{0CC5E761-00F4-4CBB-A8D1-536CE6CE8929}"/>
    <dgm:cxn modelId="{7F781DA1-EC0D-4F51-93F2-57CC715362A2}" type="presOf" srcId="{29095548-13E8-4DBE-B9C4-5344F6C0FCE5}" destId="{61214DA2-3D77-454E-8487-8BF800C3A9C3}" srcOrd="0" destOrd="0" presId="urn:microsoft.com/office/officeart/2005/8/layout/vList2"/>
    <dgm:cxn modelId="{37AED13B-B4B6-47C7-8C2F-E7BEDE6C2A33}" type="presParOf" srcId="{8B62C785-133C-4B22-95BF-B73ADD91C603}" destId="{9A2E37CB-6AF2-43A3-9650-7A3BA4C52805}" srcOrd="0" destOrd="0" presId="urn:microsoft.com/office/officeart/2005/8/layout/vList2"/>
    <dgm:cxn modelId="{2729EE22-93B2-4E10-9F56-4816EFB0DFB0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4477F1-3F4B-4AAC-90B3-C0070C0EB064}">
      <dsp:nvSpPr>
        <dsp:cNvPr id="0" name=""/>
        <dsp:cNvSpPr/>
      </dsp:nvSpPr>
      <dsp:spPr>
        <a:xfrm>
          <a:off x="720074" y="0"/>
          <a:ext cx="6624747" cy="1344149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1932 г – МПВО</a:t>
          </a:r>
          <a:endParaRPr lang="ru-RU" sz="5500" kern="1200" dirty="0"/>
        </a:p>
      </dsp:txBody>
      <dsp:txXfrm>
        <a:off x="720074" y="0"/>
        <a:ext cx="6624747" cy="1344149"/>
      </dsp:txXfrm>
    </dsp:sp>
    <dsp:sp modelId="{D0CE9726-3CF7-4E1B-9FA0-4CE522B1FC55}">
      <dsp:nvSpPr>
        <dsp:cNvPr id="0" name=""/>
        <dsp:cNvSpPr/>
      </dsp:nvSpPr>
      <dsp:spPr>
        <a:xfrm rot="5400000">
          <a:off x="3780420" y="1377752"/>
          <a:ext cx="504055" cy="604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tint val="60000"/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5400000">
        <a:off x="3780420" y="1377752"/>
        <a:ext cx="504055" cy="604867"/>
      </dsp:txXfrm>
    </dsp:sp>
    <dsp:sp modelId="{5383FE56-C6EB-438A-8230-C07009D9C8DD}">
      <dsp:nvSpPr>
        <dsp:cNvPr id="0" name=""/>
        <dsp:cNvSpPr/>
      </dsp:nvSpPr>
      <dsp:spPr>
        <a:xfrm>
          <a:off x="720074" y="2016223"/>
          <a:ext cx="6624747" cy="1344149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1961 г – ГО СССР</a:t>
          </a:r>
          <a:endParaRPr lang="ru-RU" sz="5400" kern="1200" dirty="0"/>
        </a:p>
      </dsp:txBody>
      <dsp:txXfrm>
        <a:off x="720074" y="2016223"/>
        <a:ext cx="6624747" cy="1344149"/>
      </dsp:txXfrm>
    </dsp:sp>
    <dsp:sp modelId="{34D36CC4-86B1-4FF8-BFB7-4C9779AA1CF6}">
      <dsp:nvSpPr>
        <dsp:cNvPr id="0" name=""/>
        <dsp:cNvSpPr/>
      </dsp:nvSpPr>
      <dsp:spPr>
        <a:xfrm rot="5400000">
          <a:off x="3780420" y="3393976"/>
          <a:ext cx="504055" cy="604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20000">
              <a:schemeClr val="accent1">
                <a:tint val="60000"/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5400000">
        <a:off x="3780420" y="3393976"/>
        <a:ext cx="504055" cy="604867"/>
      </dsp:txXfrm>
    </dsp:sp>
    <dsp:sp modelId="{1D3ABE0A-0C01-4285-A969-92F940E0501C}">
      <dsp:nvSpPr>
        <dsp:cNvPr id="0" name=""/>
        <dsp:cNvSpPr/>
      </dsp:nvSpPr>
      <dsp:spPr>
        <a:xfrm>
          <a:off x="792089" y="4032447"/>
          <a:ext cx="6480716" cy="1344149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1991 г – МЧС РФ </a:t>
          </a:r>
          <a:endParaRPr lang="ru-RU" sz="5300" kern="1200" dirty="0"/>
        </a:p>
      </dsp:txBody>
      <dsp:txXfrm>
        <a:off x="792089" y="4032447"/>
        <a:ext cx="6480716" cy="13441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12168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Гражданская оборона</a:t>
          </a:r>
          <a:endParaRPr lang="ru-RU" sz="4800" kern="1200" dirty="0"/>
        </a:p>
      </dsp:txBody>
      <dsp:txXfrm>
        <a:off x="0" y="0"/>
        <a:ext cx="7715304" cy="1216800"/>
      </dsp:txXfrm>
    </dsp:sp>
    <dsp:sp modelId="{7C22866A-2177-471F-BD8D-2CF28E1BBD1B}">
      <dsp:nvSpPr>
        <dsp:cNvPr id="0" name=""/>
        <dsp:cNvSpPr/>
      </dsp:nvSpPr>
      <dsp:spPr>
        <a:xfrm>
          <a:off x="0" y="1458819"/>
          <a:ext cx="7715304" cy="3901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система мероприятий по подготовке к защите и по защите населения, материальных и культурных ценностей на территории Российской Федерации от опасностей, возникающих при военных конфликтах или вследствие этих конфликтов, а также при чрезвычайных ситуациях природного и техногенного характера</a:t>
          </a:r>
          <a:endParaRPr lang="ru-RU" sz="3200" kern="1200" dirty="0"/>
        </a:p>
      </dsp:txBody>
      <dsp:txXfrm>
        <a:off x="0" y="1458819"/>
        <a:ext cx="7715304" cy="39019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12168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Мероприятия по ГО </a:t>
          </a:r>
          <a:endParaRPr lang="ru-RU" sz="4800" kern="1200" dirty="0"/>
        </a:p>
      </dsp:txBody>
      <dsp:txXfrm>
        <a:off x="0" y="0"/>
        <a:ext cx="7715304" cy="1216800"/>
      </dsp:txXfrm>
    </dsp:sp>
    <dsp:sp modelId="{7C22866A-2177-471F-BD8D-2CF28E1BBD1B}">
      <dsp:nvSpPr>
        <dsp:cNvPr id="0" name=""/>
        <dsp:cNvSpPr/>
      </dsp:nvSpPr>
      <dsp:spPr>
        <a:xfrm>
          <a:off x="0" y="2030656"/>
          <a:ext cx="7715304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 организационные и специальные действия, осуществляемые в области ГО в соответствии с федеральными законами и иными нормативными правовыми актами РФ;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200" kern="1200" dirty="0" smtClean="0"/>
        </a:p>
      </dsp:txBody>
      <dsp:txXfrm>
        <a:off x="0" y="2030656"/>
        <a:ext cx="7715304" cy="27582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18252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Территория, отнесенная к группе по ГО</a:t>
          </a:r>
          <a:endParaRPr lang="ru-RU" sz="4800" kern="1200" dirty="0"/>
        </a:p>
      </dsp:txBody>
      <dsp:txXfrm>
        <a:off x="0" y="0"/>
        <a:ext cx="7715304" cy="18252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1224148" y="0"/>
          <a:ext cx="5699822" cy="9527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Первая группа</a:t>
          </a:r>
          <a:endParaRPr lang="ru-RU" sz="4000" b="0" kern="1200" dirty="0">
            <a:latin typeface="+mj-lt"/>
          </a:endParaRPr>
        </a:p>
      </dsp:txBody>
      <dsp:txXfrm>
        <a:off x="1224148" y="0"/>
        <a:ext cx="5699822" cy="952730"/>
      </dsp:txXfrm>
    </dsp:sp>
    <dsp:sp modelId="{D312C7D7-2642-4F5F-828B-7F5FEDFFF9F7}">
      <dsp:nvSpPr>
        <dsp:cNvPr id="0" name=""/>
        <dsp:cNvSpPr/>
      </dsp:nvSpPr>
      <dsp:spPr>
        <a:xfrm>
          <a:off x="0" y="1122136"/>
          <a:ext cx="8358246" cy="470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численность населения превышает 1000 тыс. человек;</a:t>
          </a:r>
          <a:endParaRPr lang="ru-RU" sz="2800" b="1" i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численность населения составляет от 500 тыс. человек до 1000 тыс. человек и на ней расположены не менее трех организаций особой важности по гражданской обороне или более 50 организаций первой (второй) категории по гражданской обороне;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более 50 процентов населения либо территории города попадают в зону возможного опасного химического заражения, радиационного загрязнения или катастрофического затопления.</a:t>
          </a:r>
          <a:endParaRPr lang="ru-RU" sz="2800" kern="1200" dirty="0"/>
        </a:p>
      </dsp:txBody>
      <dsp:txXfrm>
        <a:off x="0" y="1122136"/>
        <a:ext cx="8358246" cy="470925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1224148" y="0"/>
          <a:ext cx="5699822" cy="9527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Вторая группа</a:t>
          </a:r>
          <a:endParaRPr lang="ru-RU" sz="4000" b="0" kern="1200" dirty="0">
            <a:latin typeface="+mj-lt"/>
          </a:endParaRPr>
        </a:p>
      </dsp:txBody>
      <dsp:txXfrm>
        <a:off x="1224148" y="0"/>
        <a:ext cx="5699822" cy="952730"/>
      </dsp:txXfrm>
    </dsp:sp>
    <dsp:sp modelId="{D312C7D7-2642-4F5F-828B-7F5FEDFFF9F7}">
      <dsp:nvSpPr>
        <dsp:cNvPr id="0" name=""/>
        <dsp:cNvSpPr/>
      </dsp:nvSpPr>
      <dsp:spPr>
        <a:xfrm>
          <a:off x="0" y="1122136"/>
          <a:ext cx="8358246" cy="470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численность населения составляет от 500 тыс. человек до 1000 тыс. человек;;</a:t>
          </a:r>
          <a:endParaRPr lang="ru-RU" sz="2800" b="1" i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численность населения составляет от 250 тыс. человек до 500 тыс. человек и на ней расположены не менее двух организаций особой важности по гражданской обороне либо более 20 организаций первой (второй) категории по гражданской обороне;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более 30 процентов населения либо территории города попадают в зону возможного опасного химического заражения, радиационного загрязнения или катастрофического затопления.</a:t>
          </a:r>
          <a:endParaRPr lang="ru-RU" sz="2800" kern="1200" dirty="0"/>
        </a:p>
      </dsp:txBody>
      <dsp:txXfrm>
        <a:off x="0" y="1122136"/>
        <a:ext cx="8358246" cy="470925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973328" y="0"/>
          <a:ext cx="6768721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Требования в области ГО   </a:t>
          </a:r>
          <a:endParaRPr lang="ru-RU" sz="4000" kern="1200" dirty="0"/>
        </a:p>
      </dsp:txBody>
      <dsp:txXfrm>
        <a:off x="973328" y="0"/>
        <a:ext cx="6768721" cy="1216800"/>
      </dsp:txXfrm>
    </dsp:sp>
    <dsp:sp modelId="{61214DA2-3D77-454E-8487-8BF800C3A9C3}">
      <dsp:nvSpPr>
        <dsp:cNvPr id="0" name=""/>
        <dsp:cNvSpPr/>
      </dsp:nvSpPr>
      <dsp:spPr>
        <a:xfrm>
          <a:off x="0" y="1121813"/>
          <a:ext cx="8572560" cy="470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специальные условия (правила) эксплуатации технических систем управления гражданской обороны и объектов гражданской обороны, использования и содержания систем оповещения, средств индивидуальной защиты, другой специальной техники и имущества гражданской обороны, установленные федеральными законами и иными нормативными правовыми актами Российской Федерации;</a:t>
          </a:r>
          <a:endParaRPr lang="ru-RU" sz="3200" kern="1200" dirty="0"/>
        </a:p>
      </dsp:txBody>
      <dsp:txXfrm>
        <a:off x="0" y="1121813"/>
        <a:ext cx="8572560" cy="470925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Нештатные формирования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1962750"/>
          <a:ext cx="8572560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формирования, создаваемые организациями из числа своих работников в целях участия в обеспечении выполнения мероприятий по гражданской обороне и проведения не связанных с угрозой жизни и здоровью людей неотложных работ при ликвидации чрезвычайных ситуаций;</a:t>
          </a:r>
          <a:endParaRPr lang="ru-RU" sz="3200" kern="1200" dirty="0"/>
        </a:p>
      </dsp:txBody>
      <dsp:txXfrm>
        <a:off x="0" y="1962750"/>
        <a:ext cx="8572560" cy="302737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Управление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2585044"/>
          <a:ext cx="8572560" cy="1782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целенаправленная деятельность органов, осуществляющих управление гражданской обороной, по организации подготовки к ведению и ведению гражданской обороны;</a:t>
          </a:r>
          <a:endParaRPr lang="ru-RU" sz="3200" kern="1200" dirty="0"/>
        </a:p>
      </dsp:txBody>
      <dsp:txXfrm>
        <a:off x="0" y="2585044"/>
        <a:ext cx="8572560" cy="1782787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Система управления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1323638"/>
          <a:ext cx="8572560" cy="430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составная часть системы государственного управления Российской Федерации, предназначенная для решения задач в области гражданской обороны и представляющая собой совокупность органов, осуществляющих управление гражданской обороной, а также пунктов управления и технических средств, обеспечивающих управление гражданской обороной.</a:t>
          </a:r>
          <a:endParaRPr lang="ru-RU" sz="3200" kern="1200" dirty="0"/>
        </a:p>
      </dsp:txBody>
      <dsp:txXfrm>
        <a:off x="0" y="1323638"/>
        <a:ext cx="8572560" cy="43056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Система управления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1458188"/>
          <a:ext cx="8572560" cy="4036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органы повседневного управления по обеспечению защиты населения;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силы и средства, предназначенные для выполнения задач гражданской обороны;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фонды и резервы финансовых, медицинских и материально-технических средств, предусмотренных на случай чрезвычайной ситуации;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/>
            <a:t>системы связи, оповещения, управления и информационного обеспечения.</a:t>
          </a:r>
        </a:p>
      </dsp:txBody>
      <dsp:txXfrm>
        <a:off x="0" y="1458188"/>
        <a:ext cx="8572560" cy="40365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Основные задачи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1323638"/>
          <a:ext cx="8572560" cy="430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защита населения от последствий аварий, стихийных бедствий и современных средств поражения;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координация деятельности органов управления по прогнозированию, предупреждению и ликвидации последствий экологических и стихийных бедствий, аварий и катастроф;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создание и поддержание в готовности систем управления, оповещения, связи, организация наблюдения и контроля за радиационной, химической и биологической обстановкой;</a:t>
          </a:r>
          <a:endParaRPr lang="ru-RU" sz="2800" kern="1200" dirty="0"/>
        </a:p>
      </dsp:txBody>
      <dsp:txXfrm>
        <a:off x="0" y="1323638"/>
        <a:ext cx="8572560" cy="430560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Основные задачи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1228429"/>
          <a:ext cx="8572560" cy="48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smtClean="0"/>
            <a:t>повышение устойчивости объектов экономики и отраслей, и их функционирования в чрезвычайных условиях;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поиск потерпевших аварию космических кораблей, самолётов, вертолётов и других летательных аппаратов;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специальная подготовка руководящих кадров и сил, всеобщее обучение населения способам защиты и действиям в чрезвычайных ситуациях мирного и военного времени;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накопление фонда защитных сооружений для укрытия населения;</a:t>
          </a:r>
          <a:endParaRPr lang="ru-RU" sz="2800" kern="1200" dirty="0"/>
        </a:p>
      </dsp:txBody>
      <dsp:txXfrm>
        <a:off x="0" y="1228429"/>
        <a:ext cx="8572560" cy="484380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756699" y="0"/>
          <a:ext cx="720197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Основные задачи ГО   </a:t>
          </a:r>
          <a:endParaRPr lang="ru-RU" sz="4000" kern="1200" dirty="0"/>
        </a:p>
      </dsp:txBody>
      <dsp:txXfrm>
        <a:off x="756699" y="0"/>
        <a:ext cx="7201979" cy="1216800"/>
      </dsp:txXfrm>
    </dsp:sp>
    <dsp:sp modelId="{61214DA2-3D77-454E-8487-8BF800C3A9C3}">
      <dsp:nvSpPr>
        <dsp:cNvPr id="0" name=""/>
        <dsp:cNvSpPr/>
      </dsp:nvSpPr>
      <dsp:spPr>
        <a:xfrm>
          <a:off x="0" y="1540167"/>
          <a:ext cx="8572560" cy="430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smtClean="0"/>
            <a:t>обеспечение населения средствами индивидуальной защиты и организация изготовления простейших средств защиты самим населением;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организация оповещения населения об угрозе нападения противника с воздуха, о радиоактивном, химическом и бактериологическом заражении, стихийных бедствиях;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обучение населения защите от оружия массового поражения, а также ведению спасательных и неотложных аварийно-восстановительных работ.</a:t>
          </a:r>
        </a:p>
      </dsp:txBody>
      <dsp:txXfrm>
        <a:off x="0" y="1540167"/>
        <a:ext cx="8572560" cy="430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1F50-5803-4250-A0C1-E6833CA7A147}" type="datetimeFigureOut">
              <a:rPr lang="ru-RU" smtClean="0"/>
              <a:pPr/>
              <a:t>23.12.2015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8918E-BBDF-462C-9297-8413EF6CA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10D35-861C-4ED3-86E4-F1CB2667C56C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64AC-A2BF-4E42-AE33-90041348C065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7465A-8D4D-43E2-8802-D5C50F0E1B34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A0CD-6FF4-4202-98E7-B05D0C404374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2201D-F0B4-4722-B3FD-3C3C8CE501D8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D9705-C5A0-4702-B260-E8CF2DE00AD9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6ECE-6FC8-4622-BB65-9C5227412D0D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48B0-33DB-460D-8665-CB6598706A52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3043-E1CA-4502-A700-799F27AA464B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1DBA-C4D7-4DCD-BA12-245E54B89BBE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C5F6-2B07-4154-B236-DE9EDF0B6C94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A16224-A2A1-415E-94B4-1A5A9591D449}" type="datetime1">
              <a:rPr lang="ru-RU" smtClean="0"/>
              <a:pPr/>
              <a:t>23.12.2015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229600" cy="3057532"/>
          </a:xfrm>
        </p:spPr>
        <p:txBody>
          <a:bodyPr>
            <a:normAutofit/>
          </a:bodyPr>
          <a:lstStyle/>
          <a:p>
            <a:r>
              <a:rPr lang="ru-RU" sz="8000" dirty="0" smtClean="0">
                <a:effectLst/>
              </a:rPr>
              <a:t>Гражданская</a:t>
            </a:r>
            <a:br>
              <a:rPr lang="ru-RU" sz="8000" dirty="0" smtClean="0">
                <a:effectLst/>
              </a:rPr>
            </a:br>
            <a:r>
              <a:rPr lang="ru-RU" sz="8000" dirty="0" smtClean="0">
                <a:effectLst/>
              </a:rPr>
              <a:t>оборона</a:t>
            </a:r>
            <a:endParaRPr lang="ru-RU" sz="8000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82137" y="3643314"/>
            <a:ext cx="78542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Федеральный закон от 12.02.1998 N 28-ФЗ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(ред. от 29.06.2015)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«О гражданской обороне»</a:t>
            </a:r>
          </a:p>
        </p:txBody>
      </p:sp>
      <p:pic>
        <p:nvPicPr>
          <p:cNvPr id="24578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ГО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539552" y="1196752"/>
          <a:ext cx="8064896" cy="5376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0700" y="1124744"/>
            <a:ext cx="835857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ГОСТ Р 55201-2012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Безопасность в чрезвычайных ситуациях.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Порядок разработки перечня мероприятий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по гражданской обороне,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мероприятий по предупреждению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чрезвычайных ситуаций природного и 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техногенного характера при проектировании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объектов капитального строительства</a:t>
            </a:r>
          </a:p>
          <a:p>
            <a:pPr algn="ctr"/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Дата введения 2013-07-01</a:t>
            </a:r>
          </a:p>
        </p:txBody>
      </p:sp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2420888"/>
            <a:ext cx="77768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территория, на которой расположен город или иной населенный пункт, имеющий важное оборонное и экономическое значение, с находящимися в нем объектами, представляющий высокую степень опасности возникновения чрезвычайных ситуаций в военное и мирное время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1124744"/>
            <a:ext cx="84369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ПРАВИТЕЛЬСТВО РОССИЙСКОЙ ФЕДЕРАЦИИ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ПОСТАНОВЛЕНИЕ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от 3 октября 1998 г. N 1149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 ПОРЯДКЕ ОТНЕСЕНИЯ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ТЕРРИТОРИЙ К ГРУППАМ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ПО ГРАЖДАНСКОЙ ОБОРОНЕ</a:t>
            </a:r>
          </a:p>
          <a:p>
            <a:pPr algn="ctr"/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(в ред. Постановлений Правительства РФ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от 01.02.2005 N 49, от 22.10.2015 N 1131)</a:t>
            </a:r>
          </a:p>
        </p:txBody>
      </p:sp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67544" y="260648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67544" y="260648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1026" name="Picture 2" descr="https://upload.wikimedia.org/wikipedia/commons/thumb/a/a5/CivilDefence.svg/229px-CivilDefence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692696"/>
            <a:ext cx="5112568" cy="51125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6800" y="5877272"/>
            <a:ext cx="8737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Международный символ гражданской обороны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mchs.gov.ru/media/2014/img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9592" cy="10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2ff8425e9aacddc5fa6791a7892b6bfc506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3179</TotalTime>
  <Words>758</Words>
  <Application>Microsoft Office PowerPoint</Application>
  <PresentationFormat>Экран (4:3)</PresentationFormat>
  <Paragraphs>86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Гражданская оборона</vt:lpstr>
      <vt:lpstr>История ГО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управления охраной труда</dc:title>
  <dc:creator>Admin</dc:creator>
  <cp:lastModifiedBy>User</cp:lastModifiedBy>
  <cp:revision>132</cp:revision>
  <dcterms:created xsi:type="dcterms:W3CDTF">2010-10-18T03:30:05Z</dcterms:created>
  <dcterms:modified xsi:type="dcterms:W3CDTF">2015-12-22T23:58:09Z</dcterms:modified>
</cp:coreProperties>
</file>