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6"/>
  </p:notesMasterIdLst>
  <p:sldIdLst>
    <p:sldId id="305" r:id="rId2"/>
    <p:sldId id="258" r:id="rId3"/>
    <p:sldId id="296" r:id="rId4"/>
    <p:sldId id="297" r:id="rId5"/>
    <p:sldId id="298" r:id="rId6"/>
    <p:sldId id="302" r:id="rId7"/>
    <p:sldId id="299" r:id="rId8"/>
    <p:sldId id="300" r:id="rId9"/>
    <p:sldId id="301" r:id="rId10"/>
    <p:sldId id="303" r:id="rId11"/>
    <p:sldId id="304" r:id="rId12"/>
    <p:sldId id="259" r:id="rId13"/>
    <p:sldId id="278" r:id="rId14"/>
    <p:sldId id="261" r:id="rId15"/>
    <p:sldId id="289" r:id="rId16"/>
    <p:sldId id="262" r:id="rId17"/>
    <p:sldId id="293" r:id="rId18"/>
    <p:sldId id="292" r:id="rId19"/>
    <p:sldId id="277" r:id="rId20"/>
    <p:sldId id="295" r:id="rId21"/>
    <p:sldId id="284" r:id="rId22"/>
    <p:sldId id="294" r:id="rId23"/>
    <p:sldId id="288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85" autoAdjust="0"/>
  </p:normalViewPr>
  <p:slideViewPr>
    <p:cSldViewPr>
      <p:cViewPr varScale="1">
        <p:scale>
          <a:sx n="81" d="100"/>
          <a:sy n="81" d="100"/>
        </p:scale>
        <p:origin x="-96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B94ED-BCF7-44C7-8CFC-BDFBE978FB2E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DAFF3-3AB9-4AE3-AABB-2BBB5C0A0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729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34976-45E4-4970-B38F-6AF2A868CC2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45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34976-45E4-4970-B38F-6AF2A868CC2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53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DAFF3-3AB9-4AE3-AABB-2BBB5C0A030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118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34976-45E4-4970-B38F-6AF2A868CC2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90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34976-45E4-4970-B38F-6AF2A868CC2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387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34976-45E4-4970-B38F-6AF2A868CC2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390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34976-45E4-4970-B38F-6AF2A868CC2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12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8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02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91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62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81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53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56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95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9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11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6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26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294E35B5951D958E28A68C4E7F2D4E8ACBD69E048B91A9F90FD266B40048F51EE104D29214A01DB2Z8g9C" TargetMode="External"/><Relationship Id="rId3" Type="http://schemas.openxmlformats.org/officeDocument/2006/relationships/hyperlink" Target="consultantplus://offline/ref=294E35B5951D958E28A68C4E7F2D4E8ACBD69E048B91A9F90FD266B40048F51EE104D29214A01DB2Z8g4C" TargetMode="External"/><Relationship Id="rId7" Type="http://schemas.openxmlformats.org/officeDocument/2006/relationships/hyperlink" Target="consultantplus://offline/ref=294E35B5951D958E28A68C4E7F2D4E8ACBD69E048B91A9F90FD266B40048F51EE104D29214A01DB2Z8g8C" TargetMode="External"/><Relationship Id="rId2" Type="http://schemas.openxmlformats.org/officeDocument/2006/relationships/hyperlink" Target="consultantplus://offline/ref=294E35B5951D958E28A68C4E7F2D4E8ACBD69E048B91A9F90FD266B40048F51EE104D29214A01DB2Z8g1C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consultantplus://offline/ref=294E35B5951D958E28A68C4E7F2D4E8ACBD69E048B91A9F90FD266B40048F51EE104D29214A018BCZ8g8C" TargetMode="External"/><Relationship Id="rId5" Type="http://schemas.openxmlformats.org/officeDocument/2006/relationships/hyperlink" Target="consultantplus://offline/ref=294E35B5951D958E28A68C4E7F2D4E8ACBD69E048B91A9F90FD266B40048F51EE104D29214A01DB2Z8g6C" TargetMode="External"/><Relationship Id="rId4" Type="http://schemas.openxmlformats.org/officeDocument/2006/relationships/hyperlink" Target="consultantplus://offline/ref=294E35B5951D958E28A68C4E7F2D4E8ACBD69E048B91A9F90FD266B40048F51EE104D29214A01DB2Z8g5C" TargetMode="External"/><Relationship Id="rId9" Type="http://schemas.openxmlformats.org/officeDocument/2006/relationships/hyperlink" Target="consultantplus://offline/ref=294E35B5951D958E28A68C4E7F2D4E8ACBD69E048B91A9F90FD266B40048F51EE104D29214A01DB3Z8g0C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24745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 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Формы организации государственных финансов</a:t>
            </a:r>
            <a:b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6442015"/>
            <a:ext cx="86518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29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Изучив материал, вы сможете: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узнать  формы организации государственных финансов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Уметь ориентироваться в  истории развития форм организации государственных финансов</a:t>
            </a:r>
            <a:endParaRPr lang="ru-RU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в</a:t>
            </a:r>
            <a:r>
              <a:rPr lang="ru-RU" dirty="0" smtClean="0"/>
              <a:t>ладеть знаниями и умениями для успешной деятельности в области государственных финансов</a:t>
            </a:r>
          </a:p>
          <a:p>
            <a:pPr marL="0" indent="0" algn="just">
              <a:buNone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ks.ru/bgd/free/b04_03/IssWWW.exe/Stg/d03/216.files/Image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23" y="332656"/>
            <a:ext cx="8868377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74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423193"/>
              </p:ext>
            </p:extLst>
          </p:nvPr>
        </p:nvGraphicFramePr>
        <p:xfrm>
          <a:off x="179512" y="232197"/>
          <a:ext cx="8784977" cy="3163660"/>
        </p:xfrm>
        <a:graphic>
          <a:graphicData uri="http://schemas.openxmlformats.org/drawingml/2006/table">
            <a:tbl>
              <a:tblPr/>
              <a:tblGrid>
                <a:gridCol w="1728192"/>
                <a:gridCol w="1152128"/>
                <a:gridCol w="416219"/>
                <a:gridCol w="375869"/>
                <a:gridCol w="720080"/>
                <a:gridCol w="208751"/>
                <a:gridCol w="511329"/>
                <a:gridCol w="648072"/>
                <a:gridCol w="145299"/>
                <a:gridCol w="502773"/>
                <a:gridCol w="706249"/>
                <a:gridCol w="373871"/>
                <a:gridCol w="739473"/>
                <a:gridCol w="556672"/>
              </a:tblGrid>
              <a:tr h="600105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Прирост высокопроизводительных рабочих мест </a:t>
                      </a: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274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274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07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164" marR="8164" marT="81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2012</a:t>
                      </a:r>
                    </a:p>
                  </a:txBody>
                  <a:tcPr marL="8164" marR="8164" marT="81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2013</a:t>
                      </a:r>
                    </a:p>
                  </a:txBody>
                  <a:tcPr marL="8164" marR="8164" marT="81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2014</a:t>
                      </a:r>
                    </a:p>
                  </a:txBody>
                  <a:tcPr marL="8164" marR="8164" marT="81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</a:t>
                      </a:r>
                    </a:p>
                  </a:txBody>
                  <a:tcPr marL="8164" marR="8164" marT="81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2016</a:t>
                      </a:r>
                    </a:p>
                  </a:txBody>
                  <a:tcPr marL="8164" marR="8164" marT="81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41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единиц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процент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единиц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процент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единиц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процент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единиц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процент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единиц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процент</a:t>
                      </a:r>
                    </a:p>
                  </a:txBody>
                  <a:tcPr marL="8164" marR="8164" marT="81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4547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Российская Федерация</a:t>
                      </a:r>
                    </a:p>
                  </a:txBody>
                  <a:tcPr marL="391886" marR="8164" marT="816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1849,1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12,7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1122,8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6,9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788,1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-1671,9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-9,1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-799,1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-4,8</a:t>
                      </a:r>
                    </a:p>
                  </a:txBody>
                  <a:tcPr marL="8164" marR="8164" marT="8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27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487408"/>
              </p:ext>
            </p:extLst>
          </p:nvPr>
        </p:nvGraphicFramePr>
        <p:xfrm>
          <a:off x="89760" y="0"/>
          <a:ext cx="8964480" cy="6585485"/>
        </p:xfrm>
        <a:graphic>
          <a:graphicData uri="http://schemas.openxmlformats.org/drawingml/2006/table">
            <a:tbl>
              <a:tblPr/>
              <a:tblGrid>
                <a:gridCol w="344505"/>
                <a:gridCol w="1905487"/>
                <a:gridCol w="655096"/>
                <a:gridCol w="517980"/>
                <a:gridCol w="447125"/>
                <a:gridCol w="447125"/>
                <a:gridCol w="447125"/>
                <a:gridCol w="447125"/>
                <a:gridCol w="469114"/>
                <a:gridCol w="469114"/>
                <a:gridCol w="469114"/>
                <a:gridCol w="469114"/>
                <a:gridCol w="469114"/>
                <a:gridCol w="469114"/>
                <a:gridCol w="469114"/>
                <a:gridCol w="469114"/>
              </a:tblGrid>
              <a:tr h="360403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effectLst/>
                          <a:latin typeface="Arial Cyr"/>
                        </a:rPr>
                        <a:t>Индекс производительности труда по России и основным отраслям экономики РФ (по разделам ОКВЭД)  в 2003-2015 гг. 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21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(в процентах к предыдущему году)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коды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2003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2004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2005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2006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2007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2008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2009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2010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2011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2012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2013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2014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2015</a:t>
                      </a:r>
                      <a:r>
                        <a:rPr lang="ru-RU" sz="1100" b="0" i="0" u="none" strike="noStrike" baseline="30000">
                          <a:effectLst/>
                          <a:latin typeface="Arial Cyr"/>
                        </a:rPr>
                        <a:t>*)</a:t>
                      </a:r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2016</a:t>
                      </a:r>
                      <a:r>
                        <a:rPr lang="ru-RU" sz="1100" b="0" i="0" u="none" strike="noStrike" baseline="30000">
                          <a:effectLst/>
                          <a:latin typeface="Arial Cyr"/>
                        </a:rPr>
                        <a:t>*)</a:t>
                      </a:r>
                      <a:endParaRPr lang="ru-RU" sz="1100" b="0" i="0" u="none" strike="noStrike">
                        <a:effectLst/>
                        <a:latin typeface="Arial Cyr"/>
                      </a:endParaRP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0992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В целом по экономике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107,0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Arial Cyr"/>
                        </a:rPr>
                        <a:t>106,5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Arial Cyr"/>
                        </a:rPr>
                        <a:t>105,5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107,5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107,5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104,8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95,9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103,2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103,8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103,3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102,2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100,7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97,8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effectLst/>
                          <a:latin typeface="Arial Cyr"/>
                        </a:rPr>
                        <a:t>99,8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3706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А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СЕЛЬСКОЕ ХОЗЯЙСТВО, ОХОТА И ЛЕСНОЕ ХОЗЯЙСТВО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105,6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102,9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101,8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104,3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105,0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110,0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104,6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88,3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115,1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100,2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106,2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103,3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104,9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103,9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64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В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РЫБОЛОВСТВО, РЫБОВОДСТВО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102,1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104,3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96,5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101,6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103,2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95,4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106,3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97,0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103,5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109,4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105,6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96,1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99,5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96,3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64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С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ДОБЫЧА ПОЛЕЗНЫХ ИСКОПАЕМЫХ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109,2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107,3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106,3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103,3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103,1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108,5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104,3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102,8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98,4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98,3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403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</a:t>
                      </a:r>
                      <a:r>
                        <a:rPr lang="en-US" sz="500" b="0" i="0" u="none" strike="noStrike">
                          <a:effectLst/>
                          <a:latin typeface="Arial"/>
                        </a:rPr>
                        <a:t>D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ОБРАБАТЫВАЮЩИЕ ПРОИЗВОДСТВА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108,8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109,8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106,0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108,5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108,4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95,9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105,2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105,6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104,8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96,9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100,8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3721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Е</a:t>
                      </a:r>
                    </a:p>
                  </a:txBody>
                  <a:tcPr marL="6724" marR="6724" marT="672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ПРОИЗВОДСТВО И РАСПРЕДЕЛЕНИЕ ЭЛЕКТРОЭНЕРГИИ, ГАЗА И ВОДЫ</a:t>
                      </a:r>
                    </a:p>
                  </a:txBody>
                  <a:tcPr marL="6724" marR="6724" marT="67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103,7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100,7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103,7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101,9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97,5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102,1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96,3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103,0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99,9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102,1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49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</a:t>
                      </a:r>
                      <a:r>
                        <a:rPr lang="en-US" sz="500" b="0" i="0" u="none" strike="noStrike">
                          <a:effectLst/>
                          <a:latin typeface="Arial"/>
                        </a:rPr>
                        <a:t>F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СТРОИТЕЛЬСТВО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105,3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106,8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105,9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115,8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112,8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109,1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94,4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105,2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101,4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98,2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98,4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101,0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96,4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</a:t>
                      </a:r>
                      <a:r>
                        <a:rPr lang="en-US" sz="500" b="0" i="0" u="none" strike="noStrike">
                          <a:effectLst/>
                          <a:latin typeface="Arial"/>
                        </a:rPr>
                        <a:t>G</a:t>
                      </a:r>
                    </a:p>
                  </a:txBody>
                  <a:tcPr marL="6724" marR="6724" marT="672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ОПТОВАЯ  И  РОЗНИЧНАЯ  ТОРГОВЛЯ; РЕМОНТ  АВТОТРАНСПОРТНЫХ СРЕДСТВ,   МОТОЦИКЛОВ, БЫТОВЫХ ИЗДЕЛИЙ И ПРЕДМЕТОВ ЛИЧНОГО ПОЛЬЗОВАНИЯ</a:t>
                      </a:r>
                    </a:p>
                  </a:txBody>
                  <a:tcPr marL="6724" marR="6724" marT="67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109,8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110,5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105,1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110,8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104,8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108,1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103,6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101,9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102,1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98,7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91,5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96,9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49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Н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ГОСТИНИЦЫ И РЕСТОРАНЫ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100,3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103,1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108,5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109,2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108,0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109,2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86,7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101,7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101,9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94,1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95,2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64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</a:t>
                      </a:r>
                      <a:r>
                        <a:rPr lang="en-US" sz="500" b="0" i="0" u="none" strike="noStrike">
                          <a:effectLst/>
                          <a:latin typeface="Arial"/>
                        </a:rPr>
                        <a:t>I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ТРАНСПОРТ И СВЯЗЬ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107,5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108,7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110,7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107,5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106,4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95,4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103,2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105,4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102,2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99,4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99,8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3721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Раздел </a:t>
                      </a:r>
                      <a:r>
                        <a:rPr lang="en-US" sz="500" b="0" i="0" u="none" strike="noStrike">
                          <a:effectLst/>
                          <a:latin typeface="Arial"/>
                        </a:rPr>
                        <a:t>K</a:t>
                      </a:r>
                    </a:p>
                  </a:txBody>
                  <a:tcPr marL="6724" marR="6724" marT="672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ОПЕРАЦИИ С НЕДВИЖИМЫМ ИМУЩЕСТВОМ, АРЕНДА И ПРЕДОСТАВЛЕНИЕ УСЛУГ</a:t>
                      </a:r>
                    </a:p>
                  </a:txBody>
                  <a:tcPr marL="6724" marR="6724" marT="67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102,5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101,3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112,4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106,2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117,1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107,5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97,5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104,0</a:t>
                      </a:r>
                    </a:p>
                  </a:txBody>
                  <a:tcPr marL="6724" marR="6724" marT="67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99,6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100,8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108,0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98,6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97,2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100,3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875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gks.ru/free_doc/new_site/finans/fin210g.files/image00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25" y="116632"/>
            <a:ext cx="9305925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842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gks.ru/free_doc/new_site/finans/fin211g.files/image0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36" y="188640"/>
            <a:ext cx="929640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139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gks.ru/free_doc/new_site/finans/fin29g.files/image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5" y="385762"/>
            <a:ext cx="9018405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056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gks.ru/free_doc/new_site/finans/Image75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7" y="116632"/>
            <a:ext cx="8931841" cy="636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502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11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377650"/>
              </p:ext>
            </p:extLst>
          </p:nvPr>
        </p:nvGraphicFramePr>
        <p:xfrm>
          <a:off x="179516" y="404665"/>
          <a:ext cx="8784971" cy="61481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64511"/>
                <a:gridCol w="642046"/>
                <a:gridCol w="642046"/>
                <a:gridCol w="642046"/>
                <a:gridCol w="642046"/>
                <a:gridCol w="642046"/>
                <a:gridCol w="642046"/>
                <a:gridCol w="642046"/>
                <a:gridCol w="642046"/>
                <a:gridCol w="642046"/>
                <a:gridCol w="642046"/>
              </a:tblGrid>
              <a:tr h="576063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Реальная среднемесячная начисленная заработная плата работников по субъектам Российской Федерации за 2007-2016гг.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7707">
                <a:tc gridSpan="11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в % к предыдущему году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2882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567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Центральный федеральный округ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657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Северо-Западный федеральный округ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567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Южный федеральный округ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0657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567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Северо-Кавказский федеральный округ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567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Приволжский федеральный округ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0657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567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Уральский федеральный округ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0657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567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Сибирский федеральный округ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0657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  <a:tr h="567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Дальневосточный федеральный округ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0657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8" marR="6148" marT="614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970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90001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государственных финансов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19256" cy="5073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В практике финансового устройства государства используется три формы организации государственных финансов: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бюджетная,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ограниченно бюджетная в виде целевых бюджетных фондов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 внебюджетная.</a:t>
            </a:r>
          </a:p>
          <a:p>
            <a:pPr>
              <a:buNone/>
            </a:pPr>
            <a:r>
              <a:rPr lang="ru-RU" dirty="0" smtClean="0"/>
              <a:t> Государственные финансы активно используют все формы функционирования.</a:t>
            </a:r>
          </a:p>
          <a:p>
            <a:endParaRPr lang="ru-RU" i="1" dirty="0" smtClean="0"/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amson\Desktop\Новая папка\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55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99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наряду с бюджетом специальных внебюджетных фондов обусловлено несколькими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причинами: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610160" cy="489654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необходимостью выделения специальных денежных ресурсов с целью их более эффективного и строго целевого использования;</a:t>
            </a:r>
          </a:p>
          <a:p>
            <a:pPr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необходимостью определения особых и одновременно устойчивых финансовых источников для удовлетворения специальных потребностей государства;</a:t>
            </a:r>
          </a:p>
          <a:p>
            <a:pPr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необходимостью изыскания дополнительных средств для удовлетворения общественных потребностей, которые не могут быть в полном объеме профинансированы из бюджета, но которые являются основой расширения сферы деятельности правительства в области военных расходов, научных исследований, социальных выплат населению и т.п.</a:t>
            </a:r>
          </a:p>
          <a:p>
            <a:endParaRPr lang="ru-RU" sz="3400" dirty="0" smtClean="0"/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0400" y="6453336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samson\Desktop\Новая папка\л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427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Внебюджетные фонды обладают целым рядом </a:t>
            </a:r>
            <a:r>
              <a:rPr lang="ru-RU" sz="2800" i="1" dirty="0" smtClean="0"/>
              <a:t>особенностей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682168" cy="525658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000" dirty="0" smtClean="0"/>
              <a:t>В частности, в России:</a:t>
            </a:r>
          </a:p>
          <a:p>
            <a:pPr>
              <a:buNone/>
            </a:pPr>
            <a:r>
              <a:rPr lang="ru-RU" sz="4000" dirty="0" smtClean="0"/>
              <a:t>1) проекты бюджетов государственных внебюджетных фондов предоставляются одновременно с проектом соответствующих бюджетов на очередной финансовый год;</a:t>
            </a:r>
          </a:p>
          <a:p>
            <a:pPr>
              <a:buNone/>
            </a:pPr>
            <a:r>
              <a:rPr lang="ru-RU" sz="4000" dirty="0" smtClean="0"/>
              <a:t>2) бюджеты государственных внебюджетных фондов рассматриваются и утверждаются в форме федеральных законов одновременно с принятием федерального закона о федеральном бюджете на очередной финансовый год;</a:t>
            </a:r>
          </a:p>
          <a:p>
            <a:pPr>
              <a:buNone/>
            </a:pPr>
            <a:r>
              <a:rPr lang="ru-RU" sz="4000" dirty="0" smtClean="0"/>
              <a:t>3) внебюджетные фонды имеют строго целевую направленность. Их </a:t>
            </a:r>
            <a:r>
              <a:rPr lang="ru-RU" sz="4000" i="1" dirty="0" smtClean="0"/>
              <a:t>расходование </a:t>
            </a:r>
            <a:r>
              <a:rPr lang="ru-RU" sz="4000" dirty="0" smtClean="0"/>
              <a:t>может осуществляться исключительно на цели, определенные законодательством РФ, в соответствии с бюджетами фондов, утвержденными федеральными законами или законами субъектов РФ;</a:t>
            </a:r>
          </a:p>
          <a:p>
            <a:pPr>
              <a:buNone/>
            </a:pPr>
            <a:r>
              <a:rPr lang="ru-RU" sz="4000" dirty="0" smtClean="0"/>
              <a:t>4) доходы государственных внебюджетных фондов формируются за счет обязательных отчислений, а также добровольных взносов физических и юридических лиц;</a:t>
            </a:r>
          </a:p>
          <a:p>
            <a:pPr>
              <a:buNone/>
            </a:pPr>
            <a:r>
              <a:rPr lang="ru-RU" sz="4000" dirty="0" smtClean="0"/>
              <a:t>5) страховые взносы в фонды и взаимоотношения, возникающие при их уплате, имеют налоговую природу. Тарифы взносов устанавливаются государством и являются обязательными;</a:t>
            </a:r>
          </a:p>
          <a:p>
            <a:pPr>
              <a:buNone/>
            </a:pPr>
            <a:r>
              <a:rPr lang="ru-RU" sz="4000" dirty="0" smtClean="0"/>
              <a:t>6) денежные ресурсы внебюджетных фондов находятся в государственной собственности. Они не входят в состав бюджетов, а также других фондов и не подлежат изъятию на какие-либо цели, прямо не предусмотренные законом;</a:t>
            </a:r>
          </a:p>
          <a:p>
            <a:pPr>
              <a:buNone/>
            </a:pPr>
            <a:r>
              <a:rPr lang="ru-RU" sz="4000" dirty="0" smtClean="0"/>
              <a:t>7) расходование средств из внебюджетных фондов осуществляется по распоряжению Правительства или специально уполномоченного органа (правление фонда).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amson\Desktop\Новая папка\im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96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amson\Desktop\Новая папка\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227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964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1.Материальным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внебюджетных фондов во всех странах является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_________________доход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(вставите термин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2.Преобладающая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фондов создается в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 перераспределения национального дохода. Правильно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это утверждение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2400" b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3.Внебюджетные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фонды являются финансовой категорией и частью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 предприятий. Правильно ли это утверждение?</a:t>
            </a:r>
            <a:endParaRPr lang="ru-RU" sz="24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4.Внебюджетные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фонды позволяют преодолеть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_____________принцип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социальных и других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(вставите термин)</a:t>
            </a:r>
          </a:p>
          <a:p>
            <a:pPr>
              <a:buNone/>
            </a:pPr>
            <a:endParaRPr lang="ru-RU" sz="2400" b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5.Внебюджетные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фонды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разгрузить бюджет, беря на себя часть его расходов, разрешая тем самым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_________________________________(допишите фразу)</a:t>
            </a:r>
            <a:endParaRPr lang="ru-RU" sz="24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107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8092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Общероссийский классификатор органов государственной власти и управления ОК 006-2011 введен в действие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01.01.2012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Раздел IV. Федеральные фонды, корпорации и компании          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│   ┌──────────────────────────┐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├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фонды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│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└┬─────────────────────────┘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  ├&gt;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ПФР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  ├&gt;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ФФОМС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  ├&gt;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ФСС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  ├&gt;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РНФ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  ├&gt;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РФФИ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  ├&gt;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Фонд содействия развитию малых форм предприятий в научно-технической сфере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│  └&gt;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Фонд "РЖС"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189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samson\Desktop\Новая папка\ппп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730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фонды, государственные корпорации, государственные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фонд(РНФ)</a:t>
            </a:r>
          </a:p>
          <a:p>
            <a:pPr marL="514350" indent="-514350">
              <a:buFont typeface="+mj-lt"/>
              <a:buAutoNum type="arabicPeriod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фонд фундаментальных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исследований(РФФИ)</a:t>
            </a:r>
          </a:p>
          <a:p>
            <a:pPr marL="514350" indent="-514350">
              <a:buFont typeface="+mj-lt"/>
              <a:buAutoNum type="arabicPeriod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развитию малых форм предприятий в научно-технической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</a:p>
          <a:p>
            <a:pPr marL="514350" indent="-514350">
              <a:buFont typeface="+mj-lt"/>
              <a:buAutoNum type="arabicPeriod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фонд содействия развитию жилищного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строительства(Фонд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"РЖС")</a:t>
            </a:r>
          </a:p>
        </p:txBody>
      </p:sp>
    </p:spTree>
    <p:extLst>
      <p:ext uri="{BB962C8B-B14F-4D97-AF65-F5344CB8AC3E}">
        <p14:creationId xmlns:p14="http://schemas.microsoft.com/office/powerpoint/2010/main" val="1808855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amson\Desktop\Новая папка\slid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634"/>
            <a:ext cx="8712968" cy="653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440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 по теме: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1. В каком году в Российской Федерации введена система внебюджетных фондов?</a:t>
            </a:r>
          </a:p>
          <a:p>
            <a:pPr>
              <a:buNone/>
            </a:pPr>
            <a:r>
              <a:rPr lang="ru-RU" dirty="0" smtClean="0"/>
              <a:t>2. Каковы причинами выделения из бюджетов специальных внебюджетных фондов?</a:t>
            </a:r>
          </a:p>
          <a:p>
            <a:pPr>
              <a:buNone/>
            </a:pPr>
            <a:r>
              <a:rPr lang="ru-RU" dirty="0" smtClean="0"/>
              <a:t>3. Меняется ли количество специальных фондов под влиянием различных экономических, политических и социальных факторов?</a:t>
            </a:r>
          </a:p>
          <a:p>
            <a:pPr>
              <a:buNone/>
            </a:pPr>
            <a:r>
              <a:rPr lang="ru-RU" dirty="0" smtClean="0"/>
              <a:t>4. Дайте определение понятия «целевые бюджетные фонды».</a:t>
            </a:r>
          </a:p>
          <a:p>
            <a:pPr>
              <a:buNone/>
            </a:pPr>
            <a:r>
              <a:rPr lang="ru-RU" dirty="0" smtClean="0"/>
              <a:t>5. Назовите состав целевых внебюджетных фондов.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173</TotalTime>
  <Words>1074</Words>
  <Application>Microsoft Office PowerPoint</Application>
  <PresentationFormat>Экран (4:3)</PresentationFormat>
  <Paragraphs>400</Paragraphs>
  <Slides>24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Тема1</vt:lpstr>
      <vt:lpstr>Презентация PowerPoint</vt:lpstr>
      <vt:lpstr>Изучив материал, вы сможете: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Формы организации государственных финансов</vt:lpstr>
      <vt:lpstr>Презентация PowerPoint</vt:lpstr>
      <vt:lpstr>Выделение наряду с бюджетом специальных внебюджетных фондов обусловлено несколькими причинами: </vt:lpstr>
      <vt:lpstr>Презентация PowerPoint</vt:lpstr>
      <vt:lpstr>Внебюджетные фонды обладают целым рядом особенностей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 по теме: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Владивостокский государственный университет экономики и сервиса Институт международного бизнеса и экономики Кафедра «Финансы и налоги»</dc:title>
  <dc:creator>El Mortana</dc:creator>
  <cp:lastModifiedBy>Самсонова Ирина</cp:lastModifiedBy>
  <cp:revision>18</cp:revision>
  <dcterms:created xsi:type="dcterms:W3CDTF">2014-09-08T09:10:40Z</dcterms:created>
  <dcterms:modified xsi:type="dcterms:W3CDTF">2018-05-24T02:58:06Z</dcterms:modified>
</cp:coreProperties>
</file>