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33" r:id="rId1"/>
  </p:sldMasterIdLst>
  <p:notesMasterIdLst>
    <p:notesMasterId r:id="rId26"/>
  </p:notesMasterIdLst>
  <p:sldIdLst>
    <p:sldId id="256" r:id="rId2"/>
    <p:sldId id="296" r:id="rId3"/>
    <p:sldId id="327" r:id="rId4"/>
    <p:sldId id="317" r:id="rId5"/>
    <p:sldId id="318" r:id="rId6"/>
    <p:sldId id="319" r:id="rId7"/>
    <p:sldId id="313" r:id="rId8"/>
    <p:sldId id="314" r:id="rId9"/>
    <p:sldId id="315" r:id="rId10"/>
    <p:sldId id="316" r:id="rId11"/>
    <p:sldId id="328" r:id="rId12"/>
    <p:sldId id="312" r:id="rId13"/>
    <p:sldId id="308" r:id="rId14"/>
    <p:sldId id="320" r:id="rId15"/>
    <p:sldId id="330" r:id="rId16"/>
    <p:sldId id="329" r:id="rId17"/>
    <p:sldId id="321" r:id="rId18"/>
    <p:sldId id="322" r:id="rId19"/>
    <p:sldId id="323" r:id="rId20"/>
    <p:sldId id="331" r:id="rId21"/>
    <p:sldId id="332" r:id="rId22"/>
    <p:sldId id="333" r:id="rId23"/>
    <p:sldId id="325" r:id="rId24"/>
    <p:sldId id="324" r:id="rId25"/>
  </p:sldIdLst>
  <p:sldSz cx="12192000" cy="6858000"/>
  <p:notesSz cx="6858000" cy="9144000"/>
  <p:custDataLst>
    <p:tags r:id="rId2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4" autoAdjust="0"/>
    <p:restoredTop sz="73277" autoAdjust="0"/>
  </p:normalViewPr>
  <p:slideViewPr>
    <p:cSldViewPr snapToGrid="0">
      <p:cViewPr varScale="1">
        <p:scale>
          <a:sx n="82" d="100"/>
          <a:sy n="82" d="100"/>
        </p:scale>
        <p:origin x="22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08FA77-ACD4-4A4F-8DF2-624268226116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30D6CD-4575-41F0-ACF7-62BEF1633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743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0D6CD-4575-41F0-ACF7-62BEF163313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833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4598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395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987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834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278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96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5528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934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622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055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801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30091AE-5219-4C80-8629-4BADBC7C35EE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60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Основы экономики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Лекция </a:t>
            </a:r>
            <a:r>
              <a:rPr lang="ru-RU" dirty="0" smtClean="0"/>
              <a:t>6</a:t>
            </a:r>
            <a:endParaRPr lang="ru-RU" dirty="0" smtClean="0"/>
          </a:p>
          <a:p>
            <a:pPr algn="r"/>
            <a:r>
              <a:rPr lang="ru-RU" dirty="0" smtClean="0"/>
              <a:t>Даниловских Татьяна Евгеньевна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223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Лекция </a:t>
            </a:r>
            <a:r>
              <a:rPr lang="ru-RU" dirty="0" smtClean="0"/>
              <a:t>6.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Основной и оборотный капитал (трудовые ресурсы)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Предприятие — это самостоятельный хозяйствующий субъект, обладающий правами юридического лица, производящий продукцию, товары, услуги, выполняющий работы, занимающийся различными видами экономической деятельности, целью которой является обеспечение общественных потребностей, извлечение прибыли и приращение капитала.</a:t>
            </a:r>
          </a:p>
          <a:p>
            <a:pPr marL="0" indent="0">
              <a:buNone/>
            </a:pPr>
            <a:r>
              <a:rPr lang="ru-RU" dirty="0" smtClean="0"/>
              <a:t>Финансовые ресурсы предприятия представляют </a:t>
            </a:r>
            <a:r>
              <a:rPr lang="ru-RU" dirty="0"/>
              <a:t>собой денежные средства, имеющиеся в его распоряжении.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380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Лекция </a:t>
            </a:r>
            <a:r>
              <a:rPr lang="ru-RU" dirty="0" smtClean="0"/>
              <a:t>6.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Основной и оборотный капитал (трудовые ресурсы)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Капитал – это деньги, предназначенные для извлечения прибыли. Структурно капитал состоит из денежных средств, вложенных в активы хозяйствующего субъекта.</a:t>
            </a:r>
          </a:p>
          <a:p>
            <a:pPr marL="0" indent="0">
              <a:buNone/>
            </a:pPr>
            <a:r>
              <a:rPr lang="ru-RU" dirty="0" smtClean="0"/>
              <a:t>Активы </a:t>
            </a:r>
            <a:r>
              <a:rPr lang="ru-RU" dirty="0"/>
              <a:t>предприятия – это совокупность имущественных прав, принадлежащих субъекту, т.е. прав владения, распоряжения и пользования имуществом. Подразделяются на внеоборотные и оборотные активы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Пассивы предприятия – это совокупность источников имущества предприятия. Подразделяются на собственные и заемные средства.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111604" cy="4601183"/>
          </a:xfrm>
        </p:spPr>
        <p:txBody>
          <a:bodyPr/>
          <a:lstStyle/>
          <a:p>
            <a:r>
              <a:rPr lang="ru-RU" dirty="0" smtClean="0"/>
              <a:t>Структура баланса предприятия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876" t="16329" r="5708" b="10878"/>
          <a:stretch/>
        </p:blipFill>
        <p:spPr>
          <a:xfrm>
            <a:off x="4513385" y="1699846"/>
            <a:ext cx="6037384" cy="372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480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Кругооборот оборотных активов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3613" y="1576387"/>
            <a:ext cx="550545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222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786" y="1123837"/>
            <a:ext cx="3282460" cy="4601183"/>
          </a:xfrm>
        </p:spPr>
        <p:txBody>
          <a:bodyPr/>
          <a:lstStyle/>
          <a:p>
            <a:r>
              <a:rPr lang="ru-RU" dirty="0" smtClean="0"/>
              <a:t>Операционный цикл предприятия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1334740"/>
            <a:ext cx="7315200" cy="4178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807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062" y="1123837"/>
            <a:ext cx="3317629" cy="4601183"/>
          </a:xfrm>
        </p:spPr>
        <p:txBody>
          <a:bodyPr/>
          <a:lstStyle/>
          <a:p>
            <a:r>
              <a:rPr lang="ru-RU" dirty="0" smtClean="0"/>
              <a:t>Операционный цикл в торговле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1521" b="5156"/>
          <a:stretch/>
        </p:blipFill>
        <p:spPr>
          <a:xfrm>
            <a:off x="4654171" y="703384"/>
            <a:ext cx="5417418" cy="543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736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23837"/>
            <a:ext cx="3399691" cy="4601183"/>
          </a:xfrm>
        </p:spPr>
        <p:txBody>
          <a:bodyPr/>
          <a:lstStyle/>
          <a:p>
            <a:r>
              <a:rPr lang="ru-RU" dirty="0" smtClean="0"/>
              <a:t>Операционный (</a:t>
            </a:r>
            <a:r>
              <a:rPr lang="ru-RU" dirty="0" err="1" smtClean="0"/>
              <a:t>технологичес</a:t>
            </a:r>
            <a:r>
              <a:rPr lang="ru-RU" dirty="0" smtClean="0"/>
              <a:t>-кий) цикл в гостинице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68838" y="1919287"/>
            <a:ext cx="5715000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822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062" y="1123837"/>
            <a:ext cx="3294183" cy="4601183"/>
          </a:xfrm>
        </p:spPr>
        <p:txBody>
          <a:bodyPr/>
          <a:lstStyle/>
          <a:p>
            <a:r>
              <a:rPr lang="ru-RU" dirty="0" smtClean="0"/>
              <a:t>Операционный цикл в туризме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507" y="773722"/>
            <a:ext cx="6996560" cy="519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513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23837"/>
            <a:ext cx="3364523" cy="4601183"/>
          </a:xfrm>
        </p:spPr>
        <p:txBody>
          <a:bodyPr/>
          <a:lstStyle/>
          <a:p>
            <a:r>
              <a:rPr lang="ru-RU" dirty="0" smtClean="0"/>
              <a:t>Показатели эффективности использования оборотных активов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0449"/>
          <a:stretch/>
        </p:blipFill>
        <p:spPr>
          <a:xfrm>
            <a:off x="3544995" y="832338"/>
            <a:ext cx="827367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486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Кругооборот основных фондов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8160"/>
          <a:stretch/>
        </p:blipFill>
        <p:spPr>
          <a:xfrm>
            <a:off x="4107703" y="1793631"/>
            <a:ext cx="6837269" cy="419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530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Износ и амортизация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Износ – процесс обесценивания материальных средств производства, который сопровождает потеря их экономического и технического качества.</a:t>
            </a:r>
          </a:p>
          <a:p>
            <a:r>
              <a:rPr lang="ru-RU" dirty="0" smtClean="0"/>
              <a:t>Амортизация – процесс переноса первоначальной стоимости на вновь создаваемый продукт с целью накопления денежных средств на замену изношенных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439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Методы амортизации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3196"/>
          <a:stretch/>
        </p:blipFill>
        <p:spPr>
          <a:xfrm>
            <a:off x="3709119" y="867507"/>
            <a:ext cx="8008584" cy="460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02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Реновация основных фондов (источники)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762" t="22509" r="2336" b="2866"/>
          <a:stretch/>
        </p:blipFill>
        <p:spPr>
          <a:xfrm>
            <a:off x="3553820" y="867508"/>
            <a:ext cx="8268868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51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Лизинг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1932980"/>
            <a:ext cx="7315200" cy="298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1844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Финансирование основного капитала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07703" y="863600"/>
            <a:ext cx="6837269" cy="512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3761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135" y="1123836"/>
            <a:ext cx="3334342" cy="4601183"/>
          </a:xfrm>
        </p:spPr>
        <p:txBody>
          <a:bodyPr/>
          <a:lstStyle/>
          <a:p>
            <a:r>
              <a:rPr lang="ru-RU" dirty="0" smtClean="0"/>
              <a:t>Показатели эффективности использования основных фондов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935" t="19763"/>
          <a:stretch/>
        </p:blipFill>
        <p:spPr>
          <a:xfrm>
            <a:off x="3587262" y="738554"/>
            <a:ext cx="7884744" cy="538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45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Трудовые ресурсы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278" t="27316" r="5765" b="5155"/>
          <a:stretch/>
        </p:blipFill>
        <p:spPr>
          <a:xfrm>
            <a:off x="3598984" y="844062"/>
            <a:ext cx="7908805" cy="488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9113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193666" cy="4601183"/>
          </a:xfrm>
        </p:spPr>
        <p:txBody>
          <a:bodyPr/>
          <a:lstStyle/>
          <a:p>
            <a:r>
              <a:rPr lang="ru-RU" dirty="0" smtClean="0"/>
              <a:t>Показатели использования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1472"/>
          <a:stretch/>
        </p:blipFill>
        <p:spPr>
          <a:xfrm>
            <a:off x="3717437" y="1123837"/>
            <a:ext cx="7807547" cy="4489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0328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мотивации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3196"/>
          <a:stretch/>
        </p:blipFill>
        <p:spPr>
          <a:xfrm>
            <a:off x="3720841" y="1791683"/>
            <a:ext cx="6837269" cy="3933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1798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мотивации по способам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02" t="17932" r="7768" b="6529"/>
          <a:stretch/>
        </p:blipFill>
        <p:spPr>
          <a:xfrm>
            <a:off x="3798275" y="890954"/>
            <a:ext cx="7434280" cy="473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453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Мотивация персонала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90" t="17245" r="1994" b="9276"/>
          <a:stretch/>
        </p:blipFill>
        <p:spPr>
          <a:xfrm>
            <a:off x="3868614" y="984739"/>
            <a:ext cx="7567045" cy="433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9289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Тезаурус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Основной капитал, оборотный капитал, оборотные производственные фонды, фонды обращения, износ, моральный износ, амортизация, методы амортизации, линейный метод, ускоренная амортизация, первоначальная стоимость основных фондов, восстановительная стоимость основных фондов</a:t>
            </a:r>
            <a:r>
              <a:rPr lang="ru-RU" dirty="0" smtClean="0"/>
              <a:t>, остаточная стоимость основных фондов, активная часть производственных основных фондов, оборотные активы, дебиторская задолженность, запасы, оборачиваемость, рентабельность, финансовая устойчивость, </a:t>
            </a:r>
            <a:r>
              <a:rPr lang="ru-RU" dirty="0" err="1" smtClean="0"/>
              <a:t>фондовооруженность</a:t>
            </a:r>
            <a:r>
              <a:rPr lang="ru-RU" dirty="0" smtClean="0"/>
              <a:t>, фондоотдача, </a:t>
            </a:r>
            <a:r>
              <a:rPr lang="ru-RU" dirty="0" err="1" smtClean="0"/>
              <a:t>фондоемкость</a:t>
            </a:r>
            <a:r>
              <a:rPr lang="ru-RU" dirty="0" smtClean="0"/>
              <a:t>, персонал, трудовые ресурсы, способы оплаты труда, мотивация, методы мотивации, ключевые показатели эффективности деятельности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3490505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на практику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 marL="0" indent="0">
              <a:buNone/>
            </a:pPr>
            <a:r>
              <a:rPr lang="ru-RU" dirty="0"/>
              <a:t>Тема: </a:t>
            </a:r>
            <a:r>
              <a:rPr lang="ru-RU" dirty="0" smtClean="0"/>
              <a:t>Основной и оборотный капитал. трудовые ресурсы</a:t>
            </a:r>
            <a:endParaRPr lang="ru-RU" dirty="0" smtClean="0"/>
          </a:p>
          <a:p>
            <a:r>
              <a:rPr lang="ru-RU" dirty="0" smtClean="0"/>
              <a:t>Повторить термины</a:t>
            </a:r>
          </a:p>
          <a:p>
            <a:r>
              <a:rPr lang="ru-RU" dirty="0" smtClean="0"/>
              <a:t>На практическом занятии будем решать задачи (понадобятся формулы)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63549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4533cbafb87db57be5ac6183a5755846b41aa8"/>
</p:tagLst>
</file>

<file path=ppt/theme/theme1.xml><?xml version="1.0" encoding="utf-8"?>
<a:theme xmlns:a="http://schemas.openxmlformats.org/drawingml/2006/main" name="Рама">
  <a:themeElements>
    <a:clrScheme name="Рама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Рама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600</TotalTime>
  <Words>348</Words>
  <Application>Microsoft Office PowerPoint</Application>
  <PresentationFormat>Широкоэкранный</PresentationFormat>
  <Paragraphs>39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Calibri</vt:lpstr>
      <vt:lpstr>Corbel</vt:lpstr>
      <vt:lpstr>Wingdings 2</vt:lpstr>
      <vt:lpstr>Рама</vt:lpstr>
      <vt:lpstr>Основы экономики</vt:lpstr>
      <vt:lpstr>Лекция 6. Основной и оборотный капитал (трудовые ресурсы)</vt:lpstr>
      <vt:lpstr>Лекция 6. Основной и оборотный капитал (трудовые ресурсы)</vt:lpstr>
      <vt:lpstr>Структура баланса предприятия</vt:lpstr>
      <vt:lpstr>Кругооборот оборотных активов</vt:lpstr>
      <vt:lpstr>Операционный цикл предприятия</vt:lpstr>
      <vt:lpstr>Операционный цикл в торговле</vt:lpstr>
      <vt:lpstr>Операционный (технологичес-кий) цикл в гостинице</vt:lpstr>
      <vt:lpstr>Операционный цикл в туризме</vt:lpstr>
      <vt:lpstr>Показатели эффективности использования оборотных активов</vt:lpstr>
      <vt:lpstr>Кругооборот основных фондов</vt:lpstr>
      <vt:lpstr>Износ и амортизация </vt:lpstr>
      <vt:lpstr>Методы амортизации</vt:lpstr>
      <vt:lpstr>Реновация основных фондов (источники)</vt:lpstr>
      <vt:lpstr>Лизинг</vt:lpstr>
      <vt:lpstr>Финансирование основного капитала</vt:lpstr>
      <vt:lpstr>Показатели эффективности использования основных фондов</vt:lpstr>
      <vt:lpstr>Трудовые ресурсы</vt:lpstr>
      <vt:lpstr>Показатели использования</vt:lpstr>
      <vt:lpstr>Виды мотивации</vt:lpstr>
      <vt:lpstr>Виды мотивации по способам</vt:lpstr>
      <vt:lpstr>Мотивация персонала</vt:lpstr>
      <vt:lpstr>Тезаурус </vt:lpstr>
      <vt:lpstr>Задание на практику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экономики</dc:title>
  <dc:creator>Alex</dc:creator>
  <cp:lastModifiedBy>Alex</cp:lastModifiedBy>
  <cp:revision>70</cp:revision>
  <dcterms:created xsi:type="dcterms:W3CDTF">2021-09-10T10:27:20Z</dcterms:created>
  <dcterms:modified xsi:type="dcterms:W3CDTF">2021-11-24T05:34:56Z</dcterms:modified>
</cp:coreProperties>
</file>