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9" r:id="rId9"/>
    <p:sldId id="260" r:id="rId10"/>
    <p:sldId id="266" r:id="rId11"/>
    <p:sldId id="264" r:id="rId12"/>
    <p:sldId id="265" r:id="rId13"/>
    <p:sldId id="267" r:id="rId14"/>
    <p:sldId id="268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97"/>
  </p:normalViewPr>
  <p:slideViewPr>
    <p:cSldViewPr snapToGrid="0" snapToObjects="1">
      <p:cViewPr varScale="1">
        <p:scale>
          <a:sx n="56" d="100"/>
          <a:sy n="56" d="100"/>
        </p:scale>
        <p:origin x="10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nihon-go.ru/wp-content/uploads/yaponskie-prilagatelnyie.p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839450"/>
            <a:ext cx="8915399" cy="2323475"/>
          </a:xfrm>
        </p:spPr>
        <p:txBody>
          <a:bodyPr/>
          <a:lstStyle/>
          <a:p>
            <a:pPr algn="ctr"/>
            <a:r>
              <a:rPr lang="ru-RU" dirty="0" smtClean="0"/>
              <a:t>Прилагательные в японском языке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ja-JP" altLang="en-US" sz="6000" dirty="0" smtClean="0"/>
              <a:t>形容詞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90725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9956"/>
          </a:xfrm>
        </p:spPr>
        <p:txBody>
          <a:bodyPr/>
          <a:lstStyle/>
          <a:p>
            <a:pPr algn="ctr"/>
            <a:r>
              <a:rPr lang="ru-RU" dirty="0"/>
              <a:t>Прилагательные - </a:t>
            </a:r>
            <a:r>
              <a:rPr lang="ru-RU" dirty="0" err="1"/>
              <a:t>形容詞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24065"/>
            <a:ext cx="8915400" cy="48718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Прилагательные </a:t>
            </a:r>
            <a:r>
              <a:rPr lang="ru-RU" sz="2000" dirty="0"/>
              <a:t>обозначают признаки предметов и отвечают на вопросы:- </a:t>
            </a:r>
            <a:endParaRPr lang="ru-RU" sz="2000" dirty="0" smtClean="0"/>
          </a:p>
          <a:p>
            <a:r>
              <a:rPr lang="ru-RU" sz="2000" dirty="0" smtClean="0"/>
              <a:t>какой</a:t>
            </a:r>
            <a:r>
              <a:rPr lang="ru-RU" sz="2000" dirty="0"/>
              <a:t>?</a:t>
            </a:r>
          </a:p>
          <a:p>
            <a:r>
              <a:rPr lang="ru-RU" sz="2000" dirty="0"/>
              <a:t>- чей?</a:t>
            </a:r>
          </a:p>
          <a:p>
            <a:r>
              <a:rPr lang="ru-RU" sz="2000" dirty="0"/>
              <a:t>- </a:t>
            </a:r>
            <a:r>
              <a:rPr lang="ru-RU" sz="2000" dirty="0" smtClean="0"/>
              <a:t>как?</a:t>
            </a:r>
          </a:p>
          <a:p>
            <a:pPr marL="0" indent="0">
              <a:buNone/>
            </a:pPr>
            <a:r>
              <a:rPr lang="ru-RU" sz="2000" dirty="0" smtClean="0"/>
              <a:t>В </a:t>
            </a:r>
            <a:r>
              <a:rPr lang="ru-RU" sz="2000" dirty="0"/>
              <a:t>предложениях прилагательные выступают в роли определения к существительным и именной части сказуемого.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Однако большинство прилагательных в японском языке может выполнять роль сказуемого самостоятельно, либо при помощи связки.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В отличие от русских прилагательных, прилагательные японские не имеют категорий рода, лица, числа.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0655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Предикативные прилагательные - </a:t>
            </a:r>
            <a:r>
              <a:rPr lang="ru-RU" dirty="0" err="1"/>
              <a:t>い形容詞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9016"/>
            <a:ext cx="8915400" cy="441220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Предикативным </a:t>
            </a:r>
            <a:r>
              <a:rPr lang="ru-RU" sz="2000" dirty="0"/>
              <a:t>(от латинского: </a:t>
            </a:r>
            <a:r>
              <a:rPr lang="ru-RU" sz="2000" dirty="0" err="1"/>
              <a:t>предикатум</a:t>
            </a:r>
            <a:r>
              <a:rPr lang="ru-RU" sz="2000" dirty="0"/>
              <a:t> – сказуемое) называется такое прилагательное, которое может выступать как в роли </a:t>
            </a:r>
            <a:r>
              <a:rPr lang="ru-RU" sz="2000" dirty="0" smtClean="0"/>
              <a:t>определения</a:t>
            </a:r>
            <a:r>
              <a:rPr lang="ru-RU" sz="2000" dirty="0"/>
              <a:t>, так и в роли сказуемого без связки. </a:t>
            </a:r>
          </a:p>
          <a:p>
            <a:endParaRPr lang="ru-RU" sz="2000" dirty="0" smtClean="0"/>
          </a:p>
          <a:p>
            <a:r>
              <a:rPr lang="ru-RU" sz="2000" dirty="0"/>
              <a:t>Японские предикативные прилагательные в словарной форме оканчиваются на </a:t>
            </a:r>
            <a:r>
              <a:rPr lang="ru-RU" sz="2000" dirty="0" err="1"/>
              <a:t>い</a:t>
            </a:r>
            <a:r>
              <a:rPr lang="ru-RU" sz="2000" dirty="0"/>
              <a:t> и этим очень похожи на русские прилагательные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Некоторые прилагательные, заканчивающиеся на </a:t>
            </a:r>
            <a:r>
              <a:rPr lang="ja-JP" altLang="en-US" sz="2000" dirty="0" smtClean="0"/>
              <a:t>い</a:t>
            </a:r>
            <a:r>
              <a:rPr lang="ru-RU" altLang="ja-JP" sz="2000" dirty="0" smtClean="0"/>
              <a:t> являются исключениями и относятся к другой группе прилагательных. Например, </a:t>
            </a:r>
            <a:r>
              <a:rPr lang="ja-JP" altLang="en-US" sz="2000" dirty="0" smtClean="0"/>
              <a:t>　きれい（な）、ゆうめい（な）。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525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изменения предикативных прилагательных</a:t>
            </a:r>
            <a:endParaRPr lang="ru-RU" dirty="0"/>
          </a:p>
        </p:txBody>
      </p:sp>
      <p:pic>
        <p:nvPicPr>
          <p:cNvPr id="1026" name="Picture 2" descr="понские прилагательные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925" y="2065907"/>
            <a:ext cx="7734924" cy="389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5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 изменения предикативного прилагательного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773180"/>
            <a:ext cx="8915400" cy="313804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зависимости от времени или формы (утвердительной или отрицательной) меняется окончание прилагательного　</a:t>
            </a:r>
            <a:r>
              <a:rPr lang="ru-RU" dirty="0" err="1"/>
              <a:t>い</a:t>
            </a:r>
            <a:r>
              <a:rPr lang="ru-RU" dirty="0"/>
              <a:t>, а глагол-связка </a:t>
            </a:r>
            <a:r>
              <a:rPr lang="ru-RU" dirty="0" err="1"/>
              <a:t>です</a:t>
            </a:r>
            <a:r>
              <a:rPr lang="ru-RU" dirty="0"/>
              <a:t> остается неизменной.</a:t>
            </a:r>
          </a:p>
          <a:p>
            <a:r>
              <a:rPr lang="ru-RU" dirty="0" err="1"/>
              <a:t>ペンはあかいです。Ручка</a:t>
            </a:r>
            <a:r>
              <a:rPr lang="ru-RU" dirty="0"/>
              <a:t> красная.</a:t>
            </a:r>
          </a:p>
          <a:p>
            <a:r>
              <a:rPr lang="ru-RU" dirty="0" err="1"/>
              <a:t>ペンはあかくないです。Ручка</a:t>
            </a:r>
            <a:r>
              <a:rPr lang="ru-RU" dirty="0"/>
              <a:t> не красная.</a:t>
            </a:r>
          </a:p>
          <a:p>
            <a:r>
              <a:rPr lang="ru-RU" dirty="0" err="1"/>
              <a:t>ペンはあかかったです。Ручка</a:t>
            </a:r>
            <a:r>
              <a:rPr lang="ru-RU" dirty="0"/>
              <a:t> была красной.</a:t>
            </a:r>
          </a:p>
          <a:p>
            <a:r>
              <a:rPr lang="ru-RU" dirty="0" err="1"/>
              <a:t>ペンはあかくなかったです。Ручка</a:t>
            </a:r>
            <a:r>
              <a:rPr lang="ru-RU" dirty="0"/>
              <a:t> была не красной.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53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 изменения предикативного прилагательного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168979" y="2133600"/>
          <a:ext cx="7755867" cy="3778251"/>
        </p:xfrm>
        <a:graphic>
          <a:graphicData uri="http://schemas.openxmlformats.org/drawingml/2006/table">
            <a:tbl>
              <a:tblPr/>
              <a:tblGrid>
                <a:gridCol w="2188176"/>
                <a:gridCol w="2188176"/>
                <a:gridCol w="1446627"/>
                <a:gridCol w="1932888"/>
              </a:tblGrid>
              <a:tr h="909309"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</a:rPr>
                        <a:t>Настоящее/будущее </a:t>
                      </a:r>
                      <a:r>
                        <a:rPr lang="ru-RU" sz="1700" b="1">
                          <a:effectLst/>
                        </a:rPr>
                        <a:t>время (+)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>
                          <a:effectLst/>
                        </a:rPr>
                        <a:t>Настоящее/будущее время (-)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>
                          <a:effectLst/>
                        </a:rPr>
                        <a:t>Прошедшее время (+)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>
                          <a:effectLst/>
                        </a:rPr>
                        <a:t>Прошедшее время (-)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890">
                <a:tc>
                  <a:txBody>
                    <a:bodyPr/>
                    <a:lstStyle/>
                    <a:p>
                      <a:r>
                        <a:rPr lang="en-US" altLang="ja-JP" sz="1700">
                          <a:effectLst/>
                        </a:rPr>
                        <a:t>-</a:t>
                      </a:r>
                      <a:r>
                        <a:rPr lang="ja-JP" altLang="en-US" sz="1700">
                          <a:effectLst/>
                        </a:rPr>
                        <a:t>い「</a:t>
                      </a:r>
                      <a:r>
                        <a:rPr lang="en-US" altLang="ja-JP" sz="1700">
                          <a:effectLst/>
                        </a:rPr>
                        <a:t>i 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ーい「</a:t>
                      </a:r>
                      <a:r>
                        <a:rPr lang="en-US" altLang="ja-JP" sz="1700">
                          <a:effectLst/>
                        </a:rPr>
                        <a:t>i </a:t>
                      </a:r>
                      <a:r>
                        <a:rPr lang="ja-JP" altLang="en-US" sz="1700">
                          <a:effectLst/>
                        </a:rPr>
                        <a:t>」→　</a:t>
                      </a:r>
                      <a:r>
                        <a:rPr lang="en-US" altLang="ja-JP" sz="1700">
                          <a:effectLst/>
                        </a:rPr>
                        <a:t>-</a:t>
                      </a:r>
                      <a:r>
                        <a:rPr lang="ja-JP" altLang="en-US" sz="1700">
                          <a:effectLst/>
                        </a:rPr>
                        <a:t>くない「</a:t>
                      </a:r>
                      <a:r>
                        <a:rPr lang="en-US" altLang="ja-JP" sz="1700">
                          <a:effectLst/>
                        </a:rPr>
                        <a:t>kunai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−い「</a:t>
                      </a:r>
                      <a:r>
                        <a:rPr lang="en-US" altLang="ja-JP" sz="1700">
                          <a:effectLst/>
                        </a:rPr>
                        <a:t>i </a:t>
                      </a:r>
                      <a:r>
                        <a:rPr lang="ja-JP" altLang="en-US" sz="1700">
                          <a:effectLst/>
                        </a:rPr>
                        <a:t>」→　ーかった「</a:t>
                      </a:r>
                      <a:r>
                        <a:rPr lang="en-US" altLang="ja-JP" sz="1700">
                          <a:effectLst/>
                        </a:rPr>
                        <a:t>katta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ーい「</a:t>
                      </a:r>
                      <a:r>
                        <a:rPr lang="en-US" altLang="ja-JP" sz="1700">
                          <a:effectLst/>
                        </a:rPr>
                        <a:t>i </a:t>
                      </a:r>
                      <a:r>
                        <a:rPr lang="ja-JP" altLang="en-US" sz="1700">
                          <a:effectLst/>
                        </a:rPr>
                        <a:t>」　→くなかった「</a:t>
                      </a:r>
                      <a:r>
                        <a:rPr lang="en-US" altLang="ja-JP" sz="1700">
                          <a:effectLst/>
                        </a:rPr>
                        <a:t>kunakatta 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052"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さむいです「</a:t>
                      </a:r>
                      <a:r>
                        <a:rPr lang="en-US" altLang="ja-JP" sz="1700">
                          <a:effectLst/>
                        </a:rPr>
                        <a:t>samui desu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  <a:r>
                        <a:rPr lang="en-US" altLang="ja-JP" sz="1700">
                          <a:effectLst/>
                        </a:rPr>
                        <a:t>- холодно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さむくないです　「</a:t>
                      </a:r>
                      <a:r>
                        <a:rPr lang="en-US" altLang="ja-JP" sz="1700">
                          <a:effectLst/>
                        </a:rPr>
                        <a:t>samukunai desu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  <a:r>
                        <a:rPr lang="en-US" altLang="ja-JP" sz="1700">
                          <a:effectLst/>
                        </a:rPr>
                        <a:t>- не холодно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さむかったです「</a:t>
                      </a:r>
                      <a:r>
                        <a:rPr lang="en-US" altLang="ja-JP" sz="1700">
                          <a:effectLst/>
                        </a:rPr>
                        <a:t>samukatta desu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  <a:r>
                        <a:rPr lang="en-US" altLang="ja-JP" sz="1700">
                          <a:effectLst/>
                        </a:rPr>
                        <a:t>- было холодно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 dirty="0">
                          <a:effectLst/>
                        </a:rPr>
                        <a:t>さむくなかったです「</a:t>
                      </a:r>
                      <a:r>
                        <a:rPr lang="en-US" altLang="ja-JP" sz="1700" dirty="0" err="1">
                          <a:effectLst/>
                        </a:rPr>
                        <a:t>samukunakatta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desu</a:t>
                      </a:r>
                      <a:r>
                        <a:rPr lang="ja-JP" altLang="en-US" sz="1700" dirty="0">
                          <a:effectLst/>
                        </a:rPr>
                        <a:t>」</a:t>
                      </a:r>
                      <a:r>
                        <a:rPr lang="en-US" altLang="ja-JP" sz="1700" dirty="0">
                          <a:effectLst/>
                        </a:rPr>
                        <a:t>-  </a:t>
                      </a:r>
                      <a:r>
                        <a:rPr lang="en-US" altLang="ja-JP" sz="1700" dirty="0" err="1">
                          <a:effectLst/>
                        </a:rPr>
                        <a:t>было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не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холодно</a:t>
                      </a:r>
                      <a:endParaRPr lang="en-US" altLang="ja-JP" sz="1700" dirty="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05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</a:t>
            </a:r>
            <a:r>
              <a:rPr lang="ru-RU" dirty="0" smtClean="0"/>
              <a:t>сключение с прилагательным </a:t>
            </a:r>
            <a:r>
              <a:rPr lang="ja-JP" altLang="en-US" dirty="0" smtClean="0"/>
              <a:t>いい（よい）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529782"/>
              </p:ext>
            </p:extLst>
          </p:nvPr>
        </p:nvGraphicFramePr>
        <p:xfrm>
          <a:off x="3059113" y="2803160"/>
          <a:ext cx="7975600" cy="2098623"/>
        </p:xfrm>
        <a:graphic>
          <a:graphicData uri="http://schemas.openxmlformats.org/drawingml/2006/table">
            <a:tbl>
              <a:tblPr/>
              <a:tblGrid>
                <a:gridCol w="2247900"/>
                <a:gridCol w="2247900"/>
                <a:gridCol w="1739900"/>
                <a:gridCol w="1739900"/>
              </a:tblGrid>
              <a:tr h="1316589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</a:rPr>
                        <a:t>Настоящее/будущее время (+)</a:t>
                      </a:r>
                      <a:endParaRPr lang="ru-RU">
                        <a:effectLst/>
                      </a:endParaRP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</a:rPr>
                        <a:t>Настоящее/будущее время (-)</a:t>
                      </a:r>
                      <a:endParaRPr lang="ru-RU">
                        <a:effectLst/>
                      </a:endParaRP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</a:rPr>
                        <a:t>Прошедшее время (+)</a:t>
                      </a:r>
                      <a:endParaRPr lang="ru-RU">
                        <a:effectLst/>
                      </a:endParaRP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</a:rPr>
                        <a:t>Прошедшее время (-)</a:t>
                      </a:r>
                      <a:endParaRPr lang="ru-RU">
                        <a:effectLst/>
                      </a:endParaRP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034"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いい</a:t>
                      </a: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よくない</a:t>
                      </a: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よかった</a:t>
                      </a: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>
                          <a:effectLst/>
                        </a:rPr>
                        <a:t>よくなかった</a:t>
                      </a:r>
                    </a:p>
                  </a:txBody>
                  <a:tcPr marL="127000" marR="127000" marT="63500" marB="6350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40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О</a:t>
            </a:r>
            <a:r>
              <a:rPr lang="ru-RU" sz="2800" dirty="0" smtClean="0"/>
              <a:t>бразование наречий и существительных от предикативных прилагательных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443398"/>
            <a:ext cx="8915400" cy="3467824"/>
          </a:xfrm>
        </p:spPr>
        <p:txBody>
          <a:bodyPr>
            <a:normAutofit/>
          </a:bodyPr>
          <a:lstStyle/>
          <a:p>
            <a:r>
              <a:rPr lang="ja-JP" altLang="en-US" sz="2000" dirty="0" smtClean="0"/>
              <a:t>たか</a:t>
            </a:r>
            <a:r>
              <a:rPr lang="ja-JP" altLang="en-US" sz="2000" b="1" u="sng" dirty="0" smtClean="0"/>
              <a:t>い</a:t>
            </a:r>
            <a:r>
              <a:rPr lang="ja-JP" altLang="en-US" sz="2000" dirty="0" smtClean="0"/>
              <a:t>　</a:t>
            </a:r>
            <a:r>
              <a:rPr lang="ru-RU" altLang="ja-JP" sz="2000" dirty="0" smtClean="0"/>
              <a:t>высокий -</a:t>
            </a:r>
            <a:r>
              <a:rPr lang="ja-JP" altLang="en-US" sz="2000" dirty="0" smtClean="0"/>
              <a:t>　たか</a:t>
            </a:r>
            <a:r>
              <a:rPr lang="ja-JP" altLang="en-US" sz="2000" b="1" u="sng" dirty="0" smtClean="0"/>
              <a:t>さ</a:t>
            </a:r>
            <a:r>
              <a:rPr lang="ru-RU" altLang="ja-JP" sz="2000" b="1" u="sng" dirty="0" smtClean="0"/>
              <a:t> </a:t>
            </a:r>
            <a:r>
              <a:rPr lang="ru-RU" altLang="ja-JP" sz="2000" dirty="0" smtClean="0"/>
              <a:t> высота – </a:t>
            </a:r>
            <a:r>
              <a:rPr lang="ja-JP" altLang="en-US" sz="2000" dirty="0" smtClean="0"/>
              <a:t>たか</a:t>
            </a:r>
            <a:r>
              <a:rPr lang="ja-JP" altLang="en-US" sz="2000" b="1" u="sng" dirty="0" smtClean="0"/>
              <a:t>く</a:t>
            </a:r>
            <a:r>
              <a:rPr lang="ru-RU" altLang="ja-JP" sz="2000" b="1" u="sng" dirty="0"/>
              <a:t> </a:t>
            </a:r>
            <a:r>
              <a:rPr lang="ru-RU" altLang="ja-JP" sz="2000" dirty="0"/>
              <a:t> </a:t>
            </a:r>
            <a:r>
              <a:rPr lang="ru-RU" altLang="ja-JP" sz="2000" dirty="0" smtClean="0"/>
              <a:t>    высоко</a:t>
            </a:r>
          </a:p>
          <a:p>
            <a:r>
              <a:rPr lang="ja-JP" altLang="en-US" sz="2000" dirty="0" smtClean="0"/>
              <a:t>い</a:t>
            </a:r>
            <a:r>
              <a:rPr lang="ja-JP" altLang="en-US" sz="2000" b="1" u="sng" dirty="0" smtClean="0"/>
              <a:t>い</a:t>
            </a:r>
            <a:r>
              <a:rPr lang="ja-JP" altLang="en-US" sz="2000" dirty="0" smtClean="0"/>
              <a:t>　　</a:t>
            </a:r>
            <a:r>
              <a:rPr lang="ru-RU" altLang="ja-JP" sz="2000" dirty="0" smtClean="0"/>
              <a:t>хороший- </a:t>
            </a:r>
            <a:r>
              <a:rPr lang="ja-JP" altLang="en-US" sz="2000" dirty="0" smtClean="0"/>
              <a:t>よ</a:t>
            </a:r>
            <a:r>
              <a:rPr lang="ja-JP" altLang="en-US" sz="2000" b="1" u="sng" dirty="0" smtClean="0"/>
              <a:t>さ</a:t>
            </a:r>
            <a:r>
              <a:rPr lang="ja-JP" altLang="en-US" sz="2000" dirty="0" smtClean="0"/>
              <a:t>　</a:t>
            </a:r>
            <a:r>
              <a:rPr lang="ru-RU" altLang="ja-JP" sz="2000" dirty="0" smtClean="0"/>
              <a:t>прелесть(плюсы)</a:t>
            </a:r>
            <a:r>
              <a:rPr lang="ru-RU" altLang="ja-JP" sz="2000" dirty="0"/>
              <a:t>-</a:t>
            </a:r>
            <a:r>
              <a:rPr lang="ja-JP" altLang="en-US" sz="2000" dirty="0" smtClean="0"/>
              <a:t>よ</a:t>
            </a:r>
            <a:r>
              <a:rPr lang="ja-JP" altLang="en-US" sz="2000" b="1" u="sng" dirty="0" smtClean="0"/>
              <a:t>く</a:t>
            </a:r>
            <a:r>
              <a:rPr lang="ru-RU" altLang="ja-JP" sz="2000" b="1" u="sng" dirty="0" smtClean="0"/>
              <a:t> </a:t>
            </a:r>
            <a:r>
              <a:rPr lang="ru-RU" altLang="ja-JP" sz="2000" dirty="0" smtClean="0"/>
              <a:t>   хорошо</a:t>
            </a:r>
            <a:endParaRPr lang="en-US" altLang="ja-JP" sz="2000" b="1" u="sng" dirty="0" smtClean="0"/>
          </a:p>
          <a:p>
            <a:r>
              <a:rPr lang="ja-JP" altLang="en-US" sz="2000" dirty="0" smtClean="0"/>
              <a:t>さむ</a:t>
            </a:r>
            <a:r>
              <a:rPr lang="ja-JP" altLang="en-US" sz="2000" b="1" u="sng" dirty="0" smtClean="0"/>
              <a:t>い</a:t>
            </a:r>
            <a:r>
              <a:rPr lang="ja-JP" altLang="en-US" sz="2000" dirty="0" smtClean="0"/>
              <a:t>　</a:t>
            </a:r>
            <a:r>
              <a:rPr lang="ru-RU" altLang="ja-JP" sz="2000" dirty="0" smtClean="0"/>
              <a:t>холодный-</a:t>
            </a:r>
            <a:r>
              <a:rPr lang="ru-RU" altLang="ja-JP" sz="2000" dirty="0"/>
              <a:t> </a:t>
            </a:r>
            <a:r>
              <a:rPr lang="ja-JP" altLang="en-US" sz="2000" dirty="0" smtClean="0"/>
              <a:t>さむ</a:t>
            </a:r>
            <a:r>
              <a:rPr lang="ja-JP" altLang="en-US" sz="2000" b="1" u="sng" dirty="0" smtClean="0"/>
              <a:t>さ</a:t>
            </a:r>
            <a:r>
              <a:rPr lang="ja-JP" altLang="en-US" sz="2000" dirty="0"/>
              <a:t>　</a:t>
            </a:r>
            <a:r>
              <a:rPr lang="ru-RU" altLang="ja-JP" sz="2000" dirty="0" smtClean="0"/>
              <a:t>холод(мороз)-</a:t>
            </a:r>
            <a:r>
              <a:rPr lang="ja-JP" altLang="en-US" sz="2000" dirty="0" smtClean="0"/>
              <a:t>さむ</a:t>
            </a:r>
            <a:r>
              <a:rPr lang="ja-JP" altLang="en-US" sz="2000" b="1" u="sng" dirty="0" smtClean="0"/>
              <a:t>く</a:t>
            </a:r>
            <a:r>
              <a:rPr lang="ru-RU" altLang="ja-JP" sz="2000" dirty="0" smtClean="0"/>
              <a:t> холодно</a:t>
            </a:r>
          </a:p>
          <a:p>
            <a:endParaRPr lang="ru-RU" altLang="ja-JP" sz="2000" dirty="0" smtClean="0"/>
          </a:p>
          <a:p>
            <a:pPr marL="0" indent="0">
              <a:buNone/>
            </a:pPr>
            <a:r>
              <a:rPr lang="ru-RU" sz="2000" dirty="0" smtClean="0"/>
              <a:t>Стоит заметить, что образование существительных возможно не от всех прилагательных, в то время как наречия могут образовываться от любого прилагательного.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3927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Полупредикативные прилагательные- </a:t>
            </a:r>
            <a:r>
              <a:rPr lang="ja-JP" altLang="en-US" dirty="0" smtClean="0"/>
              <a:t>な形容詞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Эти прилагательные образованы от имен существительных. Их просто различить, так как прилагательное имеет окончание </a:t>
            </a:r>
            <a:r>
              <a:rPr lang="ru-RU" sz="2000" dirty="0" err="1"/>
              <a:t>な「na</a:t>
            </a:r>
            <a:r>
              <a:rPr lang="ru-RU" sz="2000" dirty="0"/>
              <a:t>」. Для удобства будем называть их «-На» прилагательными. Особенностью этих прилагательных является то, что они изменяют свое окончание в зависимости от того, какую роль в предложении они играют:</a:t>
            </a:r>
          </a:p>
          <a:p>
            <a:r>
              <a:rPr lang="ru-RU" sz="2000" dirty="0"/>
              <a:t>— Имеют окончание ～</a:t>
            </a:r>
            <a:r>
              <a:rPr lang="ru-RU" sz="2000" dirty="0" err="1"/>
              <a:t>な</a:t>
            </a:r>
            <a:r>
              <a:rPr lang="ru-RU" sz="2000" dirty="0"/>
              <a:t> в позиции определения</a:t>
            </a:r>
          </a:p>
          <a:p>
            <a:r>
              <a:rPr lang="ru-RU" sz="2000" dirty="0"/>
              <a:t>— В позиции сказуемого используются без окончания ～</a:t>
            </a:r>
            <a:r>
              <a:rPr lang="ru-RU" sz="2000" dirty="0" err="1"/>
              <a:t>な</a:t>
            </a:r>
            <a:r>
              <a:rPr lang="ru-RU" sz="2000" dirty="0"/>
              <a:t>　＋</a:t>
            </a:r>
            <a:r>
              <a:rPr lang="ru-RU" sz="2000" dirty="0" err="1"/>
              <a:t>です</a:t>
            </a:r>
            <a:r>
              <a:rPr lang="ru-RU" sz="2000" dirty="0"/>
              <a:t>。</a:t>
            </a:r>
          </a:p>
          <a:p>
            <a:r>
              <a:rPr lang="ru-RU" sz="2000" dirty="0"/>
              <a:t>— В позиции глагольного определения окончание </a:t>
            </a:r>
            <a:r>
              <a:rPr lang="ru-RU" sz="2000" dirty="0" err="1"/>
              <a:t>な</a:t>
            </a:r>
            <a:r>
              <a:rPr lang="ru-RU" sz="2000" dirty="0"/>
              <a:t> заменяется на </a:t>
            </a:r>
            <a:r>
              <a:rPr lang="ru-RU" sz="2000" dirty="0" err="1"/>
              <a:t>に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7355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Как класс, полупредикативные прилагательные состоят из трёх видов слов: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818150"/>
            <a:ext cx="8915400" cy="309307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Прилагательные </a:t>
            </a:r>
            <a:r>
              <a:rPr lang="ru-RU" sz="2000" dirty="0"/>
              <a:t>японского происхождения, в основном заканчивающиеся на </a:t>
            </a:r>
            <a:r>
              <a:rPr lang="ru-RU" sz="2000" dirty="0" err="1"/>
              <a:t>か</a:t>
            </a:r>
            <a:r>
              <a:rPr lang="ru-RU" sz="2000" dirty="0"/>
              <a:t> ,</a:t>
            </a:r>
            <a:br>
              <a:rPr lang="ru-RU" sz="2000" dirty="0"/>
            </a:br>
            <a:r>
              <a:rPr lang="ru-RU" sz="2000" dirty="0"/>
              <a:t>　　　например – </a:t>
            </a:r>
            <a:r>
              <a:rPr lang="ru-RU" sz="2000" dirty="0" err="1"/>
              <a:t>しずか</a:t>
            </a:r>
            <a:r>
              <a:rPr lang="ru-RU" sz="2000" dirty="0"/>
              <a:t> – тихий</a:t>
            </a:r>
          </a:p>
          <a:p>
            <a:r>
              <a:rPr lang="ru-RU" sz="2000" dirty="0"/>
              <a:t>Прилагательные китайского происхождения,</a:t>
            </a:r>
            <a:br>
              <a:rPr lang="ru-RU" sz="2000" dirty="0"/>
            </a:br>
            <a:r>
              <a:rPr lang="ru-RU" sz="2000" dirty="0"/>
              <a:t>　　　например – </a:t>
            </a:r>
            <a:r>
              <a:rPr lang="ru-RU" sz="2000" dirty="0" err="1"/>
              <a:t>りっぱ</a:t>
            </a:r>
            <a:r>
              <a:rPr lang="ru-RU" sz="2000" dirty="0"/>
              <a:t> прекрасный, </a:t>
            </a:r>
            <a:r>
              <a:rPr lang="ru-RU" sz="2000" dirty="0" err="1"/>
              <a:t>ゆうめい</a:t>
            </a:r>
            <a:r>
              <a:rPr lang="ru-RU" sz="2000" dirty="0"/>
              <a:t> – известный</a:t>
            </a:r>
          </a:p>
          <a:p>
            <a:r>
              <a:rPr lang="ru-RU" sz="2000" dirty="0"/>
              <a:t>Прилагательные с суффиксом </a:t>
            </a:r>
            <a:r>
              <a:rPr lang="ru-RU" sz="2000" dirty="0" err="1"/>
              <a:t>てき</a:t>
            </a:r>
            <a:r>
              <a:rPr lang="ru-RU" sz="2000" dirty="0"/>
              <a:t>,</a:t>
            </a:r>
            <a:br>
              <a:rPr lang="ru-RU" sz="2000" dirty="0"/>
            </a:br>
            <a:r>
              <a:rPr lang="ru-RU" sz="2000" dirty="0"/>
              <a:t>　　　например </a:t>
            </a:r>
            <a:r>
              <a:rPr lang="ru-RU" sz="2000" dirty="0" err="1"/>
              <a:t>かがくてき</a:t>
            </a:r>
            <a:r>
              <a:rPr lang="ru-RU" sz="2000" dirty="0"/>
              <a:t> – </a:t>
            </a:r>
            <a:r>
              <a:rPr lang="ru-RU" sz="2000" dirty="0" smtClean="0"/>
              <a:t>научный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1062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</a:t>
            </a:r>
            <a:r>
              <a:rPr lang="ru-RU" dirty="0" smtClean="0"/>
              <a:t>зменения полупредикативных прилагательных (в роли сказуемых)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29762" y="2133600"/>
          <a:ext cx="7634302" cy="3778250"/>
        </p:xfrm>
        <a:graphic>
          <a:graphicData uri="http://schemas.openxmlformats.org/drawingml/2006/table">
            <a:tbl>
              <a:tblPr/>
              <a:tblGrid>
                <a:gridCol w="2151706"/>
                <a:gridCol w="2151706"/>
                <a:gridCol w="1665445"/>
                <a:gridCol w="1665445"/>
              </a:tblGrid>
              <a:tr h="646727">
                <a:tc>
                  <a:txBody>
                    <a:bodyPr/>
                    <a:lstStyle/>
                    <a:p>
                      <a:r>
                        <a:rPr lang="ru-RU" sz="1700" b="1">
                          <a:effectLst/>
                        </a:rPr>
                        <a:t>Настоящее/будущее время (+)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>
                          <a:effectLst/>
                        </a:rPr>
                        <a:t>Настоящее/будущее время (-)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>
                          <a:effectLst/>
                        </a:rPr>
                        <a:t>Прошедшее время (+)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>
                          <a:effectLst/>
                        </a:rPr>
                        <a:t>Прошедшее время (-)</a:t>
                      </a:r>
                      <a:endParaRPr lang="ru-RU" sz="170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890">
                <a:tc>
                  <a:txBody>
                    <a:bodyPr/>
                    <a:lstStyle/>
                    <a:p>
                      <a:r>
                        <a:rPr lang="en-US" altLang="ja-JP" sz="1700">
                          <a:effectLst/>
                        </a:rPr>
                        <a:t>-</a:t>
                      </a:r>
                      <a:r>
                        <a:rPr lang="ja-JP" altLang="en-US" sz="1700">
                          <a:effectLst/>
                        </a:rPr>
                        <a:t>です「</a:t>
                      </a:r>
                      <a:r>
                        <a:rPr lang="en-US" altLang="ja-JP" sz="1700">
                          <a:effectLst/>
                        </a:rPr>
                        <a:t>desu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700">
                          <a:effectLst/>
                        </a:rPr>
                        <a:t>-</a:t>
                      </a:r>
                      <a:r>
                        <a:rPr lang="ja-JP" altLang="en-US" sz="1700">
                          <a:effectLst/>
                        </a:rPr>
                        <a:t>ではありません「</a:t>
                      </a:r>
                      <a:r>
                        <a:rPr lang="en-US" altLang="ja-JP" sz="1700">
                          <a:effectLst/>
                        </a:rPr>
                        <a:t>de wa arimasen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700">
                          <a:effectLst/>
                        </a:rPr>
                        <a:t>-</a:t>
                      </a:r>
                      <a:r>
                        <a:rPr lang="ja-JP" altLang="en-US" sz="1700">
                          <a:effectLst/>
                        </a:rPr>
                        <a:t>でした「</a:t>
                      </a:r>
                      <a:r>
                        <a:rPr lang="en-US" altLang="ja-JP" sz="1700">
                          <a:effectLst/>
                        </a:rPr>
                        <a:t>deshita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ではありませんでした「</a:t>
                      </a:r>
                      <a:r>
                        <a:rPr lang="en-US" altLang="ja-JP" sz="1700">
                          <a:effectLst/>
                        </a:rPr>
                        <a:t>de wa arimasen deshita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633">
                <a:tc>
                  <a:txBody>
                    <a:bodyPr/>
                    <a:lstStyle/>
                    <a:p>
                      <a:r>
                        <a:rPr lang="ja-JP" altLang="en-US" sz="1700" dirty="0">
                          <a:effectLst/>
                        </a:rPr>
                        <a:t>きれいです「</a:t>
                      </a:r>
                      <a:r>
                        <a:rPr lang="en-US" altLang="ja-JP" sz="1700" dirty="0" err="1">
                          <a:effectLst/>
                        </a:rPr>
                        <a:t>kirei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desu</a:t>
                      </a:r>
                      <a:r>
                        <a:rPr lang="ja-JP" altLang="en-US" sz="1700" dirty="0">
                          <a:effectLst/>
                        </a:rPr>
                        <a:t>」</a:t>
                      </a:r>
                      <a:r>
                        <a:rPr lang="en-US" altLang="ja-JP" sz="1700" dirty="0">
                          <a:effectLst/>
                        </a:rPr>
                        <a:t>-</a:t>
                      </a:r>
                      <a:r>
                        <a:rPr lang="en-US" altLang="ja-JP" sz="1700" dirty="0" err="1">
                          <a:effectLst/>
                        </a:rPr>
                        <a:t>красивый</a:t>
                      </a:r>
                      <a:endParaRPr lang="en-US" altLang="ja-JP" sz="1700" dirty="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きれいではありません「</a:t>
                      </a:r>
                      <a:r>
                        <a:rPr lang="en-US" altLang="ja-JP" sz="1700">
                          <a:effectLst/>
                        </a:rPr>
                        <a:t>kirei de wa arimasen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  <a:r>
                        <a:rPr lang="en-US" altLang="ja-JP" sz="1700">
                          <a:effectLst/>
                        </a:rPr>
                        <a:t>- некрасивый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>
                          <a:effectLst/>
                        </a:rPr>
                        <a:t>きれいでした「</a:t>
                      </a:r>
                      <a:r>
                        <a:rPr lang="en-US" altLang="ja-JP" sz="1700">
                          <a:effectLst/>
                        </a:rPr>
                        <a:t>kirei deshita</a:t>
                      </a:r>
                      <a:r>
                        <a:rPr lang="ja-JP" altLang="en-US" sz="1700">
                          <a:effectLst/>
                        </a:rPr>
                        <a:t>」</a:t>
                      </a:r>
                      <a:r>
                        <a:rPr lang="en-US" altLang="ja-JP" sz="1700">
                          <a:effectLst/>
                        </a:rPr>
                        <a:t>- был красивым</a:t>
                      </a: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700" dirty="0">
                          <a:effectLst/>
                        </a:rPr>
                        <a:t>きれいではありませんでした「</a:t>
                      </a:r>
                      <a:r>
                        <a:rPr lang="en-US" altLang="ja-JP" sz="1700" dirty="0" err="1">
                          <a:effectLst/>
                        </a:rPr>
                        <a:t>kirei</a:t>
                      </a:r>
                      <a:r>
                        <a:rPr lang="en-US" altLang="ja-JP" sz="1700" dirty="0">
                          <a:effectLst/>
                        </a:rPr>
                        <a:t> de </a:t>
                      </a:r>
                      <a:r>
                        <a:rPr lang="en-US" altLang="ja-JP" sz="1700" dirty="0" err="1">
                          <a:effectLst/>
                        </a:rPr>
                        <a:t>wa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arimasen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deshita</a:t>
                      </a:r>
                      <a:r>
                        <a:rPr lang="ja-JP" altLang="en-US" sz="1700" dirty="0">
                          <a:effectLst/>
                        </a:rPr>
                        <a:t>」</a:t>
                      </a:r>
                      <a:r>
                        <a:rPr lang="en-US" altLang="ja-JP" sz="1700" dirty="0">
                          <a:effectLst/>
                        </a:rPr>
                        <a:t>- </a:t>
                      </a:r>
                      <a:r>
                        <a:rPr lang="en-US" altLang="ja-JP" sz="1700" dirty="0" err="1">
                          <a:effectLst/>
                        </a:rPr>
                        <a:t>не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был</a:t>
                      </a:r>
                      <a:r>
                        <a:rPr lang="en-US" altLang="ja-JP" sz="1700" dirty="0">
                          <a:effectLst/>
                        </a:rPr>
                        <a:t> </a:t>
                      </a:r>
                      <a:r>
                        <a:rPr lang="en-US" altLang="ja-JP" sz="1700" dirty="0" err="1">
                          <a:effectLst/>
                        </a:rPr>
                        <a:t>красивым</a:t>
                      </a:r>
                      <a:endParaRPr lang="en-US" altLang="ja-JP" sz="1700" dirty="0">
                        <a:effectLst/>
                      </a:endParaRPr>
                    </a:p>
                  </a:txBody>
                  <a:tcPr marL="121565" marR="121565" marT="60783" marB="60783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27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4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29193"/>
            <a:ext cx="8915400" cy="4682029"/>
          </a:xfrm>
        </p:spPr>
        <p:txBody>
          <a:bodyPr>
            <a:normAutofit/>
          </a:bodyPr>
          <a:lstStyle/>
          <a:p>
            <a:r>
              <a:rPr lang="ru-RU" sz="2000" dirty="0"/>
              <a:t>Полупредикативные прилагательные имеют </a:t>
            </a:r>
            <a:r>
              <a:rPr lang="ru-RU" sz="2000" dirty="0" err="1"/>
              <a:t>форму:На</a:t>
            </a:r>
            <a:r>
              <a:rPr lang="ru-RU" sz="2000" dirty="0"/>
              <a:t> </a:t>
            </a:r>
            <a:r>
              <a:rPr lang="ru-RU" sz="2000" dirty="0" err="1"/>
              <a:t>な</a:t>
            </a:r>
            <a:r>
              <a:rPr lang="ru-RU" sz="2000" dirty="0"/>
              <a:t> в функции определения:</a:t>
            </a:r>
            <a:br>
              <a:rPr lang="ru-RU" sz="2000" dirty="0"/>
            </a:br>
            <a:r>
              <a:rPr lang="ru-RU" sz="2000" dirty="0"/>
              <a:t>　　　</a:t>
            </a:r>
            <a:r>
              <a:rPr lang="ru-RU" sz="2000" dirty="0" err="1"/>
              <a:t>しずかなよる</a:t>
            </a:r>
            <a:r>
              <a:rPr lang="ru-RU" sz="2000" dirty="0"/>
              <a:t> тихая ночь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r>
              <a:rPr lang="ru-RU" sz="2000" dirty="0"/>
              <a:t>На </a:t>
            </a:r>
            <a:r>
              <a:rPr lang="ru-RU" sz="2000" dirty="0" err="1"/>
              <a:t>に</a:t>
            </a:r>
            <a:r>
              <a:rPr lang="ru-RU" sz="2000" dirty="0"/>
              <a:t> в функции обстоятельства:</a:t>
            </a:r>
            <a:br>
              <a:rPr lang="ru-RU" sz="2000" dirty="0"/>
            </a:br>
            <a:r>
              <a:rPr lang="ru-RU" sz="2000" dirty="0"/>
              <a:t>　　　</a:t>
            </a:r>
            <a:r>
              <a:rPr lang="ru-RU" sz="2000" dirty="0" err="1"/>
              <a:t>しずかに</a:t>
            </a:r>
            <a:r>
              <a:rPr lang="ru-RU" sz="2000" dirty="0"/>
              <a:t>　</a:t>
            </a:r>
            <a:r>
              <a:rPr lang="ru-RU" sz="2000" dirty="0" err="1"/>
              <a:t>話します</a:t>
            </a:r>
            <a:r>
              <a:rPr lang="ru-RU" sz="2000" dirty="0"/>
              <a:t>。 - Тихо разговаривают.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r>
              <a:rPr lang="ru-RU" sz="2000" dirty="0"/>
              <a:t>Основа слова в сочетании со связкой </a:t>
            </a:r>
            <a:r>
              <a:rPr lang="ru-RU" sz="2000" dirty="0" err="1"/>
              <a:t>です</a:t>
            </a:r>
            <a:r>
              <a:rPr lang="ru-RU" sz="2000" dirty="0"/>
              <a:t> в соответствующей форме – в функции сказуемого: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　　　</a:t>
            </a:r>
            <a:r>
              <a:rPr lang="ru-RU" sz="2000" dirty="0" err="1"/>
              <a:t>教室は</a:t>
            </a:r>
            <a:r>
              <a:rPr lang="ru-RU" sz="2000" dirty="0"/>
              <a:t>　</a:t>
            </a:r>
            <a:r>
              <a:rPr lang="ru-RU" sz="2000" dirty="0" err="1"/>
              <a:t>しずかです</a:t>
            </a:r>
            <a:r>
              <a:rPr lang="ru-RU" sz="2000" dirty="0"/>
              <a:t>。 - Аудитория тихая.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7745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571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9290" y="974362"/>
            <a:ext cx="8915400" cy="56213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dirty="0"/>
              <a:t>При помощи суффиксов </a:t>
            </a:r>
            <a:r>
              <a:rPr lang="ru-RU" sz="1700" dirty="0" err="1"/>
              <a:t>な</a:t>
            </a:r>
            <a:r>
              <a:rPr lang="ru-RU" sz="1700" dirty="0"/>
              <a:t> ( </a:t>
            </a:r>
            <a:r>
              <a:rPr lang="ru-RU" sz="1700" dirty="0" err="1"/>
              <a:t>の</a:t>
            </a:r>
            <a:r>
              <a:rPr lang="ru-RU" sz="1700" dirty="0"/>
              <a:t> ) и </a:t>
            </a:r>
            <a:r>
              <a:rPr lang="ru-RU" sz="1700" dirty="0" err="1"/>
              <a:t>的な</a:t>
            </a:r>
            <a:r>
              <a:rPr lang="ru-RU" sz="1700" dirty="0"/>
              <a:t> из имён существительных возможно образование полупредикативных прилагательных, что является довольно распространённым способом:</a:t>
            </a:r>
            <a:br>
              <a:rPr lang="ru-RU" sz="1700" dirty="0"/>
            </a:br>
            <a:r>
              <a:rPr lang="ru-RU" sz="1700" dirty="0"/>
              <a:t/>
            </a:r>
            <a:br>
              <a:rPr lang="ru-RU" sz="1700" dirty="0"/>
            </a:br>
            <a:r>
              <a:rPr lang="ru-RU" sz="1700" dirty="0" err="1" smtClean="0"/>
              <a:t>自由</a:t>
            </a:r>
            <a:r>
              <a:rPr lang="ru-RU" sz="1700" dirty="0"/>
              <a:t> - свобода → </a:t>
            </a:r>
            <a:r>
              <a:rPr lang="ru-RU" sz="1700" dirty="0" err="1"/>
              <a:t>自由な</a:t>
            </a:r>
            <a:r>
              <a:rPr lang="ru-RU" sz="1700" dirty="0"/>
              <a:t> свободный; </a:t>
            </a:r>
            <a:br>
              <a:rPr lang="ru-RU" sz="1700" dirty="0"/>
            </a:br>
            <a:r>
              <a:rPr lang="ru-RU" sz="1700" dirty="0"/>
              <a:t/>
            </a:r>
            <a:br>
              <a:rPr lang="ru-RU" sz="1700" dirty="0"/>
            </a:br>
            <a:r>
              <a:rPr lang="ru-RU" sz="1700" dirty="0" err="1" smtClean="0"/>
              <a:t>平和</a:t>
            </a:r>
            <a:r>
              <a:rPr lang="ru-RU" sz="1700" dirty="0"/>
              <a:t>　 - мир → 　</a:t>
            </a:r>
            <a:r>
              <a:rPr lang="ru-RU" sz="1700" dirty="0" err="1"/>
              <a:t>平和な</a:t>
            </a:r>
            <a:r>
              <a:rPr lang="ru-RU" sz="1700" dirty="0"/>
              <a:t>　 - мирный →　</a:t>
            </a:r>
            <a:r>
              <a:rPr lang="ru-RU" sz="1700" dirty="0" err="1"/>
              <a:t>平和に</a:t>
            </a:r>
            <a:r>
              <a:rPr lang="ru-RU" sz="1700" dirty="0"/>
              <a:t> - мирно</a:t>
            </a:r>
            <a:br>
              <a:rPr lang="ru-RU" sz="1700" dirty="0"/>
            </a:br>
            <a:r>
              <a:rPr lang="ru-RU" sz="1700" dirty="0"/>
              <a:t/>
            </a:r>
            <a:br>
              <a:rPr lang="ru-RU" sz="1700" dirty="0"/>
            </a:br>
            <a:r>
              <a:rPr lang="ru-RU" sz="1700" dirty="0" err="1"/>
              <a:t>重要</a:t>
            </a:r>
            <a:r>
              <a:rPr lang="ru-RU" sz="1700" dirty="0"/>
              <a:t>　 - важность →　</a:t>
            </a:r>
            <a:r>
              <a:rPr lang="ru-RU" sz="1700" dirty="0" err="1"/>
              <a:t>重要な</a:t>
            </a:r>
            <a:r>
              <a:rPr lang="ru-RU" sz="1700" dirty="0"/>
              <a:t>　 - важный →　</a:t>
            </a:r>
            <a:r>
              <a:rPr lang="ru-RU" sz="1700" dirty="0" err="1"/>
              <a:t>重要に</a:t>
            </a:r>
            <a:r>
              <a:rPr lang="ru-RU" sz="1700" dirty="0"/>
              <a:t>　 - важно</a:t>
            </a:r>
            <a:br>
              <a:rPr lang="ru-RU" sz="1700" dirty="0"/>
            </a:br>
            <a:r>
              <a:rPr lang="ru-RU" sz="1700" dirty="0"/>
              <a:t/>
            </a:r>
            <a:br>
              <a:rPr lang="ru-RU" sz="1700" dirty="0"/>
            </a:br>
            <a:r>
              <a:rPr lang="ru-RU" sz="1700" b="1" dirty="0"/>
              <a:t>В японском языке существуют несколько прилагательных, образованных с помощью суффикса </a:t>
            </a:r>
            <a:r>
              <a:rPr lang="ru-RU" sz="1700" b="1" dirty="0" err="1"/>
              <a:t>な</a:t>
            </a:r>
            <a:r>
              <a:rPr lang="ru-RU" sz="1700" b="1" dirty="0"/>
              <a:t> от корней соответствующих предикативных прилагательных и имеющих те же значения, например:</a:t>
            </a:r>
            <a:br>
              <a:rPr lang="ru-RU" sz="1700" b="1" dirty="0"/>
            </a:br>
            <a:r>
              <a:rPr lang="ru-RU" sz="1700" dirty="0"/>
              <a:t/>
            </a:r>
            <a:br>
              <a:rPr lang="ru-RU" sz="1700" dirty="0"/>
            </a:br>
            <a:r>
              <a:rPr lang="ru-RU" sz="1700" dirty="0" err="1"/>
              <a:t>大きい</a:t>
            </a:r>
            <a:r>
              <a:rPr lang="ru-RU" sz="1700" dirty="0"/>
              <a:t>　－　</a:t>
            </a:r>
            <a:r>
              <a:rPr lang="ru-RU" sz="1700" dirty="0" err="1"/>
              <a:t>大きな</a:t>
            </a:r>
            <a:r>
              <a:rPr lang="ru-RU" sz="1700" dirty="0"/>
              <a:t>　 - большой</a:t>
            </a:r>
            <a:br>
              <a:rPr lang="ru-RU" sz="1700" dirty="0"/>
            </a:br>
            <a:r>
              <a:rPr lang="ru-RU" sz="1700" dirty="0"/>
              <a:t/>
            </a:r>
            <a:br>
              <a:rPr lang="ru-RU" sz="1700" dirty="0"/>
            </a:br>
            <a:r>
              <a:rPr lang="ru-RU" sz="1700" dirty="0"/>
              <a:t>Эти прилагательные встречаются в основном в определительной позиции и не употребляются в качестве </a:t>
            </a:r>
            <a:r>
              <a:rPr lang="ru-RU" sz="1700" dirty="0" smtClean="0"/>
              <a:t>сказуемого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7177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</a:t>
            </a:r>
            <a:r>
              <a:rPr lang="ru-RU" dirty="0" smtClean="0"/>
              <a:t>епредикативные прилагательные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9350" y="19050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Также в японском языке есть </a:t>
            </a:r>
            <a:r>
              <a:rPr lang="ru-RU" sz="2000" dirty="0" err="1"/>
              <a:t>непридикативные</a:t>
            </a:r>
            <a:r>
              <a:rPr lang="ru-RU" sz="2000" dirty="0"/>
              <a:t> (неизменяемые) </a:t>
            </a:r>
            <a:r>
              <a:rPr lang="ru-RU" sz="2000" dirty="0" smtClean="0"/>
              <a:t>прилагательные. Они </a:t>
            </a:r>
            <a:r>
              <a:rPr lang="ru-RU" sz="2000" dirty="0"/>
              <a:t>не  могут играть роль сказуемого в предложении, а могут быть только определениями. Встречаются редко.</a:t>
            </a:r>
          </a:p>
          <a:p>
            <a:r>
              <a:rPr lang="ru-RU" sz="2000" dirty="0"/>
              <a:t>— </a:t>
            </a:r>
            <a:r>
              <a:rPr lang="ru-RU" sz="2000" dirty="0" err="1"/>
              <a:t>いわゆる</a:t>
            </a:r>
            <a:r>
              <a:rPr lang="ru-RU" sz="2000" dirty="0"/>
              <a:t> – так называемый</a:t>
            </a:r>
          </a:p>
          <a:p>
            <a:r>
              <a:rPr lang="ru-RU" sz="2000" dirty="0"/>
              <a:t>— </a:t>
            </a:r>
            <a:r>
              <a:rPr lang="ru-RU" sz="2000" dirty="0" err="1"/>
              <a:t>あららゆる</a:t>
            </a:r>
            <a:r>
              <a:rPr lang="ru-RU" sz="2000" dirty="0"/>
              <a:t> – разнообразный, всякий</a:t>
            </a:r>
          </a:p>
          <a:p>
            <a:r>
              <a:rPr lang="ru-RU" sz="2000" dirty="0"/>
              <a:t>— </a:t>
            </a:r>
            <a:r>
              <a:rPr lang="ru-RU" sz="2000" dirty="0" err="1"/>
              <a:t>ある</a:t>
            </a:r>
            <a:r>
              <a:rPr lang="ru-RU" sz="2000" dirty="0"/>
              <a:t> －некий, некоторый, </a:t>
            </a:r>
            <a:r>
              <a:rPr lang="ru-RU" sz="2000" dirty="0" smtClean="0"/>
              <a:t>один</a:t>
            </a:r>
          </a:p>
          <a:p>
            <a:pPr marL="0" indent="0">
              <a:buNone/>
            </a:pPr>
            <a:r>
              <a:rPr lang="ru-RU" sz="2000" dirty="0" smtClean="0"/>
              <a:t>У </a:t>
            </a:r>
            <a:r>
              <a:rPr lang="ru-RU" sz="2000" dirty="0"/>
              <a:t>непредикативных прилагательных не может быть отрицательной формы.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756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fb6437a85d1724cc8a51aade5779b3f62b27e"/>
</p:tagLst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Легкий дым</Template>
  <TotalTime>79</TotalTime>
  <Words>467</Words>
  <Application>Microsoft Office PowerPoint</Application>
  <PresentationFormat>Широкоэкранный</PresentationFormat>
  <Paragraphs>82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メイリオ</vt:lpstr>
      <vt:lpstr>Arial</vt:lpstr>
      <vt:lpstr>Century Gothic</vt:lpstr>
      <vt:lpstr>Wingdings 3</vt:lpstr>
      <vt:lpstr>Легкий дым</vt:lpstr>
      <vt:lpstr>Прилагательные в японском языке</vt:lpstr>
      <vt:lpstr>Прилагательные - 形容詞</vt:lpstr>
      <vt:lpstr>Предикативные прилагательные - い形容詞  </vt:lpstr>
      <vt:lpstr>изменения предикативных прилагательных</vt:lpstr>
      <vt:lpstr>Пример изменения предикативного прилагательного</vt:lpstr>
      <vt:lpstr>Пример изменения предикативного прилагательного</vt:lpstr>
      <vt:lpstr>Исключение с прилагательным いい（よい）</vt:lpstr>
      <vt:lpstr>Образование наречий и существительных от предикативных прилагательных</vt:lpstr>
      <vt:lpstr>Полупредикативные прилагательные- な形容詞</vt:lpstr>
      <vt:lpstr>Как класс, полупредикативные прилагательные состоят из трёх видов слов: </vt:lpstr>
      <vt:lpstr>Изменения полупредикативных прилагательных (в роли сказуемых)</vt:lpstr>
      <vt:lpstr>Презентация PowerPoint</vt:lpstr>
      <vt:lpstr>Презентация PowerPoint</vt:lpstr>
      <vt:lpstr>Непредикативные прилагательные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Прилагательные в японском языке</dc:title>
  <dc:creator>пользователь Microsoft Office</dc:creator>
  <cp:lastModifiedBy>Радаева Юлия</cp:lastModifiedBy>
  <cp:revision>9</cp:revision>
  <dcterms:created xsi:type="dcterms:W3CDTF">2018-05-24T11:40:24Z</dcterms:created>
  <dcterms:modified xsi:type="dcterms:W3CDTF">2018-05-24T14:46:55Z</dcterms:modified>
</cp:coreProperties>
</file>