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theme/themeOverride1.xml" ContentType="application/vnd.openxmlformats-officedocument.themeOverr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75" r:id="rId13"/>
    <p:sldId id="267" r:id="rId14"/>
    <p:sldId id="268" r:id="rId15"/>
    <p:sldId id="274" r:id="rId16"/>
    <p:sldId id="272" r:id="rId17"/>
    <p:sldId id="273" r:id="rId18"/>
    <p:sldId id="271" r:id="rId19"/>
    <p:sldId id="278" r:id="rId20"/>
    <p:sldId id="277" r:id="rId21"/>
    <p:sldId id="279" r:id="rId22"/>
    <p:sldId id="5517" r:id="rId23"/>
    <p:sldId id="281" r:id="rId24"/>
    <p:sldId id="282" r:id="rId25"/>
  </p:sldIdLst>
  <p:sldSz cx="9144000" cy="5143500" type="screen16x9"/>
  <p:notesSz cx="6858000" cy="9144000"/>
  <p:embeddedFontLst>
    <p:embeddedFont>
      <p:font typeface="Barlow" panose="00000500000000000000" pitchFamily="2" charset="0"/>
      <p:regular r:id="rId27"/>
      <p:bold r:id="rId28"/>
      <p:italic r:id="rId29"/>
      <p:boldItalic r:id="rId3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9" roundtripDataSignature="AMtx7mj9EpC+u9VziRukdQRSrBYdmu/vj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Арина Кирилловна Леликович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5CFBAEE-9478-454C-B48B-812B6AC93738}">
  <a:tblStyle styleId="{A5CFBAEE-9478-454C-B48B-812B6AC93738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17" autoAdjust="0"/>
    <p:restoredTop sz="94660"/>
  </p:normalViewPr>
  <p:slideViewPr>
    <p:cSldViewPr snapToGrid="0">
      <p:cViewPr varScale="1">
        <p:scale>
          <a:sx n="84" d="100"/>
          <a:sy n="84" d="100"/>
        </p:scale>
        <p:origin x="784" y="5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9" Type="http://customschemas.google.com/relationships/presentationmetadata" Target="meta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40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43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6" name="Google Shape;76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4" name="Google Shape;8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280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22d816920ed_5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3" name="Google Shape;93;g22d816920ed_5_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184f5f4d2f4_8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1" name="Google Shape;101;g184f5f4d2f4_8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>
              <a:solidFill>
                <a:srgbClr val="FF0000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2" name="Google Shape;112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5" name="Google Shape;125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1d737fcfe1e_4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0" name="Google Shape;140;g1d737fcfe1e_4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6" name="Google Shape;166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22d816920ed_5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2" name="Google Shape;182;g22d816920ed_5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9" name="Google Shape;189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8" name="Google Shape;198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g2506e1a5736_1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5" name="Google Shape;275;g2506e1a5736_1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22d816920ed_5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9" name="Google Shape;209;g22d816920ed_5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1d737fcfe1e_4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8" name="Google Shape;218;g1d737fcfe1e_4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7" name="Google Shape;26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1" name="Google Shape;25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25085fd908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9" name="Google Shape;259;g25085fd908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22d816920ed_1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3" name="Google Shape;243;g22d816920ed_1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g22d816920ed_1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2" name="Google Shape;302;g22d816920ed_10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1200" dirty="0">
                <a:solidFill>
                  <a:schemeClr val="dk1"/>
                </a:solidFill>
              </a:rPr>
              <a:t>Если не будем обращать внимание на данную проблему, то будем всегда подвергаться негативному влиянию из-за выбросов ЗВ от автотранспорта на территории ВГУЭС, что будет усугубляться с каждым разом. </a:t>
            </a:r>
            <a:endParaRPr sz="300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2506e1a5736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3" name="Google Shape;293;g2506e1a5736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g22d816920ed_5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0" name="Google Shape;310;g22d816920ed_5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600">
                <a:solidFill>
                  <a:schemeClr val="dk1"/>
                </a:solidFill>
              </a:rPr>
              <a:t>Возможно переставлю</a:t>
            </a:r>
            <a:endParaRPr sz="6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g2506e1a5736_1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8" name="Google Shape;328;g2506e1a5736_1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36" name="Google Shape;336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4"/>
          <p:cNvSpPr/>
          <p:nvPr/>
        </p:nvSpPr>
        <p:spPr>
          <a:xfrm>
            <a:off x="7872900" y="-75"/>
            <a:ext cx="1271100" cy="51435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285750" dist="190500" dir="10800000" algn="bl" rotWithShape="0">
              <a:srgbClr val="000000">
                <a:alpha val="14117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1;p14"/>
          <p:cNvSpPr/>
          <p:nvPr/>
        </p:nvSpPr>
        <p:spPr>
          <a:xfrm>
            <a:off x="2241225" y="1310875"/>
            <a:ext cx="6509100" cy="2521800"/>
          </a:xfrm>
          <a:prstGeom prst="rect">
            <a:avLst/>
          </a:prstGeom>
          <a:solidFill>
            <a:srgbClr val="FFB000"/>
          </a:solidFill>
          <a:ln>
            <a:noFill/>
          </a:ln>
          <a:effectLst>
            <a:outerShdw blurRad="214313" dist="47625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12;p14"/>
          <p:cNvSpPr txBox="1">
            <a:spLocks noGrp="1"/>
          </p:cNvSpPr>
          <p:nvPr>
            <p:ph type="ctrTitle"/>
          </p:nvPr>
        </p:nvSpPr>
        <p:spPr>
          <a:xfrm>
            <a:off x="2710225" y="1310850"/>
            <a:ext cx="5476800" cy="252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9"/>
          <p:cNvSpPr/>
          <p:nvPr/>
        </p:nvSpPr>
        <p:spPr>
          <a:xfrm>
            <a:off x="1271100" y="-75"/>
            <a:ext cx="7872900" cy="51435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285750" dist="190500" dir="10800000" algn="bl" rotWithShape="0">
              <a:srgbClr val="000000">
                <a:alpha val="14117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15;p19"/>
          <p:cNvSpPr/>
          <p:nvPr/>
        </p:nvSpPr>
        <p:spPr>
          <a:xfrm>
            <a:off x="8750300" y="4356125"/>
            <a:ext cx="393600" cy="393600"/>
          </a:xfrm>
          <a:prstGeom prst="rect">
            <a:avLst/>
          </a:prstGeom>
          <a:solidFill>
            <a:srgbClr val="FFB000"/>
          </a:solidFill>
          <a:ln>
            <a:noFill/>
          </a:ln>
          <a:effectLst>
            <a:outerShdw blurRad="214313" dist="47625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Google Shape;16;p19"/>
          <p:cNvSpPr/>
          <p:nvPr/>
        </p:nvSpPr>
        <p:spPr>
          <a:xfrm>
            <a:off x="877500" y="393525"/>
            <a:ext cx="7872900" cy="806700"/>
          </a:xfrm>
          <a:prstGeom prst="rect">
            <a:avLst/>
          </a:prstGeom>
          <a:solidFill>
            <a:srgbClr val="FFB000"/>
          </a:solidFill>
          <a:ln>
            <a:noFill/>
          </a:ln>
          <a:effectLst>
            <a:outerShdw blurRad="214313" dist="47625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17;p19"/>
          <p:cNvSpPr txBox="1">
            <a:spLocks noGrp="1"/>
          </p:cNvSpPr>
          <p:nvPr>
            <p:ph type="title"/>
          </p:nvPr>
        </p:nvSpPr>
        <p:spPr>
          <a:xfrm>
            <a:off x="1182200" y="393475"/>
            <a:ext cx="6739500" cy="80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19"/>
          <p:cNvSpPr txBox="1">
            <a:spLocks noGrp="1"/>
          </p:cNvSpPr>
          <p:nvPr>
            <p:ph type="body" idx="1"/>
          </p:nvPr>
        </p:nvSpPr>
        <p:spPr>
          <a:xfrm>
            <a:off x="1556331" y="1349141"/>
            <a:ext cx="7085700" cy="293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937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00"/>
              <a:buChar char="▪"/>
              <a:defRPr/>
            </a:lvl1pPr>
            <a:lvl2pPr marL="914400" lvl="1" indent="-3937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▫"/>
              <a:defRPr/>
            </a:lvl2pPr>
            <a:lvl3pPr marL="1371600" lvl="2" indent="-3937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▫"/>
              <a:defRPr/>
            </a:lvl3pPr>
            <a:lvl4pPr marL="1828800" lvl="3" indent="-3937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▫"/>
              <a:defRPr/>
            </a:lvl4pPr>
            <a:lvl5pPr marL="2286000" lvl="4" indent="-3937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○"/>
              <a:defRPr/>
            </a:lvl5pPr>
            <a:lvl6pPr marL="2743200" lvl="5" indent="-3937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■"/>
              <a:defRPr/>
            </a:lvl6pPr>
            <a:lvl7pPr marL="3200400" lvl="6" indent="-3937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●"/>
              <a:defRPr/>
            </a:lvl7pPr>
            <a:lvl8pPr marL="3657600" lvl="7" indent="-3937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○"/>
              <a:defRPr/>
            </a:lvl8pPr>
            <a:lvl9pPr marL="4114800" lvl="8" indent="-3937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19"/>
          <p:cNvSpPr txBox="1">
            <a:spLocks noGrp="1"/>
          </p:cNvSpPr>
          <p:nvPr>
            <p:ph type="sldNum" idx="12"/>
          </p:nvPr>
        </p:nvSpPr>
        <p:spPr>
          <a:xfrm>
            <a:off x="8750400" y="4356225"/>
            <a:ext cx="3936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20" name="Google Shape;20;p19"/>
          <p:cNvSpPr/>
          <p:nvPr/>
        </p:nvSpPr>
        <p:spPr>
          <a:xfrm>
            <a:off x="7943750" y="393425"/>
            <a:ext cx="806700" cy="806700"/>
          </a:xfrm>
          <a:prstGeom prst="rect">
            <a:avLst/>
          </a:prstGeom>
          <a:solidFill>
            <a:srgbClr val="FFFFFF">
              <a:alpha val="51764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5"/>
          <p:cNvSpPr/>
          <p:nvPr/>
        </p:nvSpPr>
        <p:spPr>
          <a:xfrm>
            <a:off x="1271100" y="-75"/>
            <a:ext cx="7872900" cy="51435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285750" dist="190500" dir="10800000" algn="bl" rotWithShape="0">
              <a:srgbClr val="000000">
                <a:alpha val="14117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" name="Google Shape;23;p15"/>
          <p:cNvSpPr/>
          <p:nvPr/>
        </p:nvSpPr>
        <p:spPr>
          <a:xfrm>
            <a:off x="8750300" y="4356125"/>
            <a:ext cx="393600" cy="393600"/>
          </a:xfrm>
          <a:prstGeom prst="rect">
            <a:avLst/>
          </a:prstGeom>
          <a:solidFill>
            <a:srgbClr val="FFB000"/>
          </a:solidFill>
          <a:ln>
            <a:noFill/>
          </a:ln>
          <a:effectLst>
            <a:outerShdw blurRad="214313" dist="47625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" name="Google Shape;24;p15"/>
          <p:cNvSpPr/>
          <p:nvPr/>
        </p:nvSpPr>
        <p:spPr>
          <a:xfrm>
            <a:off x="877500" y="393525"/>
            <a:ext cx="7872900" cy="806700"/>
          </a:xfrm>
          <a:prstGeom prst="rect">
            <a:avLst/>
          </a:prstGeom>
          <a:solidFill>
            <a:srgbClr val="FFB000"/>
          </a:solidFill>
          <a:ln>
            <a:noFill/>
          </a:ln>
          <a:effectLst>
            <a:outerShdw blurRad="214313" dist="47625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" name="Google Shape;25;p15"/>
          <p:cNvSpPr txBox="1">
            <a:spLocks noGrp="1"/>
          </p:cNvSpPr>
          <p:nvPr>
            <p:ph type="title"/>
          </p:nvPr>
        </p:nvSpPr>
        <p:spPr>
          <a:xfrm>
            <a:off x="1182200" y="393475"/>
            <a:ext cx="6739500" cy="80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5"/>
          <p:cNvSpPr txBox="1">
            <a:spLocks noGrp="1"/>
          </p:cNvSpPr>
          <p:nvPr>
            <p:ph type="body" idx="1"/>
          </p:nvPr>
        </p:nvSpPr>
        <p:spPr>
          <a:xfrm>
            <a:off x="1576275" y="1367175"/>
            <a:ext cx="6739500" cy="338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83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200"/>
              <a:buChar char="●"/>
              <a:defRPr sz="2200"/>
            </a:lvl1pPr>
            <a:lvl2pPr marL="914400" lvl="1" indent="-368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▫"/>
              <a:defRPr sz="2200"/>
            </a:lvl2pPr>
            <a:lvl3pPr marL="1371600" lvl="2" indent="-368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▫"/>
              <a:defRPr sz="2200"/>
            </a:lvl3pPr>
            <a:lvl4pPr marL="1828800" lvl="3" indent="-368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▫"/>
              <a:defRPr sz="2200"/>
            </a:lvl4pPr>
            <a:lvl5pPr marL="2286000" lvl="4" indent="-368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marL="2743200" lvl="5" indent="-368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marL="3200400" lvl="6" indent="-368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marL="3657600" lvl="7" indent="-368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marL="4114800" lvl="8" indent="-368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>
            <a:endParaRPr/>
          </a:p>
        </p:txBody>
      </p:sp>
      <p:sp>
        <p:nvSpPr>
          <p:cNvPr id="27" name="Google Shape;27;p15"/>
          <p:cNvSpPr txBox="1">
            <a:spLocks noGrp="1"/>
          </p:cNvSpPr>
          <p:nvPr>
            <p:ph type="body" idx="2"/>
          </p:nvPr>
        </p:nvSpPr>
        <p:spPr>
          <a:xfrm>
            <a:off x="5268071" y="1367175"/>
            <a:ext cx="3482400" cy="338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83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200"/>
              <a:buChar char="▪"/>
              <a:defRPr sz="2200"/>
            </a:lvl1pPr>
            <a:lvl2pPr marL="914400" lvl="1" indent="-368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▫"/>
              <a:defRPr sz="2200"/>
            </a:lvl2pPr>
            <a:lvl3pPr marL="1371600" lvl="2" indent="-368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▫"/>
              <a:defRPr sz="2200"/>
            </a:lvl3pPr>
            <a:lvl4pPr marL="1828800" lvl="3" indent="-368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▫"/>
              <a:defRPr sz="2200"/>
            </a:lvl4pPr>
            <a:lvl5pPr marL="2286000" lvl="4" indent="-368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marL="2743200" lvl="5" indent="-368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marL="3200400" lvl="6" indent="-368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marL="3657600" lvl="7" indent="-368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marL="4114800" lvl="8" indent="-368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>
            <a:endParaRPr/>
          </a:p>
        </p:txBody>
      </p:sp>
      <p:sp>
        <p:nvSpPr>
          <p:cNvPr id="28" name="Google Shape;28;p15"/>
          <p:cNvSpPr txBox="1">
            <a:spLocks noGrp="1"/>
          </p:cNvSpPr>
          <p:nvPr>
            <p:ph type="sldNum" idx="12"/>
          </p:nvPr>
        </p:nvSpPr>
        <p:spPr>
          <a:xfrm>
            <a:off x="8750400" y="4356225"/>
            <a:ext cx="3936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29" name="Google Shape;29;p15"/>
          <p:cNvSpPr/>
          <p:nvPr/>
        </p:nvSpPr>
        <p:spPr>
          <a:xfrm>
            <a:off x="7943750" y="393425"/>
            <a:ext cx="806700" cy="806700"/>
          </a:xfrm>
          <a:prstGeom prst="rect">
            <a:avLst/>
          </a:prstGeom>
          <a:solidFill>
            <a:srgbClr val="FFFFFF">
              <a:alpha val="51764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16"/>
          <p:cNvSpPr/>
          <p:nvPr/>
        </p:nvSpPr>
        <p:spPr>
          <a:xfrm>
            <a:off x="1271100" y="-75"/>
            <a:ext cx="7872900" cy="51435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285750" dist="190500" dir="10800000" algn="bl" rotWithShape="0">
              <a:srgbClr val="000000">
                <a:alpha val="14117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" name="Google Shape;32;p16"/>
          <p:cNvSpPr/>
          <p:nvPr/>
        </p:nvSpPr>
        <p:spPr>
          <a:xfrm>
            <a:off x="8750300" y="4356125"/>
            <a:ext cx="393600" cy="393600"/>
          </a:xfrm>
          <a:prstGeom prst="rect">
            <a:avLst/>
          </a:prstGeom>
          <a:solidFill>
            <a:srgbClr val="FFB000"/>
          </a:solidFill>
          <a:ln>
            <a:noFill/>
          </a:ln>
          <a:effectLst>
            <a:outerShdw blurRad="214313" dist="47625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" name="Google Shape;33;p16"/>
          <p:cNvSpPr txBox="1">
            <a:spLocks noGrp="1"/>
          </p:cNvSpPr>
          <p:nvPr>
            <p:ph type="sldNum" idx="12"/>
          </p:nvPr>
        </p:nvSpPr>
        <p:spPr>
          <a:xfrm>
            <a:off x="8750400" y="4356225"/>
            <a:ext cx="3936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ш макет 2">
  <p:cSld name="CUSTOM_1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g1d737fcfe1e_4_5"/>
          <p:cNvSpPr txBox="1">
            <a:spLocks noGrp="1"/>
          </p:cNvSpPr>
          <p:nvPr>
            <p:ph type="title"/>
          </p:nvPr>
        </p:nvSpPr>
        <p:spPr>
          <a:xfrm>
            <a:off x="1182200" y="393475"/>
            <a:ext cx="6739500" cy="80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g1d737fcfe1e_4_5"/>
          <p:cNvSpPr txBox="1">
            <a:spLocks noGrp="1"/>
          </p:cNvSpPr>
          <p:nvPr>
            <p:ph type="sldNum" idx="12"/>
          </p:nvPr>
        </p:nvSpPr>
        <p:spPr>
          <a:xfrm>
            <a:off x="8750400" y="4356225"/>
            <a:ext cx="3936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ш макет 1">
  <p:cSld name="CUSTOM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g1d737fcfe1e_4_2"/>
          <p:cNvSpPr txBox="1">
            <a:spLocks noGrp="1"/>
          </p:cNvSpPr>
          <p:nvPr>
            <p:ph type="title"/>
          </p:nvPr>
        </p:nvSpPr>
        <p:spPr>
          <a:xfrm>
            <a:off x="1182200" y="393475"/>
            <a:ext cx="6739500" cy="80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g1d737fcfe1e_4_2"/>
          <p:cNvSpPr txBox="1">
            <a:spLocks noGrp="1"/>
          </p:cNvSpPr>
          <p:nvPr>
            <p:ph type="sldNum" idx="12"/>
          </p:nvPr>
        </p:nvSpPr>
        <p:spPr>
          <a:xfrm>
            <a:off x="8750400" y="4356225"/>
            <a:ext cx="3936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7"/>
          <p:cNvSpPr/>
          <p:nvPr/>
        </p:nvSpPr>
        <p:spPr>
          <a:xfrm>
            <a:off x="3047925" y="-75"/>
            <a:ext cx="6096000" cy="51435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285750" dist="190500" dir="10800000" algn="bl" rotWithShape="0">
              <a:srgbClr val="000000">
                <a:alpha val="14117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" name="Google Shape;42;p17"/>
          <p:cNvSpPr/>
          <p:nvPr/>
        </p:nvSpPr>
        <p:spPr>
          <a:xfrm>
            <a:off x="2241225" y="1770000"/>
            <a:ext cx="6509100" cy="1603500"/>
          </a:xfrm>
          <a:prstGeom prst="rect">
            <a:avLst/>
          </a:prstGeom>
          <a:solidFill>
            <a:srgbClr val="FFB000"/>
          </a:solidFill>
          <a:ln>
            <a:noFill/>
          </a:ln>
          <a:effectLst>
            <a:outerShdw blurRad="214313" dist="47625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" name="Google Shape;43;p17"/>
          <p:cNvSpPr txBox="1">
            <a:spLocks noGrp="1"/>
          </p:cNvSpPr>
          <p:nvPr>
            <p:ph type="ctrTitle"/>
          </p:nvPr>
        </p:nvSpPr>
        <p:spPr>
          <a:xfrm>
            <a:off x="2935400" y="1846200"/>
            <a:ext cx="5814900" cy="9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44" name="Google Shape;44;p17"/>
          <p:cNvSpPr txBox="1">
            <a:spLocks noGrp="1"/>
          </p:cNvSpPr>
          <p:nvPr>
            <p:ph type="subTitle" idx="1"/>
          </p:nvPr>
        </p:nvSpPr>
        <p:spPr>
          <a:xfrm>
            <a:off x="2935400" y="2604625"/>
            <a:ext cx="5814900" cy="45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8"/>
          <p:cNvSpPr/>
          <p:nvPr/>
        </p:nvSpPr>
        <p:spPr>
          <a:xfrm>
            <a:off x="3047925" y="-75"/>
            <a:ext cx="6096000" cy="51435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285750" dist="190500" dir="10800000" algn="bl" rotWithShape="0">
              <a:srgbClr val="000000">
                <a:alpha val="14117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" name="Google Shape;47;p18"/>
          <p:cNvSpPr/>
          <p:nvPr/>
        </p:nvSpPr>
        <p:spPr>
          <a:xfrm>
            <a:off x="2645075" y="393425"/>
            <a:ext cx="806700" cy="806700"/>
          </a:xfrm>
          <a:prstGeom prst="rect">
            <a:avLst/>
          </a:prstGeom>
          <a:solidFill>
            <a:srgbClr val="FFB000"/>
          </a:solidFill>
          <a:ln>
            <a:noFill/>
          </a:ln>
          <a:effectLst>
            <a:outerShdw blurRad="214313" dist="47625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" name="Google Shape;48;p18"/>
          <p:cNvSpPr/>
          <p:nvPr/>
        </p:nvSpPr>
        <p:spPr>
          <a:xfrm>
            <a:off x="8750300" y="4356125"/>
            <a:ext cx="393600" cy="393600"/>
          </a:xfrm>
          <a:prstGeom prst="rect">
            <a:avLst/>
          </a:prstGeom>
          <a:solidFill>
            <a:srgbClr val="FFB000"/>
          </a:solidFill>
          <a:ln>
            <a:noFill/>
          </a:ln>
          <a:effectLst>
            <a:outerShdw blurRad="214313" dist="47625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" name="Google Shape;49;p18"/>
          <p:cNvSpPr txBox="1">
            <a:spLocks noGrp="1"/>
          </p:cNvSpPr>
          <p:nvPr>
            <p:ph type="body" idx="1"/>
          </p:nvPr>
        </p:nvSpPr>
        <p:spPr>
          <a:xfrm>
            <a:off x="3731575" y="393525"/>
            <a:ext cx="4713000" cy="43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457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3600"/>
              <a:buChar char="▪"/>
              <a:defRPr sz="3600" b="1"/>
            </a:lvl1pPr>
            <a:lvl2pPr marL="914400" lvl="1" indent="-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Char char="▫"/>
              <a:defRPr sz="3600" b="1"/>
            </a:lvl2pPr>
            <a:lvl3pPr marL="1371600" lvl="2" indent="-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Char char="▫"/>
              <a:defRPr sz="3600" b="1"/>
            </a:lvl3pPr>
            <a:lvl4pPr marL="1828800" lvl="3" indent="-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Char char="▫"/>
              <a:defRPr sz="3600" b="1"/>
            </a:lvl4pPr>
            <a:lvl5pPr marL="2286000" lvl="4" indent="-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Char char="○"/>
              <a:defRPr sz="3600" b="1"/>
            </a:lvl5pPr>
            <a:lvl6pPr marL="2743200" lvl="5" indent="-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Char char="■"/>
              <a:defRPr sz="3600" b="1"/>
            </a:lvl6pPr>
            <a:lvl7pPr marL="3200400" lvl="6" indent="-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Char char="●"/>
              <a:defRPr sz="3600" b="1"/>
            </a:lvl7pPr>
            <a:lvl8pPr marL="3657600" lvl="7" indent="-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Char char="○"/>
              <a:defRPr sz="3600" b="1"/>
            </a:lvl8pPr>
            <a:lvl9pPr marL="4114800" lvl="8" indent="-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Char char="■"/>
              <a:defRPr sz="3600" b="1"/>
            </a:lvl9pPr>
          </a:lstStyle>
          <a:p>
            <a:endParaRPr/>
          </a:p>
        </p:txBody>
      </p:sp>
      <p:sp>
        <p:nvSpPr>
          <p:cNvPr id="50" name="Google Shape;50;p18"/>
          <p:cNvSpPr txBox="1"/>
          <p:nvPr/>
        </p:nvSpPr>
        <p:spPr>
          <a:xfrm>
            <a:off x="2654717" y="337850"/>
            <a:ext cx="787200" cy="65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lang="ru-RU" sz="72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 sz="7200" b="1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" name="Google Shape;51;p18"/>
          <p:cNvSpPr txBox="1">
            <a:spLocks noGrp="1"/>
          </p:cNvSpPr>
          <p:nvPr>
            <p:ph type="sldNum" idx="12"/>
          </p:nvPr>
        </p:nvSpPr>
        <p:spPr>
          <a:xfrm>
            <a:off x="8750400" y="4356225"/>
            <a:ext cx="3936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20"/>
          <p:cNvSpPr/>
          <p:nvPr/>
        </p:nvSpPr>
        <p:spPr>
          <a:xfrm>
            <a:off x="1271100" y="-75"/>
            <a:ext cx="7872900" cy="51435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285750" dist="190500" dir="10800000" algn="bl" rotWithShape="0">
              <a:srgbClr val="000000">
                <a:alpha val="14117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20"/>
          <p:cNvSpPr/>
          <p:nvPr/>
        </p:nvSpPr>
        <p:spPr>
          <a:xfrm>
            <a:off x="8750300" y="4356125"/>
            <a:ext cx="393600" cy="393600"/>
          </a:xfrm>
          <a:prstGeom prst="rect">
            <a:avLst/>
          </a:prstGeom>
          <a:solidFill>
            <a:srgbClr val="FFB000"/>
          </a:solidFill>
          <a:ln>
            <a:noFill/>
          </a:ln>
          <a:effectLst>
            <a:outerShdw blurRad="214313" dist="47625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" name="Google Shape;55;p20"/>
          <p:cNvSpPr/>
          <p:nvPr/>
        </p:nvSpPr>
        <p:spPr>
          <a:xfrm>
            <a:off x="877500" y="393525"/>
            <a:ext cx="7872900" cy="806700"/>
          </a:xfrm>
          <a:prstGeom prst="rect">
            <a:avLst/>
          </a:prstGeom>
          <a:solidFill>
            <a:srgbClr val="FFB000"/>
          </a:solidFill>
          <a:ln>
            <a:noFill/>
          </a:ln>
          <a:effectLst>
            <a:outerShdw blurRad="214313" dist="47625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Google Shape;56;p20"/>
          <p:cNvSpPr txBox="1">
            <a:spLocks noGrp="1"/>
          </p:cNvSpPr>
          <p:nvPr>
            <p:ph type="title"/>
          </p:nvPr>
        </p:nvSpPr>
        <p:spPr>
          <a:xfrm>
            <a:off x="1182200" y="393475"/>
            <a:ext cx="6739500" cy="80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20"/>
          <p:cNvSpPr txBox="1">
            <a:spLocks noGrp="1"/>
          </p:cNvSpPr>
          <p:nvPr>
            <p:ph type="body" idx="1"/>
          </p:nvPr>
        </p:nvSpPr>
        <p:spPr>
          <a:xfrm>
            <a:off x="1560175" y="1375225"/>
            <a:ext cx="2317500" cy="337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 sz="1800"/>
            </a:lvl1pPr>
            <a:lvl2pPr marL="914400" lvl="1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sp>
        <p:nvSpPr>
          <p:cNvPr id="58" name="Google Shape;58;p20"/>
          <p:cNvSpPr txBox="1">
            <a:spLocks noGrp="1"/>
          </p:cNvSpPr>
          <p:nvPr>
            <p:ph type="body" idx="2"/>
          </p:nvPr>
        </p:nvSpPr>
        <p:spPr>
          <a:xfrm>
            <a:off x="3996525" y="1375225"/>
            <a:ext cx="2317500" cy="337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 sz="1800"/>
            </a:lvl1pPr>
            <a:lvl2pPr marL="914400" lvl="1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sp>
        <p:nvSpPr>
          <p:cNvPr id="59" name="Google Shape;59;p20"/>
          <p:cNvSpPr txBox="1">
            <a:spLocks noGrp="1"/>
          </p:cNvSpPr>
          <p:nvPr>
            <p:ph type="body" idx="3"/>
          </p:nvPr>
        </p:nvSpPr>
        <p:spPr>
          <a:xfrm>
            <a:off x="6432874" y="1375225"/>
            <a:ext cx="2317500" cy="337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 sz="1800"/>
            </a:lvl1pPr>
            <a:lvl2pPr marL="914400" lvl="1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sp>
        <p:nvSpPr>
          <p:cNvPr id="60" name="Google Shape;60;p20"/>
          <p:cNvSpPr txBox="1">
            <a:spLocks noGrp="1"/>
          </p:cNvSpPr>
          <p:nvPr>
            <p:ph type="sldNum" idx="12"/>
          </p:nvPr>
        </p:nvSpPr>
        <p:spPr>
          <a:xfrm>
            <a:off x="8750400" y="4356225"/>
            <a:ext cx="3936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61" name="Google Shape;61;p20"/>
          <p:cNvSpPr/>
          <p:nvPr/>
        </p:nvSpPr>
        <p:spPr>
          <a:xfrm>
            <a:off x="7943750" y="393425"/>
            <a:ext cx="806700" cy="806700"/>
          </a:xfrm>
          <a:prstGeom prst="rect">
            <a:avLst/>
          </a:prstGeom>
          <a:solidFill>
            <a:srgbClr val="FFFFFF">
              <a:alpha val="51764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 half slide">
  <p:cSld name="TITLE_AND_BODY_1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21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285750" dist="190500" dir="10800000" algn="bl" rotWithShape="0">
              <a:srgbClr val="000000">
                <a:alpha val="14117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21"/>
          <p:cNvSpPr/>
          <p:nvPr/>
        </p:nvSpPr>
        <p:spPr>
          <a:xfrm>
            <a:off x="8750300" y="4356125"/>
            <a:ext cx="393600" cy="393600"/>
          </a:xfrm>
          <a:prstGeom prst="rect">
            <a:avLst/>
          </a:prstGeom>
          <a:solidFill>
            <a:srgbClr val="FFB000"/>
          </a:solidFill>
          <a:ln>
            <a:noFill/>
          </a:ln>
          <a:effectLst>
            <a:outerShdw blurRad="214313" dist="47625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p21"/>
          <p:cNvSpPr/>
          <p:nvPr/>
        </p:nvSpPr>
        <p:spPr>
          <a:xfrm>
            <a:off x="4178396" y="393525"/>
            <a:ext cx="4572000" cy="806700"/>
          </a:xfrm>
          <a:prstGeom prst="rect">
            <a:avLst/>
          </a:prstGeom>
          <a:solidFill>
            <a:srgbClr val="FFB000"/>
          </a:solidFill>
          <a:ln>
            <a:noFill/>
          </a:ln>
          <a:effectLst>
            <a:outerShdw blurRad="214313" dist="47625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" name="Google Shape;66;p21"/>
          <p:cNvSpPr txBox="1">
            <a:spLocks noGrp="1"/>
          </p:cNvSpPr>
          <p:nvPr>
            <p:ph type="title"/>
          </p:nvPr>
        </p:nvSpPr>
        <p:spPr>
          <a:xfrm>
            <a:off x="4483099" y="393475"/>
            <a:ext cx="3460800" cy="80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67" name="Google Shape;67;p21"/>
          <p:cNvSpPr txBox="1">
            <a:spLocks noGrp="1"/>
          </p:cNvSpPr>
          <p:nvPr>
            <p:ph type="body" idx="1"/>
          </p:nvPr>
        </p:nvSpPr>
        <p:spPr>
          <a:xfrm>
            <a:off x="4865550" y="1349150"/>
            <a:ext cx="3776400" cy="293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83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200"/>
              <a:buChar char="▪"/>
              <a:defRPr sz="2200"/>
            </a:lvl1pPr>
            <a:lvl2pPr marL="914400" lvl="1" indent="-368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▫"/>
              <a:defRPr sz="2200"/>
            </a:lvl2pPr>
            <a:lvl3pPr marL="1371600" lvl="2" indent="-368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▫"/>
              <a:defRPr sz="2200"/>
            </a:lvl3pPr>
            <a:lvl4pPr marL="1828800" lvl="3" indent="-368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▫"/>
              <a:defRPr sz="2200"/>
            </a:lvl4pPr>
            <a:lvl5pPr marL="2286000" lvl="4" indent="-368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marL="2743200" lvl="5" indent="-368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marL="3200400" lvl="6" indent="-368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marL="3657600" lvl="7" indent="-368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marL="4114800" lvl="8" indent="-368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>
            <a:endParaRPr/>
          </a:p>
        </p:txBody>
      </p:sp>
      <p:sp>
        <p:nvSpPr>
          <p:cNvPr id="68" name="Google Shape;68;p21"/>
          <p:cNvSpPr txBox="1">
            <a:spLocks noGrp="1"/>
          </p:cNvSpPr>
          <p:nvPr>
            <p:ph type="sldNum" idx="12"/>
          </p:nvPr>
        </p:nvSpPr>
        <p:spPr>
          <a:xfrm>
            <a:off x="8750400" y="4356225"/>
            <a:ext cx="3936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69" name="Google Shape;69;p21"/>
          <p:cNvSpPr/>
          <p:nvPr/>
        </p:nvSpPr>
        <p:spPr>
          <a:xfrm>
            <a:off x="7943750" y="393425"/>
            <a:ext cx="806700" cy="806700"/>
          </a:xfrm>
          <a:prstGeom prst="rect">
            <a:avLst/>
          </a:prstGeom>
          <a:solidFill>
            <a:srgbClr val="FFFFFF">
              <a:alpha val="51764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ull background image">
  <p:cSld name="BLANK_1_1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2"/>
          <p:cNvSpPr/>
          <p:nvPr/>
        </p:nvSpPr>
        <p:spPr>
          <a:xfrm>
            <a:off x="7872900" y="-75"/>
            <a:ext cx="1271100" cy="51435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285750" dist="190500" dir="10800000" algn="bl" rotWithShape="0">
              <a:srgbClr val="000000">
                <a:alpha val="14117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" name="Google Shape;72;p22"/>
          <p:cNvSpPr/>
          <p:nvPr/>
        </p:nvSpPr>
        <p:spPr>
          <a:xfrm>
            <a:off x="8750300" y="4356125"/>
            <a:ext cx="393600" cy="393600"/>
          </a:xfrm>
          <a:prstGeom prst="rect">
            <a:avLst/>
          </a:prstGeom>
          <a:solidFill>
            <a:srgbClr val="FFB000"/>
          </a:solidFill>
          <a:ln>
            <a:noFill/>
          </a:ln>
          <a:effectLst>
            <a:outerShdw blurRad="214313" dist="47625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" name="Google Shape;73;p22"/>
          <p:cNvSpPr txBox="1">
            <a:spLocks noGrp="1"/>
          </p:cNvSpPr>
          <p:nvPr>
            <p:ph type="sldNum" idx="12"/>
          </p:nvPr>
        </p:nvSpPr>
        <p:spPr>
          <a:xfrm>
            <a:off x="8750400" y="4356225"/>
            <a:ext cx="3936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3"/>
          <p:cNvSpPr txBox="1">
            <a:spLocks noGrp="1"/>
          </p:cNvSpPr>
          <p:nvPr>
            <p:ph type="title"/>
          </p:nvPr>
        </p:nvSpPr>
        <p:spPr>
          <a:xfrm>
            <a:off x="1182200" y="393475"/>
            <a:ext cx="6739500" cy="80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Barlow"/>
              <a:buNone/>
              <a:defRPr sz="24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Barlow"/>
              <a:buNone/>
              <a:defRPr sz="24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Barlow"/>
              <a:buNone/>
              <a:defRPr sz="24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Barlow"/>
              <a:buNone/>
              <a:defRPr sz="24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Barlow"/>
              <a:buNone/>
              <a:defRPr sz="24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Barlow"/>
              <a:buNone/>
              <a:defRPr sz="24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Barlow"/>
              <a:buNone/>
              <a:defRPr sz="24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Barlow"/>
              <a:buNone/>
              <a:defRPr sz="24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Barlow"/>
              <a:buNone/>
              <a:defRPr sz="24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7" name="Google Shape;7;p13"/>
          <p:cNvSpPr txBox="1">
            <a:spLocks noGrp="1"/>
          </p:cNvSpPr>
          <p:nvPr>
            <p:ph type="body" idx="1"/>
          </p:nvPr>
        </p:nvSpPr>
        <p:spPr>
          <a:xfrm>
            <a:off x="1556331" y="1349141"/>
            <a:ext cx="7085700" cy="293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937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9D9D9"/>
              </a:buClr>
              <a:buSzPts val="2600"/>
              <a:buFont typeface="Barlow"/>
              <a:buChar char="▪"/>
              <a:defRPr sz="2600" b="0" i="0" u="none" strike="noStrike" cap="none">
                <a:solidFill>
                  <a:srgbClr val="434343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L="914400" marR="0" lvl="1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2600"/>
              <a:buFont typeface="Barlow"/>
              <a:buChar char="▫"/>
              <a:defRPr sz="2600" b="0" i="0" u="none" strike="noStrike" cap="none">
                <a:solidFill>
                  <a:srgbClr val="434343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L="1371600" marR="0" lvl="2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2600"/>
              <a:buFont typeface="Barlow"/>
              <a:buChar char="▫"/>
              <a:defRPr sz="2600" b="0" i="0" u="none" strike="noStrike" cap="none">
                <a:solidFill>
                  <a:srgbClr val="434343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L="1828800" marR="0" lvl="3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2600"/>
              <a:buFont typeface="Barlow"/>
              <a:buChar char="▫"/>
              <a:defRPr sz="2600" b="0" i="0" u="none" strike="noStrike" cap="none">
                <a:solidFill>
                  <a:srgbClr val="434343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L="2286000" marR="0" lvl="4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2600"/>
              <a:buFont typeface="Barlow"/>
              <a:buChar char="○"/>
              <a:defRPr sz="2600" b="0" i="0" u="none" strike="noStrike" cap="none">
                <a:solidFill>
                  <a:srgbClr val="434343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L="2743200" marR="0" lvl="5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2600"/>
              <a:buFont typeface="Barlow"/>
              <a:buChar char="■"/>
              <a:defRPr sz="2600" b="0" i="0" u="none" strike="noStrike" cap="none">
                <a:solidFill>
                  <a:srgbClr val="434343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L="3200400" marR="0" lvl="6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2600"/>
              <a:buFont typeface="Barlow"/>
              <a:buChar char="●"/>
              <a:defRPr sz="2600" b="0" i="0" u="none" strike="noStrike" cap="none">
                <a:solidFill>
                  <a:srgbClr val="434343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L="3657600" marR="0" lvl="7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2600"/>
              <a:buFont typeface="Barlow"/>
              <a:buChar char="○"/>
              <a:defRPr sz="2600" b="0" i="0" u="none" strike="noStrike" cap="none">
                <a:solidFill>
                  <a:srgbClr val="434343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L="4114800" marR="0" lvl="8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2600"/>
              <a:buFont typeface="Barlow"/>
              <a:buChar char="■"/>
              <a:defRPr sz="2600" b="0" i="0" u="none" strike="noStrike" cap="none">
                <a:solidFill>
                  <a:srgbClr val="434343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8" name="Google Shape;8;p13"/>
          <p:cNvSpPr txBox="1">
            <a:spLocks noGrp="1"/>
          </p:cNvSpPr>
          <p:nvPr>
            <p:ph type="sldNum" idx="12"/>
          </p:nvPr>
        </p:nvSpPr>
        <p:spPr>
          <a:xfrm>
            <a:off x="8750400" y="4356225"/>
            <a:ext cx="3936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jp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30.jpg"/><Relationship Id="rId4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50382" y="0"/>
            <a:ext cx="9194382" cy="5115469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"/>
          <p:cNvSpPr txBox="1">
            <a:spLocks noGrp="1"/>
          </p:cNvSpPr>
          <p:nvPr>
            <p:ph type="ctrTitle"/>
          </p:nvPr>
        </p:nvSpPr>
        <p:spPr>
          <a:xfrm>
            <a:off x="3323050" y="264523"/>
            <a:ext cx="5532000" cy="1998300"/>
          </a:xfrm>
          <a:prstGeom prst="rect">
            <a:avLst/>
          </a:prstGeom>
          <a:solidFill>
            <a:srgbClr val="C9DAF8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ru-RU" sz="24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Оценка воздействия автотранспортного комплекса на воздушный бассейн близлежащей территории ВВГУ</a:t>
            </a:r>
            <a:br>
              <a:rPr lang="ru-RU" sz="2400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br>
              <a:rPr lang="ru-RU" sz="2400" dirty="0">
                <a:solidFill>
                  <a:srgbClr val="002060"/>
                </a:solidFill>
              </a:rPr>
            </a:br>
            <a:endParaRPr sz="1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0" name="Google Shape;80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50381" y="0"/>
            <a:ext cx="2450682" cy="1227413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"/>
          <p:cNvSpPr txBox="1"/>
          <p:nvPr/>
        </p:nvSpPr>
        <p:spPr>
          <a:xfrm>
            <a:off x="415050" y="2488650"/>
            <a:ext cx="3108600" cy="2170200"/>
          </a:xfrm>
          <a:prstGeom prst="rect">
            <a:avLst/>
          </a:prstGeom>
          <a:solidFill>
            <a:srgbClr val="CFE2F3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ru-RU" sz="18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Руководитель:</a:t>
            </a:r>
            <a:br>
              <a:rPr lang="ru-RU" sz="18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-RU" sz="12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Доцент кафедры экологии, биологии и географии </a:t>
            </a:r>
            <a:r>
              <a:rPr lang="ru-RU" sz="12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Гриванов</a:t>
            </a:r>
            <a:r>
              <a:rPr lang="ru-RU" sz="12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Игорь Юрьевич</a:t>
            </a:r>
            <a:endParaRPr sz="120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Проектная команда:</a:t>
            </a:r>
            <a:endParaRPr sz="1400" b="1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ru-RU" sz="13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Махинин</a:t>
            </a:r>
            <a:r>
              <a:rPr lang="ru-RU" sz="13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К.Ю.</a:t>
            </a:r>
            <a:endParaRPr sz="130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ru-RU" sz="13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Андрющенко Э. Н.</a:t>
            </a:r>
            <a:endParaRPr sz="130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ru-RU" sz="13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Леликович</a:t>
            </a:r>
            <a:r>
              <a:rPr lang="ru-RU" sz="13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А.К.</a:t>
            </a:r>
            <a:endParaRPr sz="130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ru-RU" sz="13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Шао </a:t>
            </a:r>
            <a:r>
              <a:rPr lang="ru-RU" sz="13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Хуни</a:t>
            </a:r>
            <a:endParaRPr sz="130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ru-RU" sz="13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Шпортова Е.А.</a:t>
            </a:r>
            <a:endParaRPr sz="130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3"/>
          <p:cNvSpPr txBox="1">
            <a:spLocks noGrp="1"/>
          </p:cNvSpPr>
          <p:nvPr>
            <p:ph type="subTitle" idx="4294967295"/>
          </p:nvPr>
        </p:nvSpPr>
        <p:spPr>
          <a:xfrm>
            <a:off x="1810350" y="1639800"/>
            <a:ext cx="3195900" cy="258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ru-RU" sz="23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Оценить воздействие выбросов загрязняющих веществ на атмосферный воздух от автотранспорта на прилегающих к ВВГУ дорогах.</a:t>
            </a:r>
            <a:endParaRPr sz="350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9D9D9"/>
              </a:buClr>
              <a:buSzPts val="2600"/>
              <a:buFont typeface="Barlow"/>
              <a:buNone/>
            </a:pPr>
            <a:endParaRPr sz="2300" b="1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7" name="Google Shape;87;p3"/>
          <p:cNvSpPr txBox="1">
            <a:spLocks noGrp="1"/>
          </p:cNvSpPr>
          <p:nvPr>
            <p:ph type="sldNum" idx="12"/>
          </p:nvPr>
        </p:nvSpPr>
        <p:spPr>
          <a:xfrm>
            <a:off x="8750400" y="4356225"/>
            <a:ext cx="3936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ru-RU"/>
              <a:t>2</a:t>
            </a:fld>
            <a:endParaRPr/>
          </a:p>
        </p:txBody>
      </p:sp>
      <p:pic>
        <p:nvPicPr>
          <p:cNvPr id="88" name="Google Shape;88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991475" y="0"/>
            <a:ext cx="1152525" cy="494372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3"/>
          <p:cNvSpPr txBox="1">
            <a:spLocks noGrp="1"/>
          </p:cNvSpPr>
          <p:nvPr>
            <p:ph type="title"/>
          </p:nvPr>
        </p:nvSpPr>
        <p:spPr>
          <a:xfrm>
            <a:off x="1182200" y="393475"/>
            <a:ext cx="6739500" cy="80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ru-RU" sz="25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Цель работы</a:t>
            </a:r>
            <a:endParaRPr sz="25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90" name="Google Shape;90;p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006250" y="1639800"/>
            <a:ext cx="3744150" cy="25863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69FCC54-709B-9C68-766C-0F6EBDCC6493}"/>
              </a:ext>
            </a:extLst>
          </p:cNvPr>
          <p:cNvSpPr txBox="1"/>
          <p:nvPr/>
        </p:nvSpPr>
        <p:spPr>
          <a:xfrm>
            <a:off x="5372985" y="4226605"/>
            <a:ext cx="32110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Выбранная территория для оценки ЗВ на атмосферный воздух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22d816920ed_5_47"/>
          <p:cNvSpPr txBox="1">
            <a:spLocks noGrp="1"/>
          </p:cNvSpPr>
          <p:nvPr>
            <p:ph type="title"/>
          </p:nvPr>
        </p:nvSpPr>
        <p:spPr>
          <a:xfrm>
            <a:off x="1182200" y="393475"/>
            <a:ext cx="6739500" cy="80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ru-RU" sz="25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Актуальность работы</a:t>
            </a:r>
            <a:endParaRPr sz="25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6" name="Google Shape;96;g22d816920ed_5_47"/>
          <p:cNvSpPr txBox="1">
            <a:spLocks noGrp="1"/>
          </p:cNvSpPr>
          <p:nvPr>
            <p:ph type="body" idx="1"/>
          </p:nvPr>
        </p:nvSpPr>
        <p:spPr>
          <a:xfrm>
            <a:off x="1556325" y="1349151"/>
            <a:ext cx="7085700" cy="331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Проблема загрязнения атмосферного воздуха от выбросов вредных веществ автотранспорта становится всё более актуальной. Автомобильный транспорт является одним из основных источников выбросов вредных веществ, загрязняющих атмосферный воздух городов. С ростом числа автомобилей ухудшается состояние окружающей среды городов и отдельных территорий, как следствие, ухудшается состояние здоровья жителей.</a:t>
            </a:r>
            <a:endParaRPr sz="20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600"/>
              <a:buNone/>
            </a:pPr>
            <a:endParaRPr dirty="0"/>
          </a:p>
        </p:txBody>
      </p:sp>
      <p:sp>
        <p:nvSpPr>
          <p:cNvPr id="97" name="Google Shape;97;g22d816920ed_5_47"/>
          <p:cNvSpPr txBox="1">
            <a:spLocks noGrp="1"/>
          </p:cNvSpPr>
          <p:nvPr>
            <p:ph type="sldNum" idx="12"/>
          </p:nvPr>
        </p:nvSpPr>
        <p:spPr>
          <a:xfrm>
            <a:off x="8750400" y="4356225"/>
            <a:ext cx="3936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ru-RU"/>
              <a:t>3</a:t>
            </a:fld>
            <a:endParaRPr/>
          </a:p>
        </p:txBody>
      </p:sp>
      <p:pic>
        <p:nvPicPr>
          <p:cNvPr id="98" name="Google Shape;98;g22d816920ed_5_4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34324" y="-71483"/>
            <a:ext cx="1209675" cy="5191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184f5f4d2f4_8_15"/>
          <p:cNvSpPr txBox="1">
            <a:spLocks noGrp="1"/>
          </p:cNvSpPr>
          <p:nvPr>
            <p:ph type="sldNum" idx="12"/>
          </p:nvPr>
        </p:nvSpPr>
        <p:spPr>
          <a:xfrm>
            <a:off x="8750400" y="4346675"/>
            <a:ext cx="3936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4</a:t>
            </a:fld>
            <a:endParaRPr dirty="0"/>
          </a:p>
        </p:txBody>
      </p:sp>
      <p:pic>
        <p:nvPicPr>
          <p:cNvPr id="104" name="Google Shape;104;g184f5f4d2f4_8_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991475" y="-65087"/>
            <a:ext cx="1152525" cy="494372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g184f5f4d2f4_8_15"/>
          <p:cNvSpPr txBox="1">
            <a:spLocks noGrp="1"/>
          </p:cNvSpPr>
          <p:nvPr>
            <p:ph type="title"/>
          </p:nvPr>
        </p:nvSpPr>
        <p:spPr>
          <a:xfrm>
            <a:off x="1182200" y="393475"/>
            <a:ext cx="6739500" cy="80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ru-RU" sz="25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Задачи исследования:</a:t>
            </a:r>
            <a:endParaRPr sz="25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6" name="Google Shape;106;g184f5f4d2f4_8_15"/>
          <p:cNvSpPr txBox="1">
            <a:spLocks noGrp="1"/>
          </p:cNvSpPr>
          <p:nvPr>
            <p:ph type="body" idx="1"/>
          </p:nvPr>
        </p:nvSpPr>
        <p:spPr>
          <a:xfrm>
            <a:off x="1536512" y="920952"/>
            <a:ext cx="7388700" cy="219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00"/>
              <a:buNone/>
            </a:pPr>
            <a:endParaRPr sz="1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Times New Roman"/>
              <a:buAutoNum type="arabicPeriod"/>
            </a:pPr>
            <a:r>
              <a:rPr lang="ru-RU" sz="14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Рассчитать кол-во выбросов от АТС </a:t>
            </a:r>
            <a:endParaRPr sz="14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Times New Roman"/>
              <a:buAutoNum type="arabicPeriod"/>
            </a:pPr>
            <a:r>
              <a:rPr lang="ru-RU" sz="14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Определить, какие вредные веществ влияют на ОС прилегающей территории ВВГУ</a:t>
            </a:r>
          </a:p>
          <a:p>
            <a:pPr marL="457200" lvl="0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Times New Roman"/>
              <a:buAutoNum type="arabicPeriod"/>
            </a:pPr>
            <a:r>
              <a:rPr lang="ru-RU" sz="14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Рассчитать зону распространения трёх основных выбросов</a:t>
            </a:r>
            <a:endParaRPr sz="14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Times New Roman"/>
              <a:buAutoNum type="arabicPeriod"/>
            </a:pPr>
            <a:r>
              <a:rPr lang="ru-RU" sz="14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Проанализировать, какой вред наносят ЗВ организму человека.</a:t>
            </a:r>
            <a:endParaRPr sz="14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Times New Roman"/>
              <a:buAutoNum type="arabicPeriod"/>
            </a:pPr>
            <a:r>
              <a:rPr lang="ru-RU" sz="14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Представить рекомендаций для уменьшения негативного влияния АТС на близлежащих территориях ВВГУ</a:t>
            </a:r>
          </a:p>
          <a:p>
            <a:pPr marL="457200" lvl="0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Times New Roman"/>
              <a:buAutoNum type="arabicPeriod"/>
            </a:pPr>
            <a:r>
              <a:rPr lang="ru-RU" sz="14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Рассчитать экономику проекта</a:t>
            </a:r>
            <a:endParaRPr sz="14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00"/>
              <a:buNone/>
            </a:pPr>
            <a:endParaRPr sz="14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07" name="Google Shape;107;g184f5f4d2f4_8_15"/>
          <p:cNvPicPr preferRelativeResize="0"/>
          <p:nvPr/>
        </p:nvPicPr>
        <p:blipFill rotWithShape="1">
          <a:blip r:embed="rId5">
            <a:alphaModFix/>
          </a:blip>
          <a:srcRect l="6690" t="31513" r="-4068" b="-8317"/>
          <a:stretch/>
        </p:blipFill>
        <p:spPr>
          <a:xfrm>
            <a:off x="6282407" y="2840728"/>
            <a:ext cx="2521125" cy="25558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g184f5f4d2f4_8_15"/>
          <p:cNvPicPr preferRelativeResize="0"/>
          <p:nvPr/>
        </p:nvPicPr>
        <p:blipFill rotWithShape="1">
          <a:blip r:embed="rId6">
            <a:alphaModFix/>
          </a:blip>
          <a:srcRect l="10098" r="15311"/>
          <a:stretch/>
        </p:blipFill>
        <p:spPr>
          <a:xfrm>
            <a:off x="3802332" y="2840728"/>
            <a:ext cx="2351875" cy="2289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g184f5f4d2f4_8_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536512" y="2840728"/>
            <a:ext cx="2144974" cy="2289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"/>
          <p:cNvSpPr txBox="1">
            <a:spLocks noGrp="1"/>
          </p:cNvSpPr>
          <p:nvPr>
            <p:ph type="title"/>
          </p:nvPr>
        </p:nvSpPr>
        <p:spPr>
          <a:xfrm>
            <a:off x="1182200" y="393475"/>
            <a:ext cx="6739500" cy="80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ru-RU" sz="2500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Заказчик проекта</a:t>
            </a:r>
            <a:endParaRPr sz="2500" dirty="0">
              <a:solidFill>
                <a:srgbClr val="00206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5" name="Google Shape;115;p2"/>
          <p:cNvSpPr txBox="1">
            <a:spLocks noGrp="1"/>
          </p:cNvSpPr>
          <p:nvPr>
            <p:ph type="body" idx="1"/>
          </p:nvPr>
        </p:nvSpPr>
        <p:spPr>
          <a:xfrm>
            <a:off x="1576275" y="1397700"/>
            <a:ext cx="3482400" cy="3382500"/>
          </a:xfrm>
          <a:prstGeom prst="rect">
            <a:avLst/>
          </a:prstGeom>
          <a:solidFill>
            <a:srgbClr val="D5E5F2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ru-RU" dirty="0"/>
              <a:t>             </a:t>
            </a:r>
            <a:r>
              <a:rPr lang="ru-RU" sz="2300" dirty="0">
                <a:latin typeface="Times New Roman"/>
                <a:ea typeface="Times New Roman"/>
                <a:cs typeface="Times New Roman"/>
                <a:sym typeface="Times New Roman"/>
              </a:rPr>
              <a:t>     </a:t>
            </a:r>
            <a:r>
              <a:rPr lang="ru-RU" sz="23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ВВГУ</a:t>
            </a:r>
            <a:endParaRPr sz="23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ru-RU" sz="23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МИОСТ-Международный Институт Окружающей Среды и Туризма</a:t>
            </a:r>
            <a:endParaRPr sz="23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ru-RU" sz="23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Директор: </a:t>
            </a:r>
            <a:r>
              <a:rPr lang="ru-RU" sz="23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Гомилевская</a:t>
            </a:r>
            <a:r>
              <a:rPr lang="ru-RU" sz="23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Г.А.</a:t>
            </a:r>
            <a:endParaRPr sz="23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6" name="Google Shape;116;p2"/>
          <p:cNvSpPr txBox="1">
            <a:spLocks noGrp="1"/>
          </p:cNvSpPr>
          <p:nvPr>
            <p:ph type="sldNum" idx="12"/>
          </p:nvPr>
        </p:nvSpPr>
        <p:spPr>
          <a:xfrm>
            <a:off x="8750400" y="4356225"/>
            <a:ext cx="3936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5</a:t>
            </a:fld>
            <a:endParaRPr/>
          </a:p>
        </p:txBody>
      </p:sp>
      <p:grpSp>
        <p:nvGrpSpPr>
          <p:cNvPr id="117" name="Google Shape;117;p2"/>
          <p:cNvGrpSpPr/>
          <p:nvPr/>
        </p:nvGrpSpPr>
        <p:grpSpPr>
          <a:xfrm>
            <a:off x="8160827" y="631951"/>
            <a:ext cx="390214" cy="329725"/>
            <a:chOff x="3918650" y="293075"/>
            <a:chExt cx="488500" cy="412775"/>
          </a:xfrm>
        </p:grpSpPr>
        <p:sp>
          <p:nvSpPr>
            <p:cNvPr id="118" name="Google Shape;118;p2"/>
            <p:cNvSpPr/>
            <p:nvPr/>
          </p:nvSpPr>
          <p:spPr>
            <a:xfrm>
              <a:off x="4085350" y="293675"/>
              <a:ext cx="154500" cy="412175"/>
            </a:xfrm>
            <a:custGeom>
              <a:avLst/>
              <a:gdLst/>
              <a:ahLst/>
              <a:cxnLst/>
              <a:rect l="l" t="t" r="r" b="b"/>
              <a:pathLst>
                <a:path w="6180" h="16487" extrusionOk="0">
                  <a:moveTo>
                    <a:pt x="709" y="5496"/>
                  </a:moveTo>
                  <a:lnTo>
                    <a:pt x="806" y="5520"/>
                  </a:lnTo>
                  <a:lnTo>
                    <a:pt x="1050" y="5667"/>
                  </a:lnTo>
                  <a:lnTo>
                    <a:pt x="1270" y="5813"/>
                  </a:lnTo>
                  <a:lnTo>
                    <a:pt x="1344" y="5886"/>
                  </a:lnTo>
                  <a:lnTo>
                    <a:pt x="1368" y="5984"/>
                  </a:lnTo>
                  <a:lnTo>
                    <a:pt x="1344" y="6082"/>
                  </a:lnTo>
                  <a:lnTo>
                    <a:pt x="1319" y="6155"/>
                  </a:lnTo>
                  <a:lnTo>
                    <a:pt x="1221" y="6228"/>
                  </a:lnTo>
                  <a:lnTo>
                    <a:pt x="1124" y="6253"/>
                  </a:lnTo>
                  <a:lnTo>
                    <a:pt x="1050" y="6228"/>
                  </a:lnTo>
                  <a:lnTo>
                    <a:pt x="977" y="6204"/>
                  </a:lnTo>
                  <a:lnTo>
                    <a:pt x="782" y="6082"/>
                  </a:lnTo>
                  <a:lnTo>
                    <a:pt x="586" y="5960"/>
                  </a:lnTo>
                  <a:lnTo>
                    <a:pt x="513" y="5911"/>
                  </a:lnTo>
                  <a:lnTo>
                    <a:pt x="464" y="5838"/>
                  </a:lnTo>
                  <a:lnTo>
                    <a:pt x="464" y="5740"/>
                  </a:lnTo>
                  <a:lnTo>
                    <a:pt x="489" y="5642"/>
                  </a:lnTo>
                  <a:lnTo>
                    <a:pt x="538" y="5569"/>
                  </a:lnTo>
                  <a:lnTo>
                    <a:pt x="611" y="5520"/>
                  </a:lnTo>
                  <a:lnTo>
                    <a:pt x="709" y="5496"/>
                  </a:lnTo>
                  <a:close/>
                  <a:moveTo>
                    <a:pt x="1685" y="6351"/>
                  </a:moveTo>
                  <a:lnTo>
                    <a:pt x="1783" y="6375"/>
                  </a:lnTo>
                  <a:lnTo>
                    <a:pt x="1856" y="6448"/>
                  </a:lnTo>
                  <a:lnTo>
                    <a:pt x="2003" y="6668"/>
                  </a:lnTo>
                  <a:lnTo>
                    <a:pt x="2125" y="6888"/>
                  </a:lnTo>
                  <a:lnTo>
                    <a:pt x="2150" y="6986"/>
                  </a:lnTo>
                  <a:lnTo>
                    <a:pt x="2150" y="7083"/>
                  </a:lnTo>
                  <a:lnTo>
                    <a:pt x="2101" y="7156"/>
                  </a:lnTo>
                  <a:lnTo>
                    <a:pt x="2027" y="7230"/>
                  </a:lnTo>
                  <a:lnTo>
                    <a:pt x="1979" y="7254"/>
                  </a:lnTo>
                  <a:lnTo>
                    <a:pt x="1856" y="7254"/>
                  </a:lnTo>
                  <a:lnTo>
                    <a:pt x="1783" y="7230"/>
                  </a:lnTo>
                  <a:lnTo>
                    <a:pt x="1734" y="7181"/>
                  </a:lnTo>
                  <a:lnTo>
                    <a:pt x="1685" y="7132"/>
                  </a:lnTo>
                  <a:lnTo>
                    <a:pt x="1441" y="6741"/>
                  </a:lnTo>
                  <a:lnTo>
                    <a:pt x="1417" y="6644"/>
                  </a:lnTo>
                  <a:lnTo>
                    <a:pt x="1417" y="6546"/>
                  </a:lnTo>
                  <a:lnTo>
                    <a:pt x="1441" y="6448"/>
                  </a:lnTo>
                  <a:lnTo>
                    <a:pt x="1515" y="6399"/>
                  </a:lnTo>
                  <a:lnTo>
                    <a:pt x="1612" y="6351"/>
                  </a:lnTo>
                  <a:close/>
                  <a:moveTo>
                    <a:pt x="2247" y="7498"/>
                  </a:moveTo>
                  <a:lnTo>
                    <a:pt x="2345" y="7523"/>
                  </a:lnTo>
                  <a:lnTo>
                    <a:pt x="2418" y="7572"/>
                  </a:lnTo>
                  <a:lnTo>
                    <a:pt x="2467" y="7645"/>
                  </a:lnTo>
                  <a:lnTo>
                    <a:pt x="2662" y="8109"/>
                  </a:lnTo>
                  <a:lnTo>
                    <a:pt x="2662" y="8207"/>
                  </a:lnTo>
                  <a:lnTo>
                    <a:pt x="2638" y="8304"/>
                  </a:lnTo>
                  <a:lnTo>
                    <a:pt x="2589" y="8378"/>
                  </a:lnTo>
                  <a:lnTo>
                    <a:pt x="2516" y="8426"/>
                  </a:lnTo>
                  <a:lnTo>
                    <a:pt x="2418" y="8451"/>
                  </a:lnTo>
                  <a:lnTo>
                    <a:pt x="2345" y="8426"/>
                  </a:lnTo>
                  <a:lnTo>
                    <a:pt x="2272" y="8402"/>
                  </a:lnTo>
                  <a:lnTo>
                    <a:pt x="2223" y="8353"/>
                  </a:lnTo>
                  <a:lnTo>
                    <a:pt x="2198" y="8280"/>
                  </a:lnTo>
                  <a:lnTo>
                    <a:pt x="2027" y="7840"/>
                  </a:lnTo>
                  <a:lnTo>
                    <a:pt x="2003" y="7743"/>
                  </a:lnTo>
                  <a:lnTo>
                    <a:pt x="2027" y="7645"/>
                  </a:lnTo>
                  <a:lnTo>
                    <a:pt x="2076" y="7572"/>
                  </a:lnTo>
                  <a:lnTo>
                    <a:pt x="2150" y="7523"/>
                  </a:lnTo>
                  <a:lnTo>
                    <a:pt x="2247" y="7498"/>
                  </a:lnTo>
                  <a:close/>
                  <a:moveTo>
                    <a:pt x="2711" y="8720"/>
                  </a:moveTo>
                  <a:lnTo>
                    <a:pt x="2785" y="8744"/>
                  </a:lnTo>
                  <a:lnTo>
                    <a:pt x="2858" y="8793"/>
                  </a:lnTo>
                  <a:lnTo>
                    <a:pt x="2907" y="8866"/>
                  </a:lnTo>
                  <a:lnTo>
                    <a:pt x="3078" y="9355"/>
                  </a:lnTo>
                  <a:lnTo>
                    <a:pt x="3102" y="9452"/>
                  </a:lnTo>
                  <a:lnTo>
                    <a:pt x="3078" y="9526"/>
                  </a:lnTo>
                  <a:lnTo>
                    <a:pt x="3004" y="9599"/>
                  </a:lnTo>
                  <a:lnTo>
                    <a:pt x="2931" y="9648"/>
                  </a:lnTo>
                  <a:lnTo>
                    <a:pt x="2858" y="9672"/>
                  </a:lnTo>
                  <a:lnTo>
                    <a:pt x="2785" y="9672"/>
                  </a:lnTo>
                  <a:lnTo>
                    <a:pt x="2711" y="9623"/>
                  </a:lnTo>
                  <a:lnTo>
                    <a:pt x="2662" y="9574"/>
                  </a:lnTo>
                  <a:lnTo>
                    <a:pt x="2614" y="9501"/>
                  </a:lnTo>
                  <a:lnTo>
                    <a:pt x="2467" y="9037"/>
                  </a:lnTo>
                  <a:lnTo>
                    <a:pt x="2443" y="8939"/>
                  </a:lnTo>
                  <a:lnTo>
                    <a:pt x="2467" y="8842"/>
                  </a:lnTo>
                  <a:lnTo>
                    <a:pt x="2516" y="8768"/>
                  </a:lnTo>
                  <a:lnTo>
                    <a:pt x="2614" y="8720"/>
                  </a:lnTo>
                  <a:close/>
                  <a:moveTo>
                    <a:pt x="3224" y="9941"/>
                  </a:moveTo>
                  <a:lnTo>
                    <a:pt x="3297" y="10014"/>
                  </a:lnTo>
                  <a:lnTo>
                    <a:pt x="3346" y="10087"/>
                  </a:lnTo>
                  <a:lnTo>
                    <a:pt x="3542" y="10527"/>
                  </a:lnTo>
                  <a:lnTo>
                    <a:pt x="3566" y="10625"/>
                  </a:lnTo>
                  <a:lnTo>
                    <a:pt x="3566" y="10722"/>
                  </a:lnTo>
                  <a:lnTo>
                    <a:pt x="3517" y="10796"/>
                  </a:lnTo>
                  <a:lnTo>
                    <a:pt x="3444" y="10844"/>
                  </a:lnTo>
                  <a:lnTo>
                    <a:pt x="3322" y="10869"/>
                  </a:lnTo>
                  <a:lnTo>
                    <a:pt x="3273" y="10869"/>
                  </a:lnTo>
                  <a:lnTo>
                    <a:pt x="3200" y="10844"/>
                  </a:lnTo>
                  <a:lnTo>
                    <a:pt x="3151" y="10796"/>
                  </a:lnTo>
                  <a:lnTo>
                    <a:pt x="3102" y="10747"/>
                  </a:lnTo>
                  <a:lnTo>
                    <a:pt x="2907" y="10258"/>
                  </a:lnTo>
                  <a:lnTo>
                    <a:pt x="2882" y="10161"/>
                  </a:lnTo>
                  <a:lnTo>
                    <a:pt x="2907" y="10087"/>
                  </a:lnTo>
                  <a:lnTo>
                    <a:pt x="2955" y="10014"/>
                  </a:lnTo>
                  <a:lnTo>
                    <a:pt x="3029" y="9941"/>
                  </a:lnTo>
                  <a:close/>
                  <a:moveTo>
                    <a:pt x="3761" y="11089"/>
                  </a:moveTo>
                  <a:lnTo>
                    <a:pt x="3835" y="11137"/>
                  </a:lnTo>
                  <a:lnTo>
                    <a:pt x="3908" y="11211"/>
                  </a:lnTo>
                  <a:lnTo>
                    <a:pt x="4177" y="11577"/>
                  </a:lnTo>
                  <a:lnTo>
                    <a:pt x="4225" y="11675"/>
                  </a:lnTo>
                  <a:lnTo>
                    <a:pt x="4250" y="11748"/>
                  </a:lnTo>
                  <a:lnTo>
                    <a:pt x="4201" y="11846"/>
                  </a:lnTo>
                  <a:lnTo>
                    <a:pt x="4152" y="11919"/>
                  </a:lnTo>
                  <a:lnTo>
                    <a:pt x="4079" y="11968"/>
                  </a:lnTo>
                  <a:lnTo>
                    <a:pt x="3884" y="11968"/>
                  </a:lnTo>
                  <a:lnTo>
                    <a:pt x="3810" y="11895"/>
                  </a:lnTo>
                  <a:lnTo>
                    <a:pt x="3664" y="11675"/>
                  </a:lnTo>
                  <a:lnTo>
                    <a:pt x="3493" y="11455"/>
                  </a:lnTo>
                  <a:lnTo>
                    <a:pt x="3468" y="11382"/>
                  </a:lnTo>
                  <a:lnTo>
                    <a:pt x="3468" y="11284"/>
                  </a:lnTo>
                  <a:lnTo>
                    <a:pt x="3517" y="11186"/>
                  </a:lnTo>
                  <a:lnTo>
                    <a:pt x="3566" y="11137"/>
                  </a:lnTo>
                  <a:lnTo>
                    <a:pt x="3664" y="11089"/>
                  </a:lnTo>
                  <a:close/>
                  <a:moveTo>
                    <a:pt x="4616" y="12041"/>
                  </a:moveTo>
                  <a:lnTo>
                    <a:pt x="4714" y="12090"/>
                  </a:lnTo>
                  <a:lnTo>
                    <a:pt x="4909" y="12212"/>
                  </a:lnTo>
                  <a:lnTo>
                    <a:pt x="5105" y="12334"/>
                  </a:lnTo>
                  <a:lnTo>
                    <a:pt x="5178" y="12383"/>
                  </a:lnTo>
                  <a:lnTo>
                    <a:pt x="5227" y="12481"/>
                  </a:lnTo>
                  <a:lnTo>
                    <a:pt x="5227" y="12554"/>
                  </a:lnTo>
                  <a:lnTo>
                    <a:pt x="5202" y="12652"/>
                  </a:lnTo>
                  <a:lnTo>
                    <a:pt x="5154" y="12725"/>
                  </a:lnTo>
                  <a:lnTo>
                    <a:pt x="5105" y="12749"/>
                  </a:lnTo>
                  <a:lnTo>
                    <a:pt x="5056" y="12774"/>
                  </a:lnTo>
                  <a:lnTo>
                    <a:pt x="4983" y="12798"/>
                  </a:lnTo>
                  <a:lnTo>
                    <a:pt x="4885" y="12774"/>
                  </a:lnTo>
                  <a:lnTo>
                    <a:pt x="4641" y="12627"/>
                  </a:lnTo>
                  <a:lnTo>
                    <a:pt x="4421" y="12481"/>
                  </a:lnTo>
                  <a:lnTo>
                    <a:pt x="4348" y="12407"/>
                  </a:lnTo>
                  <a:lnTo>
                    <a:pt x="4323" y="12310"/>
                  </a:lnTo>
                  <a:lnTo>
                    <a:pt x="4323" y="12236"/>
                  </a:lnTo>
                  <a:lnTo>
                    <a:pt x="4372" y="12139"/>
                  </a:lnTo>
                  <a:lnTo>
                    <a:pt x="4445" y="12066"/>
                  </a:lnTo>
                  <a:lnTo>
                    <a:pt x="4543" y="12041"/>
                  </a:lnTo>
                  <a:close/>
                  <a:moveTo>
                    <a:pt x="0" y="1"/>
                  </a:moveTo>
                  <a:lnTo>
                    <a:pt x="0" y="5325"/>
                  </a:lnTo>
                  <a:lnTo>
                    <a:pt x="74" y="5349"/>
                  </a:lnTo>
                  <a:lnTo>
                    <a:pt x="147" y="5422"/>
                  </a:lnTo>
                  <a:lnTo>
                    <a:pt x="171" y="5496"/>
                  </a:lnTo>
                  <a:lnTo>
                    <a:pt x="171" y="5569"/>
                  </a:lnTo>
                  <a:lnTo>
                    <a:pt x="171" y="5642"/>
                  </a:lnTo>
                  <a:lnTo>
                    <a:pt x="122" y="5716"/>
                  </a:lnTo>
                  <a:lnTo>
                    <a:pt x="74" y="5764"/>
                  </a:lnTo>
                  <a:lnTo>
                    <a:pt x="0" y="5789"/>
                  </a:lnTo>
                  <a:lnTo>
                    <a:pt x="0" y="13360"/>
                  </a:lnTo>
                  <a:lnTo>
                    <a:pt x="6179" y="16486"/>
                  </a:lnTo>
                  <a:lnTo>
                    <a:pt x="6179" y="13116"/>
                  </a:lnTo>
                  <a:lnTo>
                    <a:pt x="5935" y="13091"/>
                  </a:lnTo>
                  <a:lnTo>
                    <a:pt x="5691" y="13042"/>
                  </a:lnTo>
                  <a:lnTo>
                    <a:pt x="5593" y="12994"/>
                  </a:lnTo>
                  <a:lnTo>
                    <a:pt x="5520" y="12945"/>
                  </a:lnTo>
                  <a:lnTo>
                    <a:pt x="5495" y="12847"/>
                  </a:lnTo>
                  <a:lnTo>
                    <a:pt x="5495" y="12749"/>
                  </a:lnTo>
                  <a:lnTo>
                    <a:pt x="5520" y="12676"/>
                  </a:lnTo>
                  <a:lnTo>
                    <a:pt x="5593" y="12603"/>
                  </a:lnTo>
                  <a:lnTo>
                    <a:pt x="5691" y="12554"/>
                  </a:lnTo>
                  <a:lnTo>
                    <a:pt x="5789" y="12554"/>
                  </a:lnTo>
                  <a:lnTo>
                    <a:pt x="6179" y="12627"/>
                  </a:lnTo>
                  <a:lnTo>
                    <a:pt x="6179" y="3127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" name="Google Shape;119;p2"/>
            <p:cNvSpPr/>
            <p:nvPr/>
          </p:nvSpPr>
          <p:spPr>
            <a:xfrm>
              <a:off x="3918650" y="293075"/>
              <a:ext cx="153900" cy="407275"/>
            </a:xfrm>
            <a:custGeom>
              <a:avLst/>
              <a:gdLst/>
              <a:ahLst/>
              <a:cxnLst/>
              <a:rect l="l" t="t" r="r" b="b"/>
              <a:pathLst>
                <a:path w="6156" h="16291" extrusionOk="0">
                  <a:moveTo>
                    <a:pt x="5349" y="5495"/>
                  </a:moveTo>
                  <a:lnTo>
                    <a:pt x="5447" y="5520"/>
                  </a:lnTo>
                  <a:lnTo>
                    <a:pt x="5520" y="5569"/>
                  </a:lnTo>
                  <a:lnTo>
                    <a:pt x="5569" y="5666"/>
                  </a:lnTo>
                  <a:lnTo>
                    <a:pt x="5569" y="5764"/>
                  </a:lnTo>
                  <a:lnTo>
                    <a:pt x="5545" y="5837"/>
                  </a:lnTo>
                  <a:lnTo>
                    <a:pt x="5496" y="5935"/>
                  </a:lnTo>
                  <a:lnTo>
                    <a:pt x="5423" y="5984"/>
                  </a:lnTo>
                  <a:lnTo>
                    <a:pt x="5203" y="6057"/>
                  </a:lnTo>
                  <a:lnTo>
                    <a:pt x="5008" y="6155"/>
                  </a:lnTo>
                  <a:lnTo>
                    <a:pt x="4934" y="6179"/>
                  </a:lnTo>
                  <a:lnTo>
                    <a:pt x="4812" y="6179"/>
                  </a:lnTo>
                  <a:lnTo>
                    <a:pt x="4763" y="6155"/>
                  </a:lnTo>
                  <a:lnTo>
                    <a:pt x="4714" y="6106"/>
                  </a:lnTo>
                  <a:lnTo>
                    <a:pt x="4666" y="6057"/>
                  </a:lnTo>
                  <a:lnTo>
                    <a:pt x="4641" y="5959"/>
                  </a:lnTo>
                  <a:lnTo>
                    <a:pt x="4641" y="5862"/>
                  </a:lnTo>
                  <a:lnTo>
                    <a:pt x="4690" y="5788"/>
                  </a:lnTo>
                  <a:lnTo>
                    <a:pt x="4763" y="5740"/>
                  </a:lnTo>
                  <a:lnTo>
                    <a:pt x="5008" y="5617"/>
                  </a:lnTo>
                  <a:lnTo>
                    <a:pt x="5252" y="5520"/>
                  </a:lnTo>
                  <a:lnTo>
                    <a:pt x="5349" y="5495"/>
                  </a:lnTo>
                  <a:close/>
                  <a:moveTo>
                    <a:pt x="4250" y="6155"/>
                  </a:moveTo>
                  <a:lnTo>
                    <a:pt x="4348" y="6179"/>
                  </a:lnTo>
                  <a:lnTo>
                    <a:pt x="4421" y="6252"/>
                  </a:lnTo>
                  <a:lnTo>
                    <a:pt x="4470" y="6326"/>
                  </a:lnTo>
                  <a:lnTo>
                    <a:pt x="4470" y="6423"/>
                  </a:lnTo>
                  <a:lnTo>
                    <a:pt x="4446" y="6497"/>
                  </a:lnTo>
                  <a:lnTo>
                    <a:pt x="4397" y="6594"/>
                  </a:lnTo>
                  <a:lnTo>
                    <a:pt x="4226" y="6741"/>
                  </a:lnTo>
                  <a:lnTo>
                    <a:pt x="4079" y="6912"/>
                  </a:lnTo>
                  <a:lnTo>
                    <a:pt x="3982" y="6985"/>
                  </a:lnTo>
                  <a:lnTo>
                    <a:pt x="3884" y="7010"/>
                  </a:lnTo>
                  <a:lnTo>
                    <a:pt x="3811" y="6985"/>
                  </a:lnTo>
                  <a:lnTo>
                    <a:pt x="3738" y="6936"/>
                  </a:lnTo>
                  <a:lnTo>
                    <a:pt x="3664" y="6863"/>
                  </a:lnTo>
                  <a:lnTo>
                    <a:pt x="3640" y="6790"/>
                  </a:lnTo>
                  <a:lnTo>
                    <a:pt x="3664" y="6692"/>
                  </a:lnTo>
                  <a:lnTo>
                    <a:pt x="3713" y="6594"/>
                  </a:lnTo>
                  <a:lnTo>
                    <a:pt x="3884" y="6399"/>
                  </a:lnTo>
                  <a:lnTo>
                    <a:pt x="4079" y="6228"/>
                  </a:lnTo>
                  <a:lnTo>
                    <a:pt x="4153" y="6179"/>
                  </a:lnTo>
                  <a:lnTo>
                    <a:pt x="4250" y="6155"/>
                  </a:lnTo>
                  <a:close/>
                  <a:moveTo>
                    <a:pt x="3469" y="7156"/>
                  </a:moveTo>
                  <a:lnTo>
                    <a:pt x="3542" y="7205"/>
                  </a:lnTo>
                  <a:lnTo>
                    <a:pt x="3615" y="7254"/>
                  </a:lnTo>
                  <a:lnTo>
                    <a:pt x="3664" y="7351"/>
                  </a:lnTo>
                  <a:lnTo>
                    <a:pt x="3664" y="7449"/>
                  </a:lnTo>
                  <a:lnTo>
                    <a:pt x="3640" y="7547"/>
                  </a:lnTo>
                  <a:lnTo>
                    <a:pt x="3396" y="7962"/>
                  </a:lnTo>
                  <a:lnTo>
                    <a:pt x="3371" y="8011"/>
                  </a:lnTo>
                  <a:lnTo>
                    <a:pt x="3298" y="8060"/>
                  </a:lnTo>
                  <a:lnTo>
                    <a:pt x="3249" y="8084"/>
                  </a:lnTo>
                  <a:lnTo>
                    <a:pt x="3176" y="8084"/>
                  </a:lnTo>
                  <a:lnTo>
                    <a:pt x="3078" y="8060"/>
                  </a:lnTo>
                  <a:lnTo>
                    <a:pt x="3005" y="8011"/>
                  </a:lnTo>
                  <a:lnTo>
                    <a:pt x="2956" y="7913"/>
                  </a:lnTo>
                  <a:lnTo>
                    <a:pt x="2932" y="7840"/>
                  </a:lnTo>
                  <a:lnTo>
                    <a:pt x="2956" y="7742"/>
                  </a:lnTo>
                  <a:lnTo>
                    <a:pt x="3225" y="7278"/>
                  </a:lnTo>
                  <a:lnTo>
                    <a:pt x="3273" y="7205"/>
                  </a:lnTo>
                  <a:lnTo>
                    <a:pt x="3371" y="7180"/>
                  </a:lnTo>
                  <a:lnTo>
                    <a:pt x="3469" y="7156"/>
                  </a:lnTo>
                  <a:close/>
                  <a:moveTo>
                    <a:pt x="2858" y="8328"/>
                  </a:moveTo>
                  <a:lnTo>
                    <a:pt x="2956" y="8353"/>
                  </a:lnTo>
                  <a:lnTo>
                    <a:pt x="3029" y="8402"/>
                  </a:lnTo>
                  <a:lnTo>
                    <a:pt x="3078" y="8475"/>
                  </a:lnTo>
                  <a:lnTo>
                    <a:pt x="3103" y="8573"/>
                  </a:lnTo>
                  <a:lnTo>
                    <a:pt x="3103" y="8670"/>
                  </a:lnTo>
                  <a:lnTo>
                    <a:pt x="2932" y="9110"/>
                  </a:lnTo>
                  <a:lnTo>
                    <a:pt x="2907" y="9183"/>
                  </a:lnTo>
                  <a:lnTo>
                    <a:pt x="2858" y="9232"/>
                  </a:lnTo>
                  <a:lnTo>
                    <a:pt x="2785" y="9281"/>
                  </a:lnTo>
                  <a:lnTo>
                    <a:pt x="2638" y="9281"/>
                  </a:lnTo>
                  <a:lnTo>
                    <a:pt x="2541" y="9232"/>
                  </a:lnTo>
                  <a:lnTo>
                    <a:pt x="2492" y="9159"/>
                  </a:lnTo>
                  <a:lnTo>
                    <a:pt x="2468" y="9061"/>
                  </a:lnTo>
                  <a:lnTo>
                    <a:pt x="2468" y="8963"/>
                  </a:lnTo>
                  <a:lnTo>
                    <a:pt x="2638" y="8499"/>
                  </a:lnTo>
                  <a:lnTo>
                    <a:pt x="2687" y="8402"/>
                  </a:lnTo>
                  <a:lnTo>
                    <a:pt x="2761" y="8353"/>
                  </a:lnTo>
                  <a:lnTo>
                    <a:pt x="2858" y="8328"/>
                  </a:lnTo>
                  <a:close/>
                  <a:moveTo>
                    <a:pt x="2541" y="9574"/>
                  </a:moveTo>
                  <a:lnTo>
                    <a:pt x="2638" y="9623"/>
                  </a:lnTo>
                  <a:lnTo>
                    <a:pt x="2712" y="9696"/>
                  </a:lnTo>
                  <a:lnTo>
                    <a:pt x="2736" y="9769"/>
                  </a:lnTo>
                  <a:lnTo>
                    <a:pt x="2736" y="9867"/>
                  </a:lnTo>
                  <a:lnTo>
                    <a:pt x="2638" y="10355"/>
                  </a:lnTo>
                  <a:lnTo>
                    <a:pt x="2590" y="10429"/>
                  </a:lnTo>
                  <a:lnTo>
                    <a:pt x="2541" y="10502"/>
                  </a:lnTo>
                  <a:lnTo>
                    <a:pt x="2468" y="10526"/>
                  </a:lnTo>
                  <a:lnTo>
                    <a:pt x="2394" y="10551"/>
                  </a:lnTo>
                  <a:lnTo>
                    <a:pt x="2345" y="10551"/>
                  </a:lnTo>
                  <a:lnTo>
                    <a:pt x="2248" y="10502"/>
                  </a:lnTo>
                  <a:lnTo>
                    <a:pt x="2199" y="10429"/>
                  </a:lnTo>
                  <a:lnTo>
                    <a:pt x="2150" y="10355"/>
                  </a:lnTo>
                  <a:lnTo>
                    <a:pt x="2150" y="10258"/>
                  </a:lnTo>
                  <a:lnTo>
                    <a:pt x="2248" y="9769"/>
                  </a:lnTo>
                  <a:lnTo>
                    <a:pt x="2297" y="9672"/>
                  </a:lnTo>
                  <a:lnTo>
                    <a:pt x="2370" y="9598"/>
                  </a:lnTo>
                  <a:lnTo>
                    <a:pt x="2443" y="9574"/>
                  </a:lnTo>
                  <a:close/>
                  <a:moveTo>
                    <a:pt x="2297" y="10844"/>
                  </a:moveTo>
                  <a:lnTo>
                    <a:pt x="2394" y="10868"/>
                  </a:lnTo>
                  <a:lnTo>
                    <a:pt x="2468" y="10942"/>
                  </a:lnTo>
                  <a:lnTo>
                    <a:pt x="2516" y="11015"/>
                  </a:lnTo>
                  <a:lnTo>
                    <a:pt x="2516" y="11113"/>
                  </a:lnTo>
                  <a:lnTo>
                    <a:pt x="2492" y="11357"/>
                  </a:lnTo>
                  <a:lnTo>
                    <a:pt x="2468" y="11430"/>
                  </a:lnTo>
                  <a:lnTo>
                    <a:pt x="2419" y="11503"/>
                  </a:lnTo>
                  <a:lnTo>
                    <a:pt x="2345" y="11552"/>
                  </a:lnTo>
                  <a:lnTo>
                    <a:pt x="2248" y="11577"/>
                  </a:lnTo>
                  <a:lnTo>
                    <a:pt x="2223" y="11577"/>
                  </a:lnTo>
                  <a:lnTo>
                    <a:pt x="2126" y="11552"/>
                  </a:lnTo>
                  <a:lnTo>
                    <a:pt x="2052" y="11503"/>
                  </a:lnTo>
                  <a:lnTo>
                    <a:pt x="2028" y="11406"/>
                  </a:lnTo>
                  <a:lnTo>
                    <a:pt x="2003" y="11308"/>
                  </a:lnTo>
                  <a:lnTo>
                    <a:pt x="2028" y="11064"/>
                  </a:lnTo>
                  <a:lnTo>
                    <a:pt x="2052" y="10966"/>
                  </a:lnTo>
                  <a:lnTo>
                    <a:pt x="2126" y="10893"/>
                  </a:lnTo>
                  <a:lnTo>
                    <a:pt x="2199" y="10844"/>
                  </a:lnTo>
                  <a:close/>
                  <a:moveTo>
                    <a:pt x="6155" y="0"/>
                  </a:moveTo>
                  <a:lnTo>
                    <a:pt x="538" y="2858"/>
                  </a:lnTo>
                  <a:lnTo>
                    <a:pt x="416" y="2906"/>
                  </a:lnTo>
                  <a:lnTo>
                    <a:pt x="318" y="3004"/>
                  </a:lnTo>
                  <a:lnTo>
                    <a:pt x="221" y="3102"/>
                  </a:lnTo>
                  <a:lnTo>
                    <a:pt x="147" y="3224"/>
                  </a:lnTo>
                  <a:lnTo>
                    <a:pt x="74" y="3322"/>
                  </a:lnTo>
                  <a:lnTo>
                    <a:pt x="25" y="3444"/>
                  </a:lnTo>
                  <a:lnTo>
                    <a:pt x="1" y="3566"/>
                  </a:lnTo>
                  <a:lnTo>
                    <a:pt x="1" y="3688"/>
                  </a:lnTo>
                  <a:lnTo>
                    <a:pt x="1" y="15924"/>
                  </a:lnTo>
                  <a:lnTo>
                    <a:pt x="1" y="16046"/>
                  </a:lnTo>
                  <a:lnTo>
                    <a:pt x="50" y="16119"/>
                  </a:lnTo>
                  <a:lnTo>
                    <a:pt x="98" y="16193"/>
                  </a:lnTo>
                  <a:lnTo>
                    <a:pt x="172" y="16241"/>
                  </a:lnTo>
                  <a:lnTo>
                    <a:pt x="245" y="16266"/>
                  </a:lnTo>
                  <a:lnTo>
                    <a:pt x="343" y="16290"/>
                  </a:lnTo>
                  <a:lnTo>
                    <a:pt x="465" y="16266"/>
                  </a:lnTo>
                  <a:lnTo>
                    <a:pt x="563" y="16217"/>
                  </a:lnTo>
                  <a:lnTo>
                    <a:pt x="6155" y="13360"/>
                  </a:lnTo>
                  <a:lnTo>
                    <a:pt x="6155" y="5813"/>
                  </a:lnTo>
                  <a:lnTo>
                    <a:pt x="6009" y="5813"/>
                  </a:lnTo>
                  <a:lnTo>
                    <a:pt x="5936" y="5764"/>
                  </a:lnTo>
                  <a:lnTo>
                    <a:pt x="5887" y="5691"/>
                  </a:lnTo>
                  <a:lnTo>
                    <a:pt x="5862" y="5593"/>
                  </a:lnTo>
                  <a:lnTo>
                    <a:pt x="5887" y="5495"/>
                  </a:lnTo>
                  <a:lnTo>
                    <a:pt x="5936" y="5422"/>
                  </a:lnTo>
                  <a:lnTo>
                    <a:pt x="6009" y="5373"/>
                  </a:lnTo>
                  <a:lnTo>
                    <a:pt x="6082" y="5349"/>
                  </a:lnTo>
                  <a:lnTo>
                    <a:pt x="6155" y="5324"/>
                  </a:lnTo>
                  <a:lnTo>
                    <a:pt x="6155" y="0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" name="Google Shape;120;p2"/>
            <p:cNvSpPr/>
            <p:nvPr/>
          </p:nvSpPr>
          <p:spPr>
            <a:xfrm>
              <a:off x="4253250" y="298550"/>
              <a:ext cx="153900" cy="406675"/>
            </a:xfrm>
            <a:custGeom>
              <a:avLst/>
              <a:gdLst/>
              <a:ahLst/>
              <a:cxnLst/>
              <a:rect l="l" t="t" r="r" b="b"/>
              <a:pathLst>
                <a:path w="6156" h="16267" extrusionOk="0">
                  <a:moveTo>
                    <a:pt x="3713" y="4348"/>
                  </a:moveTo>
                  <a:lnTo>
                    <a:pt x="3737" y="4373"/>
                  </a:lnTo>
                  <a:lnTo>
                    <a:pt x="3786" y="4397"/>
                  </a:lnTo>
                  <a:lnTo>
                    <a:pt x="3811" y="4421"/>
                  </a:lnTo>
                  <a:lnTo>
                    <a:pt x="3835" y="4544"/>
                  </a:lnTo>
                  <a:lnTo>
                    <a:pt x="3811" y="4666"/>
                  </a:lnTo>
                  <a:lnTo>
                    <a:pt x="3737" y="4812"/>
                  </a:lnTo>
                  <a:lnTo>
                    <a:pt x="3224" y="5716"/>
                  </a:lnTo>
                  <a:lnTo>
                    <a:pt x="3762" y="6009"/>
                  </a:lnTo>
                  <a:lnTo>
                    <a:pt x="3786" y="6033"/>
                  </a:lnTo>
                  <a:lnTo>
                    <a:pt x="3811" y="6082"/>
                  </a:lnTo>
                  <a:lnTo>
                    <a:pt x="3835" y="6180"/>
                  </a:lnTo>
                  <a:lnTo>
                    <a:pt x="3811" y="6326"/>
                  </a:lnTo>
                  <a:lnTo>
                    <a:pt x="3762" y="6473"/>
                  </a:lnTo>
                  <a:lnTo>
                    <a:pt x="3664" y="6595"/>
                  </a:lnTo>
                  <a:lnTo>
                    <a:pt x="3566" y="6668"/>
                  </a:lnTo>
                  <a:lnTo>
                    <a:pt x="3444" y="6717"/>
                  </a:lnTo>
                  <a:lnTo>
                    <a:pt x="3395" y="6717"/>
                  </a:lnTo>
                  <a:lnTo>
                    <a:pt x="3371" y="6693"/>
                  </a:lnTo>
                  <a:lnTo>
                    <a:pt x="2834" y="6400"/>
                  </a:lnTo>
                  <a:lnTo>
                    <a:pt x="2321" y="7303"/>
                  </a:lnTo>
                  <a:lnTo>
                    <a:pt x="2223" y="7426"/>
                  </a:lnTo>
                  <a:lnTo>
                    <a:pt x="2125" y="7499"/>
                  </a:lnTo>
                  <a:lnTo>
                    <a:pt x="2003" y="7548"/>
                  </a:lnTo>
                  <a:lnTo>
                    <a:pt x="1954" y="7548"/>
                  </a:lnTo>
                  <a:lnTo>
                    <a:pt x="1930" y="7523"/>
                  </a:lnTo>
                  <a:lnTo>
                    <a:pt x="1881" y="7499"/>
                  </a:lnTo>
                  <a:lnTo>
                    <a:pt x="1857" y="7450"/>
                  </a:lnTo>
                  <a:lnTo>
                    <a:pt x="1832" y="7352"/>
                  </a:lnTo>
                  <a:lnTo>
                    <a:pt x="1857" y="7206"/>
                  </a:lnTo>
                  <a:lnTo>
                    <a:pt x="1930" y="7059"/>
                  </a:lnTo>
                  <a:lnTo>
                    <a:pt x="2443" y="6156"/>
                  </a:lnTo>
                  <a:lnTo>
                    <a:pt x="1906" y="5862"/>
                  </a:lnTo>
                  <a:lnTo>
                    <a:pt x="1881" y="5838"/>
                  </a:lnTo>
                  <a:lnTo>
                    <a:pt x="1857" y="5789"/>
                  </a:lnTo>
                  <a:lnTo>
                    <a:pt x="1832" y="5691"/>
                  </a:lnTo>
                  <a:lnTo>
                    <a:pt x="1857" y="5569"/>
                  </a:lnTo>
                  <a:lnTo>
                    <a:pt x="1906" y="5423"/>
                  </a:lnTo>
                  <a:lnTo>
                    <a:pt x="2003" y="5301"/>
                  </a:lnTo>
                  <a:lnTo>
                    <a:pt x="2101" y="5203"/>
                  </a:lnTo>
                  <a:lnTo>
                    <a:pt x="2223" y="5179"/>
                  </a:lnTo>
                  <a:lnTo>
                    <a:pt x="2272" y="5179"/>
                  </a:lnTo>
                  <a:lnTo>
                    <a:pt x="2296" y="5203"/>
                  </a:lnTo>
                  <a:lnTo>
                    <a:pt x="2834" y="5496"/>
                  </a:lnTo>
                  <a:lnTo>
                    <a:pt x="3347" y="4592"/>
                  </a:lnTo>
                  <a:lnTo>
                    <a:pt x="3444" y="4470"/>
                  </a:lnTo>
                  <a:lnTo>
                    <a:pt x="3542" y="4373"/>
                  </a:lnTo>
                  <a:lnTo>
                    <a:pt x="3664" y="4348"/>
                  </a:lnTo>
                  <a:close/>
                  <a:moveTo>
                    <a:pt x="3176" y="7303"/>
                  </a:moveTo>
                  <a:lnTo>
                    <a:pt x="3249" y="7328"/>
                  </a:lnTo>
                  <a:lnTo>
                    <a:pt x="3322" y="7401"/>
                  </a:lnTo>
                  <a:lnTo>
                    <a:pt x="3371" y="7474"/>
                  </a:lnTo>
                  <a:lnTo>
                    <a:pt x="3420" y="7743"/>
                  </a:lnTo>
                  <a:lnTo>
                    <a:pt x="3420" y="7841"/>
                  </a:lnTo>
                  <a:lnTo>
                    <a:pt x="3371" y="7914"/>
                  </a:lnTo>
                  <a:lnTo>
                    <a:pt x="3298" y="7987"/>
                  </a:lnTo>
                  <a:lnTo>
                    <a:pt x="3224" y="8012"/>
                  </a:lnTo>
                  <a:lnTo>
                    <a:pt x="3102" y="8012"/>
                  </a:lnTo>
                  <a:lnTo>
                    <a:pt x="3029" y="7963"/>
                  </a:lnTo>
                  <a:lnTo>
                    <a:pt x="2956" y="7914"/>
                  </a:lnTo>
                  <a:lnTo>
                    <a:pt x="2931" y="7816"/>
                  </a:lnTo>
                  <a:lnTo>
                    <a:pt x="2883" y="7596"/>
                  </a:lnTo>
                  <a:lnTo>
                    <a:pt x="2883" y="7499"/>
                  </a:lnTo>
                  <a:lnTo>
                    <a:pt x="2907" y="7426"/>
                  </a:lnTo>
                  <a:lnTo>
                    <a:pt x="2980" y="7352"/>
                  </a:lnTo>
                  <a:lnTo>
                    <a:pt x="3078" y="7303"/>
                  </a:lnTo>
                  <a:close/>
                  <a:moveTo>
                    <a:pt x="3249" y="8354"/>
                  </a:moveTo>
                  <a:lnTo>
                    <a:pt x="3347" y="8378"/>
                  </a:lnTo>
                  <a:lnTo>
                    <a:pt x="3444" y="8427"/>
                  </a:lnTo>
                  <a:lnTo>
                    <a:pt x="3493" y="8500"/>
                  </a:lnTo>
                  <a:lnTo>
                    <a:pt x="3518" y="8598"/>
                  </a:lnTo>
                  <a:lnTo>
                    <a:pt x="3542" y="9013"/>
                  </a:lnTo>
                  <a:lnTo>
                    <a:pt x="3518" y="9111"/>
                  </a:lnTo>
                  <a:lnTo>
                    <a:pt x="3518" y="9208"/>
                  </a:lnTo>
                  <a:lnTo>
                    <a:pt x="3469" y="9282"/>
                  </a:lnTo>
                  <a:lnTo>
                    <a:pt x="3371" y="9331"/>
                  </a:lnTo>
                  <a:lnTo>
                    <a:pt x="3273" y="9355"/>
                  </a:lnTo>
                  <a:lnTo>
                    <a:pt x="3176" y="9331"/>
                  </a:lnTo>
                  <a:lnTo>
                    <a:pt x="3102" y="9282"/>
                  </a:lnTo>
                  <a:lnTo>
                    <a:pt x="3054" y="9184"/>
                  </a:lnTo>
                  <a:lnTo>
                    <a:pt x="3029" y="9086"/>
                  </a:lnTo>
                  <a:lnTo>
                    <a:pt x="3054" y="9013"/>
                  </a:lnTo>
                  <a:lnTo>
                    <a:pt x="3029" y="8622"/>
                  </a:lnTo>
                  <a:lnTo>
                    <a:pt x="3054" y="8525"/>
                  </a:lnTo>
                  <a:lnTo>
                    <a:pt x="3102" y="8451"/>
                  </a:lnTo>
                  <a:lnTo>
                    <a:pt x="3176" y="8378"/>
                  </a:lnTo>
                  <a:lnTo>
                    <a:pt x="3249" y="8354"/>
                  </a:lnTo>
                  <a:close/>
                  <a:moveTo>
                    <a:pt x="3249" y="9648"/>
                  </a:moveTo>
                  <a:lnTo>
                    <a:pt x="3347" y="9697"/>
                  </a:lnTo>
                  <a:lnTo>
                    <a:pt x="3420" y="9746"/>
                  </a:lnTo>
                  <a:lnTo>
                    <a:pt x="3469" y="9843"/>
                  </a:lnTo>
                  <a:lnTo>
                    <a:pt x="3469" y="9941"/>
                  </a:lnTo>
                  <a:lnTo>
                    <a:pt x="3347" y="10454"/>
                  </a:lnTo>
                  <a:lnTo>
                    <a:pt x="3322" y="10527"/>
                  </a:lnTo>
                  <a:lnTo>
                    <a:pt x="3273" y="10576"/>
                  </a:lnTo>
                  <a:lnTo>
                    <a:pt x="3200" y="10601"/>
                  </a:lnTo>
                  <a:lnTo>
                    <a:pt x="3127" y="10625"/>
                  </a:lnTo>
                  <a:lnTo>
                    <a:pt x="3054" y="10625"/>
                  </a:lnTo>
                  <a:lnTo>
                    <a:pt x="2956" y="10576"/>
                  </a:lnTo>
                  <a:lnTo>
                    <a:pt x="2907" y="10503"/>
                  </a:lnTo>
                  <a:lnTo>
                    <a:pt x="2883" y="10405"/>
                  </a:lnTo>
                  <a:lnTo>
                    <a:pt x="2883" y="10307"/>
                  </a:lnTo>
                  <a:lnTo>
                    <a:pt x="2980" y="9868"/>
                  </a:lnTo>
                  <a:lnTo>
                    <a:pt x="3005" y="9770"/>
                  </a:lnTo>
                  <a:lnTo>
                    <a:pt x="3078" y="9697"/>
                  </a:lnTo>
                  <a:lnTo>
                    <a:pt x="3151" y="9648"/>
                  </a:lnTo>
                  <a:close/>
                  <a:moveTo>
                    <a:pt x="2858" y="10869"/>
                  </a:moveTo>
                  <a:lnTo>
                    <a:pt x="2931" y="10894"/>
                  </a:lnTo>
                  <a:lnTo>
                    <a:pt x="3005" y="10967"/>
                  </a:lnTo>
                  <a:lnTo>
                    <a:pt x="3054" y="11040"/>
                  </a:lnTo>
                  <a:lnTo>
                    <a:pt x="3078" y="11138"/>
                  </a:lnTo>
                  <a:lnTo>
                    <a:pt x="3029" y="11236"/>
                  </a:lnTo>
                  <a:lnTo>
                    <a:pt x="2907" y="11480"/>
                  </a:lnTo>
                  <a:lnTo>
                    <a:pt x="2736" y="11700"/>
                  </a:lnTo>
                  <a:lnTo>
                    <a:pt x="2663" y="11748"/>
                  </a:lnTo>
                  <a:lnTo>
                    <a:pt x="2565" y="11773"/>
                  </a:lnTo>
                  <a:lnTo>
                    <a:pt x="2467" y="11773"/>
                  </a:lnTo>
                  <a:lnTo>
                    <a:pt x="2394" y="11724"/>
                  </a:lnTo>
                  <a:lnTo>
                    <a:pt x="2345" y="11651"/>
                  </a:lnTo>
                  <a:lnTo>
                    <a:pt x="2321" y="11577"/>
                  </a:lnTo>
                  <a:lnTo>
                    <a:pt x="2321" y="11480"/>
                  </a:lnTo>
                  <a:lnTo>
                    <a:pt x="2370" y="11382"/>
                  </a:lnTo>
                  <a:lnTo>
                    <a:pt x="2492" y="11211"/>
                  </a:lnTo>
                  <a:lnTo>
                    <a:pt x="2614" y="11016"/>
                  </a:lnTo>
                  <a:lnTo>
                    <a:pt x="2663" y="10918"/>
                  </a:lnTo>
                  <a:lnTo>
                    <a:pt x="2760" y="10894"/>
                  </a:lnTo>
                  <a:lnTo>
                    <a:pt x="2858" y="10869"/>
                  </a:lnTo>
                  <a:close/>
                  <a:moveTo>
                    <a:pt x="2028" y="11846"/>
                  </a:moveTo>
                  <a:lnTo>
                    <a:pt x="2101" y="11871"/>
                  </a:lnTo>
                  <a:lnTo>
                    <a:pt x="2174" y="11944"/>
                  </a:lnTo>
                  <a:lnTo>
                    <a:pt x="2223" y="12041"/>
                  </a:lnTo>
                  <a:lnTo>
                    <a:pt x="2223" y="12115"/>
                  </a:lnTo>
                  <a:lnTo>
                    <a:pt x="2174" y="12212"/>
                  </a:lnTo>
                  <a:lnTo>
                    <a:pt x="2125" y="12286"/>
                  </a:lnTo>
                  <a:lnTo>
                    <a:pt x="1881" y="12432"/>
                  </a:lnTo>
                  <a:lnTo>
                    <a:pt x="1661" y="12554"/>
                  </a:lnTo>
                  <a:lnTo>
                    <a:pt x="1539" y="12579"/>
                  </a:lnTo>
                  <a:lnTo>
                    <a:pt x="1490" y="12554"/>
                  </a:lnTo>
                  <a:lnTo>
                    <a:pt x="1417" y="12530"/>
                  </a:lnTo>
                  <a:lnTo>
                    <a:pt x="1368" y="12481"/>
                  </a:lnTo>
                  <a:lnTo>
                    <a:pt x="1319" y="12432"/>
                  </a:lnTo>
                  <a:lnTo>
                    <a:pt x="1295" y="12335"/>
                  </a:lnTo>
                  <a:lnTo>
                    <a:pt x="1319" y="12237"/>
                  </a:lnTo>
                  <a:lnTo>
                    <a:pt x="1368" y="12164"/>
                  </a:lnTo>
                  <a:lnTo>
                    <a:pt x="1442" y="12115"/>
                  </a:lnTo>
                  <a:lnTo>
                    <a:pt x="1637" y="11993"/>
                  </a:lnTo>
                  <a:lnTo>
                    <a:pt x="1832" y="11871"/>
                  </a:lnTo>
                  <a:lnTo>
                    <a:pt x="1930" y="11846"/>
                  </a:lnTo>
                  <a:close/>
                  <a:moveTo>
                    <a:pt x="831" y="12335"/>
                  </a:moveTo>
                  <a:lnTo>
                    <a:pt x="929" y="12383"/>
                  </a:lnTo>
                  <a:lnTo>
                    <a:pt x="1002" y="12432"/>
                  </a:lnTo>
                  <a:lnTo>
                    <a:pt x="1026" y="12530"/>
                  </a:lnTo>
                  <a:lnTo>
                    <a:pt x="1026" y="12628"/>
                  </a:lnTo>
                  <a:lnTo>
                    <a:pt x="1002" y="12701"/>
                  </a:lnTo>
                  <a:lnTo>
                    <a:pt x="929" y="12774"/>
                  </a:lnTo>
                  <a:lnTo>
                    <a:pt x="855" y="12823"/>
                  </a:lnTo>
                  <a:lnTo>
                    <a:pt x="318" y="12896"/>
                  </a:lnTo>
                  <a:lnTo>
                    <a:pt x="294" y="12896"/>
                  </a:lnTo>
                  <a:lnTo>
                    <a:pt x="220" y="12872"/>
                  </a:lnTo>
                  <a:lnTo>
                    <a:pt x="147" y="12823"/>
                  </a:lnTo>
                  <a:lnTo>
                    <a:pt x="74" y="12774"/>
                  </a:lnTo>
                  <a:lnTo>
                    <a:pt x="49" y="12676"/>
                  </a:lnTo>
                  <a:lnTo>
                    <a:pt x="74" y="12579"/>
                  </a:lnTo>
                  <a:lnTo>
                    <a:pt x="123" y="12506"/>
                  </a:lnTo>
                  <a:lnTo>
                    <a:pt x="196" y="12432"/>
                  </a:lnTo>
                  <a:lnTo>
                    <a:pt x="269" y="12408"/>
                  </a:lnTo>
                  <a:lnTo>
                    <a:pt x="733" y="12335"/>
                  </a:lnTo>
                  <a:close/>
                  <a:moveTo>
                    <a:pt x="5691" y="1"/>
                  </a:moveTo>
                  <a:lnTo>
                    <a:pt x="5593" y="50"/>
                  </a:lnTo>
                  <a:lnTo>
                    <a:pt x="1" y="2907"/>
                  </a:lnTo>
                  <a:lnTo>
                    <a:pt x="1" y="16267"/>
                  </a:lnTo>
                  <a:lnTo>
                    <a:pt x="5618" y="13409"/>
                  </a:lnTo>
                  <a:lnTo>
                    <a:pt x="5740" y="13360"/>
                  </a:lnTo>
                  <a:lnTo>
                    <a:pt x="5838" y="13263"/>
                  </a:lnTo>
                  <a:lnTo>
                    <a:pt x="5935" y="13165"/>
                  </a:lnTo>
                  <a:lnTo>
                    <a:pt x="6009" y="13067"/>
                  </a:lnTo>
                  <a:lnTo>
                    <a:pt x="6082" y="12945"/>
                  </a:lnTo>
                  <a:lnTo>
                    <a:pt x="6131" y="12823"/>
                  </a:lnTo>
                  <a:lnTo>
                    <a:pt x="6155" y="12701"/>
                  </a:lnTo>
                  <a:lnTo>
                    <a:pt x="6155" y="12579"/>
                  </a:lnTo>
                  <a:lnTo>
                    <a:pt x="6155" y="343"/>
                  </a:lnTo>
                  <a:lnTo>
                    <a:pt x="6155" y="221"/>
                  </a:lnTo>
                  <a:lnTo>
                    <a:pt x="6106" y="147"/>
                  </a:lnTo>
                  <a:lnTo>
                    <a:pt x="6058" y="74"/>
                  </a:lnTo>
                  <a:lnTo>
                    <a:pt x="5984" y="25"/>
                  </a:lnTo>
                  <a:lnTo>
                    <a:pt x="5911" y="1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21" name="Google Shape;121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934324" y="-71483"/>
            <a:ext cx="1209675" cy="5191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36500" y="1397700"/>
            <a:ext cx="2324505" cy="3293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5"/>
          <p:cNvSpPr txBox="1">
            <a:spLocks noGrp="1"/>
          </p:cNvSpPr>
          <p:nvPr>
            <p:ph type="sldNum" idx="12"/>
          </p:nvPr>
        </p:nvSpPr>
        <p:spPr>
          <a:xfrm>
            <a:off x="8750400" y="4356075"/>
            <a:ext cx="3936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ru-RU"/>
              <a:t>6</a:t>
            </a:fld>
            <a:endParaRPr/>
          </a:p>
        </p:txBody>
      </p:sp>
      <p:pic>
        <p:nvPicPr>
          <p:cNvPr id="128" name="Google Shape;128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991475" y="-76200"/>
            <a:ext cx="1152525" cy="493713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5"/>
          <p:cNvSpPr txBox="1">
            <a:spLocks noGrp="1"/>
          </p:cNvSpPr>
          <p:nvPr>
            <p:ph type="title"/>
          </p:nvPr>
        </p:nvSpPr>
        <p:spPr>
          <a:xfrm>
            <a:off x="1182200" y="393475"/>
            <a:ext cx="6739500" cy="80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ru-RU" sz="25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Стейкхолдеры проекта</a:t>
            </a:r>
            <a:endParaRPr sz="25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0" name="Google Shape;130;p5"/>
          <p:cNvSpPr/>
          <p:nvPr/>
        </p:nvSpPr>
        <p:spPr>
          <a:xfrm>
            <a:off x="1861175" y="1342975"/>
            <a:ext cx="6682500" cy="3535500"/>
          </a:xfrm>
          <a:prstGeom prst="triangle">
            <a:avLst>
              <a:gd name="adj" fmla="val 50000"/>
            </a:avLst>
          </a:prstGeom>
          <a:solidFill>
            <a:schemeClr val="lt1"/>
          </a:solidFill>
          <a:ln w="19050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p5"/>
          <p:cNvSpPr txBox="1"/>
          <p:nvPr/>
        </p:nvSpPr>
        <p:spPr>
          <a:xfrm>
            <a:off x="4660928" y="1680417"/>
            <a:ext cx="1102191" cy="738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0" u="none" strike="noStrike" cap="none" dirty="0">
                <a:solidFill>
                  <a:srgbClr val="000000"/>
                </a:solidFill>
                <a:latin typeface="Times New Roman" panose="02020603050405020304" pitchFamily="18" charset="0"/>
                <a:ea typeface="Barlow"/>
                <a:cs typeface="Times New Roman" panose="02020603050405020304" pitchFamily="18" charset="0"/>
                <a:sym typeface="Barlow"/>
              </a:rPr>
              <a:t>Команда проекта</a:t>
            </a:r>
            <a:endParaRPr sz="1800" b="0" i="0" u="none" strike="noStrike" cap="none" dirty="0">
              <a:solidFill>
                <a:srgbClr val="000000"/>
              </a:solidFill>
              <a:latin typeface="Times New Roman" panose="02020603050405020304" pitchFamily="18" charset="0"/>
              <a:ea typeface="Barlow"/>
              <a:cs typeface="Times New Roman" panose="02020603050405020304" pitchFamily="18" charset="0"/>
              <a:sym typeface="Barlow"/>
            </a:endParaRPr>
          </a:p>
        </p:txBody>
      </p:sp>
      <p:sp>
        <p:nvSpPr>
          <p:cNvPr id="132" name="Google Shape;132;p5"/>
          <p:cNvSpPr txBox="1"/>
          <p:nvPr/>
        </p:nvSpPr>
        <p:spPr>
          <a:xfrm>
            <a:off x="4191850" y="2503287"/>
            <a:ext cx="2040344" cy="49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0" i="0" u="none" strike="noStrike" cap="none" dirty="0">
                <a:solidFill>
                  <a:srgbClr val="000000"/>
                </a:solidFill>
                <a:latin typeface="Times New Roman" panose="02020603050405020304" pitchFamily="18" charset="0"/>
                <a:ea typeface="Barlow"/>
                <a:cs typeface="Times New Roman" panose="02020603050405020304" pitchFamily="18" charset="0"/>
                <a:sym typeface="Barlow"/>
              </a:rPr>
              <a:t>МИОСТ (ВВГУ)</a:t>
            </a:r>
            <a:endParaRPr sz="2000" b="0" i="0" u="none" strike="noStrike" cap="none" dirty="0">
              <a:solidFill>
                <a:srgbClr val="000000"/>
              </a:solidFill>
              <a:latin typeface="Times New Roman" panose="02020603050405020304" pitchFamily="18" charset="0"/>
              <a:ea typeface="Barlow"/>
              <a:cs typeface="Times New Roman" panose="02020603050405020304" pitchFamily="18" charset="0"/>
              <a:sym typeface="Barlow"/>
            </a:endParaRPr>
          </a:p>
        </p:txBody>
      </p:sp>
      <p:sp>
        <p:nvSpPr>
          <p:cNvPr id="133" name="Google Shape;133;p5"/>
          <p:cNvSpPr txBox="1"/>
          <p:nvPr/>
        </p:nvSpPr>
        <p:spPr>
          <a:xfrm>
            <a:off x="3436691" y="3150556"/>
            <a:ext cx="3531468" cy="8617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ru-RU" sz="2200" b="0" i="0" u="none" strike="noStrike" cap="none" dirty="0">
                <a:solidFill>
                  <a:srgbClr val="000000"/>
                </a:solidFill>
                <a:latin typeface="Times New Roman" panose="02020603050405020304" pitchFamily="18" charset="0"/>
                <a:ea typeface="Barlow"/>
                <a:cs typeface="Times New Roman" panose="02020603050405020304" pitchFamily="18" charset="0"/>
                <a:sym typeface="Barlow"/>
              </a:rPr>
              <a:t>Жители Первореченского района</a:t>
            </a:r>
            <a:endParaRPr sz="2200" b="0" i="0" u="none" strike="noStrike" cap="none" dirty="0">
              <a:solidFill>
                <a:srgbClr val="000000"/>
              </a:solidFill>
              <a:latin typeface="Times New Roman" panose="02020603050405020304" pitchFamily="18" charset="0"/>
              <a:ea typeface="Barlow"/>
              <a:cs typeface="Times New Roman" panose="02020603050405020304" pitchFamily="18" charset="0"/>
              <a:sym typeface="Barlow"/>
            </a:endParaRPr>
          </a:p>
        </p:txBody>
      </p:sp>
      <p:sp>
        <p:nvSpPr>
          <p:cNvPr id="134" name="Google Shape;134;p5"/>
          <p:cNvSpPr txBox="1"/>
          <p:nvPr/>
        </p:nvSpPr>
        <p:spPr>
          <a:xfrm>
            <a:off x="3593074" y="4049428"/>
            <a:ext cx="3237897" cy="8617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ru-RU" sz="2200" b="0" i="0" u="none" strike="noStrike" cap="none" dirty="0">
                <a:solidFill>
                  <a:srgbClr val="000000"/>
                </a:solidFill>
                <a:latin typeface="Times New Roman" panose="02020603050405020304" pitchFamily="18" charset="0"/>
                <a:ea typeface="Barlow"/>
                <a:cs typeface="Times New Roman" panose="02020603050405020304" pitchFamily="18" charset="0"/>
                <a:sym typeface="Barlow"/>
              </a:rPr>
              <a:t>Администрация города Владивосток</a:t>
            </a:r>
            <a:endParaRPr sz="2200" b="0" i="0" u="none" strike="noStrike" cap="none" dirty="0">
              <a:solidFill>
                <a:srgbClr val="000000"/>
              </a:solidFill>
              <a:latin typeface="Times New Roman" panose="02020603050405020304" pitchFamily="18" charset="0"/>
              <a:ea typeface="Barlow"/>
              <a:cs typeface="Times New Roman" panose="02020603050405020304" pitchFamily="18" charset="0"/>
              <a:sym typeface="Barlow"/>
            </a:endParaRPr>
          </a:p>
        </p:txBody>
      </p:sp>
      <p:cxnSp>
        <p:nvCxnSpPr>
          <p:cNvPr id="135" name="Google Shape;135;p5"/>
          <p:cNvCxnSpPr/>
          <p:nvPr/>
        </p:nvCxnSpPr>
        <p:spPr>
          <a:xfrm>
            <a:off x="4229900" y="2384475"/>
            <a:ext cx="1955400" cy="1800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36" name="Google Shape;136;p5"/>
          <p:cNvCxnSpPr>
            <a:stCxn id="130" idx="1"/>
            <a:endCxn id="130" idx="5"/>
          </p:cNvCxnSpPr>
          <p:nvPr/>
        </p:nvCxnSpPr>
        <p:spPr>
          <a:xfrm>
            <a:off x="3531800" y="3110725"/>
            <a:ext cx="3341400" cy="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37" name="Google Shape;137;p5"/>
          <p:cNvCxnSpPr/>
          <p:nvPr/>
        </p:nvCxnSpPr>
        <p:spPr>
          <a:xfrm rot="10800000" flipH="1">
            <a:off x="2631125" y="4083700"/>
            <a:ext cx="5161800" cy="1830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1d737fcfe1e_4_15"/>
          <p:cNvSpPr txBox="1">
            <a:spLocks noGrp="1"/>
          </p:cNvSpPr>
          <p:nvPr>
            <p:ph type="title"/>
          </p:nvPr>
        </p:nvSpPr>
        <p:spPr>
          <a:xfrm>
            <a:off x="1182200" y="393475"/>
            <a:ext cx="6739500" cy="80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2400"/>
              <a:buNone/>
            </a:pPr>
            <a:endParaRPr b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Структурная декомпозиция</a:t>
            </a:r>
            <a:endParaRPr sz="25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400"/>
              <a:buNone/>
            </a:pPr>
            <a:endParaRPr/>
          </a:p>
        </p:txBody>
      </p:sp>
      <p:sp>
        <p:nvSpPr>
          <p:cNvPr id="143" name="Google Shape;143;g1d737fcfe1e_4_15"/>
          <p:cNvSpPr txBox="1">
            <a:spLocks noGrp="1"/>
          </p:cNvSpPr>
          <p:nvPr>
            <p:ph type="sldNum" idx="12"/>
          </p:nvPr>
        </p:nvSpPr>
        <p:spPr>
          <a:xfrm>
            <a:off x="8750400" y="4356225"/>
            <a:ext cx="3936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ru-RU"/>
              <a:t>7</a:t>
            </a:fld>
            <a:endParaRPr/>
          </a:p>
        </p:txBody>
      </p:sp>
      <p:sp>
        <p:nvSpPr>
          <p:cNvPr id="144" name="Google Shape;144;g1d737fcfe1e_4_15"/>
          <p:cNvSpPr/>
          <p:nvPr/>
        </p:nvSpPr>
        <p:spPr>
          <a:xfrm>
            <a:off x="4333500" y="1349150"/>
            <a:ext cx="1306200" cy="463200"/>
          </a:xfrm>
          <a:prstGeom prst="roundRect">
            <a:avLst>
              <a:gd name="adj" fmla="val 16667"/>
            </a:avLst>
          </a:prstGeom>
          <a:solidFill>
            <a:srgbClr val="D5E5F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ru-RU" sz="1600" b="0" i="0" u="none" strike="noStrike" cap="none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Создание проекта</a:t>
            </a:r>
            <a:endParaRPr sz="1600" b="0" i="0" u="none" strike="noStrike" cap="none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</p:txBody>
      </p:sp>
      <p:cxnSp>
        <p:nvCxnSpPr>
          <p:cNvPr id="145" name="Google Shape;145;g1d737fcfe1e_4_15"/>
          <p:cNvCxnSpPr>
            <a:stCxn id="144" idx="2"/>
          </p:cNvCxnSpPr>
          <p:nvPr/>
        </p:nvCxnSpPr>
        <p:spPr>
          <a:xfrm>
            <a:off x="4986600" y="1812350"/>
            <a:ext cx="3600" cy="3693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stealth" w="med" len="med"/>
          </a:ln>
        </p:spPr>
      </p:cxnSp>
      <p:sp>
        <p:nvSpPr>
          <p:cNvPr id="146" name="Google Shape;146;g1d737fcfe1e_4_15"/>
          <p:cNvSpPr/>
          <p:nvPr/>
        </p:nvSpPr>
        <p:spPr>
          <a:xfrm>
            <a:off x="1907300" y="2174175"/>
            <a:ext cx="1721400" cy="536700"/>
          </a:xfrm>
          <a:prstGeom prst="roundRect">
            <a:avLst>
              <a:gd name="adj" fmla="val 16667"/>
            </a:avLst>
          </a:prstGeom>
          <a:solidFill>
            <a:srgbClr val="D5E5F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ru-RU" b="0" i="0" u="none" strike="noStrike" cap="none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1. Предпроектный этап</a:t>
            </a:r>
            <a:endParaRPr b="0" i="0" u="none" strike="noStrike" cap="none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147" name="Google Shape;147;g1d737fcfe1e_4_15"/>
          <p:cNvSpPr/>
          <p:nvPr/>
        </p:nvSpPr>
        <p:spPr>
          <a:xfrm>
            <a:off x="4032925" y="2156800"/>
            <a:ext cx="2001000" cy="536700"/>
          </a:xfrm>
          <a:prstGeom prst="roundRect">
            <a:avLst>
              <a:gd name="adj" fmla="val 16667"/>
            </a:avLst>
          </a:prstGeom>
          <a:solidFill>
            <a:srgbClr val="D5E5F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ru-RU" b="0" i="0" u="none" strike="noStrike" cap="none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2. Проектирование и опытная эксплуатация </a:t>
            </a:r>
            <a:endParaRPr b="0" i="0" u="none" strike="noStrike" cap="none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148" name="Google Shape;148;g1d737fcfe1e_4_15"/>
          <p:cNvSpPr/>
          <p:nvPr/>
        </p:nvSpPr>
        <p:spPr>
          <a:xfrm>
            <a:off x="6535725" y="2156788"/>
            <a:ext cx="2001000" cy="536700"/>
          </a:xfrm>
          <a:prstGeom prst="roundRect">
            <a:avLst>
              <a:gd name="adj" fmla="val 16667"/>
            </a:avLst>
          </a:prstGeom>
          <a:solidFill>
            <a:srgbClr val="D5E5F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800" b="0" i="0" u="none" strike="noStrike" cap="none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3. Запуск проекта</a:t>
            </a:r>
            <a:endParaRPr sz="1800" b="0" i="0" u="none" strike="noStrike" cap="none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149" name="Google Shape;149;g1d737fcfe1e_4_15"/>
          <p:cNvSpPr/>
          <p:nvPr/>
        </p:nvSpPr>
        <p:spPr>
          <a:xfrm>
            <a:off x="1523975" y="2895825"/>
            <a:ext cx="1159200" cy="895800"/>
          </a:xfrm>
          <a:prstGeom prst="roundRect">
            <a:avLst>
              <a:gd name="adj" fmla="val 16667"/>
            </a:avLst>
          </a:prstGeom>
          <a:solidFill>
            <a:srgbClr val="D5E5F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ru-RU" sz="1200" b="0" i="0" u="none" strike="noStrike" cap="none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1.1.</a:t>
            </a:r>
            <a:endParaRPr sz="1200" b="0" i="0" u="none" strike="noStrike" cap="none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ru-RU" sz="1200" b="0" i="0" u="none" strike="noStrike" cap="none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Определение проекта и постановление задачи</a:t>
            </a:r>
            <a:endParaRPr sz="1100" b="0" i="0" u="none" strike="noStrike" cap="none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150" name="Google Shape;150;g1d737fcfe1e_4_15"/>
          <p:cNvSpPr/>
          <p:nvPr/>
        </p:nvSpPr>
        <p:spPr>
          <a:xfrm>
            <a:off x="2762300" y="2895825"/>
            <a:ext cx="1159200" cy="895800"/>
          </a:xfrm>
          <a:prstGeom prst="roundRect">
            <a:avLst>
              <a:gd name="adj" fmla="val 16667"/>
            </a:avLst>
          </a:prstGeom>
          <a:solidFill>
            <a:srgbClr val="D5E5F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ru-RU" sz="1100" b="0" i="0" u="none" strike="noStrike" cap="none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1.2 Предпроектный анализ. Исследование возможностей.</a:t>
            </a:r>
            <a:endParaRPr sz="1100" b="0" i="0" u="none" strike="noStrike" cap="none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151" name="Google Shape;151;g1d737fcfe1e_4_15"/>
          <p:cNvSpPr/>
          <p:nvPr/>
        </p:nvSpPr>
        <p:spPr>
          <a:xfrm>
            <a:off x="4000625" y="2895825"/>
            <a:ext cx="989700" cy="895800"/>
          </a:xfrm>
          <a:prstGeom prst="roundRect">
            <a:avLst>
              <a:gd name="adj" fmla="val 16667"/>
            </a:avLst>
          </a:prstGeom>
          <a:solidFill>
            <a:srgbClr val="D5E5F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ru-RU" sz="1200" b="0" i="0" u="none" strike="noStrike" cap="none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2.1 </a:t>
            </a:r>
            <a:endParaRPr sz="1200" b="0" i="0" u="none" strike="noStrike" cap="none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ru-RU" sz="1200" b="0" i="0" u="none" strike="noStrike" cap="none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Разработка плана организации проекта</a:t>
            </a:r>
            <a:endParaRPr sz="1200" b="0" i="0" u="none" strike="noStrike" cap="none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152" name="Google Shape;152;g1d737fcfe1e_4_15"/>
          <p:cNvSpPr/>
          <p:nvPr/>
        </p:nvSpPr>
        <p:spPr>
          <a:xfrm>
            <a:off x="5069450" y="2895825"/>
            <a:ext cx="1045200" cy="895800"/>
          </a:xfrm>
          <a:prstGeom prst="roundRect">
            <a:avLst>
              <a:gd name="adj" fmla="val 16667"/>
            </a:avLst>
          </a:prstGeom>
          <a:solidFill>
            <a:srgbClr val="D5E5F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ru-RU" sz="1200" b="0" i="0" u="none" strike="noStrike" cap="none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2.2 Подготовка документации по проекту</a:t>
            </a:r>
            <a:endParaRPr sz="1200" b="0" i="0" u="none" strike="noStrike" cap="none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153" name="Google Shape;153;g1d737fcfe1e_4_15"/>
          <p:cNvSpPr/>
          <p:nvPr/>
        </p:nvSpPr>
        <p:spPr>
          <a:xfrm>
            <a:off x="6193775" y="2895825"/>
            <a:ext cx="1306200" cy="895800"/>
          </a:xfrm>
          <a:prstGeom prst="roundRect">
            <a:avLst>
              <a:gd name="adj" fmla="val 16667"/>
            </a:avLst>
          </a:prstGeom>
          <a:solidFill>
            <a:srgbClr val="D5E5F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ru-RU" b="0" i="0" u="none" strike="noStrike" cap="none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3.1 </a:t>
            </a:r>
            <a:endParaRPr b="0" i="0" u="none" strike="noStrike" cap="none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ru-RU" b="0" i="0" u="none" strike="noStrike" cap="none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Детальное проектирование</a:t>
            </a:r>
            <a:r>
              <a:rPr lang="ru-RU" sz="2400" b="0" i="0" u="none" strike="noStrike" cap="none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endParaRPr sz="2400" b="0" i="0" u="none" strike="noStrike" cap="none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154" name="Google Shape;154;g1d737fcfe1e_4_15"/>
          <p:cNvSpPr/>
          <p:nvPr/>
        </p:nvSpPr>
        <p:spPr>
          <a:xfrm>
            <a:off x="7603725" y="2895825"/>
            <a:ext cx="1277700" cy="895800"/>
          </a:xfrm>
          <a:prstGeom prst="roundRect">
            <a:avLst>
              <a:gd name="adj" fmla="val 16667"/>
            </a:avLst>
          </a:prstGeom>
          <a:solidFill>
            <a:srgbClr val="D5E5F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ru-RU" b="0" i="0" u="none" strike="noStrike" cap="none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3.2</a:t>
            </a:r>
            <a:endParaRPr b="0" i="0" u="none" strike="noStrike" cap="none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ru-RU" b="0" i="0" u="none" strike="noStrike" cap="none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Оценка эффективности проекта</a:t>
            </a:r>
            <a:endParaRPr b="0" i="0" u="none" strike="noStrike" cap="none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</p:txBody>
      </p:sp>
      <p:cxnSp>
        <p:nvCxnSpPr>
          <p:cNvPr id="155" name="Google Shape;155;g1d737fcfe1e_4_15"/>
          <p:cNvCxnSpPr/>
          <p:nvPr/>
        </p:nvCxnSpPr>
        <p:spPr>
          <a:xfrm flipH="1">
            <a:off x="3250275" y="1812375"/>
            <a:ext cx="1154100" cy="344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stealth" w="med" len="med"/>
          </a:ln>
        </p:spPr>
      </p:cxnSp>
      <p:cxnSp>
        <p:nvCxnSpPr>
          <p:cNvPr id="156" name="Google Shape;156;g1d737fcfe1e_4_15"/>
          <p:cNvCxnSpPr/>
          <p:nvPr/>
        </p:nvCxnSpPr>
        <p:spPr>
          <a:xfrm>
            <a:off x="5619375" y="1792125"/>
            <a:ext cx="1315200" cy="368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157" name="Google Shape;157;g1d737fcfe1e_4_15"/>
          <p:cNvCxnSpPr>
            <a:endCxn id="149" idx="0"/>
          </p:cNvCxnSpPr>
          <p:nvPr/>
        </p:nvCxnSpPr>
        <p:spPr>
          <a:xfrm flipH="1">
            <a:off x="2103575" y="2713425"/>
            <a:ext cx="93600" cy="182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158" name="Google Shape;158;g1d737fcfe1e_4_15"/>
          <p:cNvCxnSpPr>
            <a:endCxn id="150" idx="0"/>
          </p:cNvCxnSpPr>
          <p:nvPr/>
        </p:nvCxnSpPr>
        <p:spPr>
          <a:xfrm>
            <a:off x="3047600" y="2723625"/>
            <a:ext cx="294300" cy="172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159" name="Google Shape;159;g1d737fcfe1e_4_15"/>
          <p:cNvCxnSpPr>
            <a:stCxn id="147" idx="2"/>
            <a:endCxn id="151" idx="0"/>
          </p:cNvCxnSpPr>
          <p:nvPr/>
        </p:nvCxnSpPr>
        <p:spPr>
          <a:xfrm flipH="1">
            <a:off x="4495525" y="2693500"/>
            <a:ext cx="537900" cy="202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160" name="Google Shape;160;g1d737fcfe1e_4_15"/>
          <p:cNvCxnSpPr>
            <a:stCxn id="147" idx="2"/>
            <a:endCxn id="152" idx="0"/>
          </p:cNvCxnSpPr>
          <p:nvPr/>
        </p:nvCxnSpPr>
        <p:spPr>
          <a:xfrm>
            <a:off x="5033425" y="2693500"/>
            <a:ext cx="558600" cy="202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161" name="Google Shape;161;g1d737fcfe1e_4_15"/>
          <p:cNvCxnSpPr>
            <a:cxnSpLocks/>
            <a:stCxn id="148" idx="2"/>
            <a:endCxn id="153" idx="0"/>
          </p:cNvCxnSpPr>
          <p:nvPr/>
        </p:nvCxnSpPr>
        <p:spPr>
          <a:xfrm flipH="1">
            <a:off x="6846825" y="2693488"/>
            <a:ext cx="689400" cy="202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162" name="Google Shape;162;g1d737fcfe1e_4_15"/>
          <p:cNvCxnSpPr/>
          <p:nvPr/>
        </p:nvCxnSpPr>
        <p:spPr>
          <a:xfrm>
            <a:off x="7471475" y="2693500"/>
            <a:ext cx="758700" cy="202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triangle" w="med" len="med"/>
          </a:ln>
        </p:spPr>
      </p:cxnSp>
      <p:pic>
        <p:nvPicPr>
          <p:cNvPr id="163" name="Google Shape;163;g1d737fcfe1e_4_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91475" y="-50801"/>
            <a:ext cx="1152525" cy="4937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7"/>
          <p:cNvSpPr txBox="1">
            <a:spLocks noGrp="1"/>
          </p:cNvSpPr>
          <p:nvPr>
            <p:ph type="title"/>
          </p:nvPr>
        </p:nvSpPr>
        <p:spPr>
          <a:xfrm>
            <a:off x="1147925" y="393463"/>
            <a:ext cx="6739500" cy="80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ru-RU" sz="25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Диаграмма </a:t>
            </a:r>
            <a:r>
              <a:rPr lang="ru-RU" sz="25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Ганта</a:t>
            </a:r>
            <a:r>
              <a:rPr lang="ru-RU" sz="25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и календарный график выполнения работ</a:t>
            </a:r>
            <a:endParaRPr sz="25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9" name="Google Shape;169;p7"/>
          <p:cNvSpPr txBox="1">
            <a:spLocks noGrp="1"/>
          </p:cNvSpPr>
          <p:nvPr>
            <p:ph type="sldNum" idx="12"/>
          </p:nvPr>
        </p:nvSpPr>
        <p:spPr>
          <a:xfrm>
            <a:off x="8750400" y="4356225"/>
            <a:ext cx="3936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8</a:t>
            </a:fld>
            <a:endParaRPr/>
          </a:p>
        </p:txBody>
      </p:sp>
      <p:grpSp>
        <p:nvGrpSpPr>
          <p:cNvPr id="170" name="Google Shape;170;p7"/>
          <p:cNvGrpSpPr/>
          <p:nvPr/>
        </p:nvGrpSpPr>
        <p:grpSpPr>
          <a:xfrm>
            <a:off x="8247163" y="629034"/>
            <a:ext cx="205851" cy="335576"/>
            <a:chOff x="6730350" y="2315900"/>
            <a:chExt cx="257700" cy="420100"/>
          </a:xfrm>
        </p:grpSpPr>
        <p:sp>
          <p:nvSpPr>
            <p:cNvPr id="171" name="Google Shape;171;p7"/>
            <p:cNvSpPr/>
            <p:nvPr/>
          </p:nvSpPr>
          <p:spPr>
            <a:xfrm>
              <a:off x="6807900" y="2671250"/>
              <a:ext cx="102600" cy="22625"/>
            </a:xfrm>
            <a:custGeom>
              <a:avLst/>
              <a:gdLst/>
              <a:ahLst/>
              <a:cxnLst/>
              <a:rect l="l" t="t" r="r" b="b"/>
              <a:pathLst>
                <a:path w="4104" h="905" extrusionOk="0">
                  <a:moveTo>
                    <a:pt x="1" y="1"/>
                  </a:moveTo>
                  <a:lnTo>
                    <a:pt x="1" y="905"/>
                  </a:lnTo>
                  <a:lnTo>
                    <a:pt x="4104" y="905"/>
                  </a:lnTo>
                  <a:lnTo>
                    <a:pt x="4104" y="1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" name="Google Shape;172;p7"/>
            <p:cNvSpPr/>
            <p:nvPr/>
          </p:nvSpPr>
          <p:spPr>
            <a:xfrm>
              <a:off x="6807900" y="2636450"/>
              <a:ext cx="102600" cy="22625"/>
            </a:xfrm>
            <a:custGeom>
              <a:avLst/>
              <a:gdLst/>
              <a:ahLst/>
              <a:cxnLst/>
              <a:rect l="l" t="t" r="r" b="b"/>
              <a:pathLst>
                <a:path w="4104" h="905" extrusionOk="0">
                  <a:moveTo>
                    <a:pt x="1" y="1"/>
                  </a:moveTo>
                  <a:lnTo>
                    <a:pt x="1" y="905"/>
                  </a:lnTo>
                  <a:lnTo>
                    <a:pt x="4104" y="905"/>
                  </a:lnTo>
                  <a:lnTo>
                    <a:pt x="4104" y="1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" name="Google Shape;173;p7"/>
            <p:cNvSpPr/>
            <p:nvPr/>
          </p:nvSpPr>
          <p:spPr>
            <a:xfrm>
              <a:off x="6807900" y="2706075"/>
              <a:ext cx="102600" cy="29925"/>
            </a:xfrm>
            <a:custGeom>
              <a:avLst/>
              <a:gdLst/>
              <a:ahLst/>
              <a:cxnLst/>
              <a:rect l="l" t="t" r="r" b="b"/>
              <a:pathLst>
                <a:path w="4104" h="1197" extrusionOk="0">
                  <a:moveTo>
                    <a:pt x="1" y="0"/>
                  </a:moveTo>
                  <a:lnTo>
                    <a:pt x="1" y="171"/>
                  </a:lnTo>
                  <a:lnTo>
                    <a:pt x="25" y="318"/>
                  </a:lnTo>
                  <a:lnTo>
                    <a:pt x="98" y="464"/>
                  </a:lnTo>
                  <a:lnTo>
                    <a:pt x="196" y="586"/>
                  </a:lnTo>
                  <a:lnTo>
                    <a:pt x="343" y="660"/>
                  </a:lnTo>
                  <a:lnTo>
                    <a:pt x="1881" y="1172"/>
                  </a:lnTo>
                  <a:lnTo>
                    <a:pt x="2052" y="1197"/>
                  </a:lnTo>
                  <a:lnTo>
                    <a:pt x="2223" y="1172"/>
                  </a:lnTo>
                  <a:lnTo>
                    <a:pt x="3762" y="660"/>
                  </a:lnTo>
                  <a:lnTo>
                    <a:pt x="3908" y="586"/>
                  </a:lnTo>
                  <a:lnTo>
                    <a:pt x="4006" y="464"/>
                  </a:lnTo>
                  <a:lnTo>
                    <a:pt x="4079" y="318"/>
                  </a:lnTo>
                  <a:lnTo>
                    <a:pt x="4104" y="171"/>
                  </a:lnTo>
                  <a:lnTo>
                    <a:pt x="4104" y="0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" name="Google Shape;174;p7"/>
            <p:cNvSpPr/>
            <p:nvPr/>
          </p:nvSpPr>
          <p:spPr>
            <a:xfrm>
              <a:off x="6811575" y="2463675"/>
              <a:ext cx="95275" cy="160600"/>
            </a:xfrm>
            <a:custGeom>
              <a:avLst/>
              <a:gdLst/>
              <a:ahLst/>
              <a:cxnLst/>
              <a:rect l="l" t="t" r="r" b="b"/>
              <a:pathLst>
                <a:path w="3811" h="6424" extrusionOk="0">
                  <a:moveTo>
                    <a:pt x="1905" y="0"/>
                  </a:moveTo>
                  <a:lnTo>
                    <a:pt x="928" y="831"/>
                  </a:lnTo>
                  <a:lnTo>
                    <a:pt x="855" y="879"/>
                  </a:lnTo>
                  <a:lnTo>
                    <a:pt x="782" y="904"/>
                  </a:lnTo>
                  <a:lnTo>
                    <a:pt x="684" y="879"/>
                  </a:lnTo>
                  <a:lnTo>
                    <a:pt x="611" y="831"/>
                  </a:lnTo>
                  <a:lnTo>
                    <a:pt x="0" y="318"/>
                  </a:lnTo>
                  <a:lnTo>
                    <a:pt x="1319" y="6423"/>
                  </a:lnTo>
                  <a:lnTo>
                    <a:pt x="2491" y="6423"/>
                  </a:lnTo>
                  <a:lnTo>
                    <a:pt x="3810" y="318"/>
                  </a:lnTo>
                  <a:lnTo>
                    <a:pt x="3200" y="831"/>
                  </a:lnTo>
                  <a:lnTo>
                    <a:pt x="3126" y="879"/>
                  </a:lnTo>
                  <a:lnTo>
                    <a:pt x="3029" y="904"/>
                  </a:lnTo>
                  <a:lnTo>
                    <a:pt x="2955" y="879"/>
                  </a:lnTo>
                  <a:lnTo>
                    <a:pt x="2882" y="831"/>
                  </a:lnTo>
                  <a:lnTo>
                    <a:pt x="1905" y="0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" name="Google Shape;175;p7"/>
            <p:cNvSpPr/>
            <p:nvPr/>
          </p:nvSpPr>
          <p:spPr>
            <a:xfrm>
              <a:off x="6730350" y="2315900"/>
              <a:ext cx="257700" cy="308375"/>
            </a:xfrm>
            <a:custGeom>
              <a:avLst/>
              <a:gdLst/>
              <a:ahLst/>
              <a:cxnLst/>
              <a:rect l="l" t="t" r="r" b="b"/>
              <a:pathLst>
                <a:path w="10308" h="12335" extrusionOk="0">
                  <a:moveTo>
                    <a:pt x="5154" y="1"/>
                  </a:moveTo>
                  <a:lnTo>
                    <a:pt x="4617" y="25"/>
                  </a:lnTo>
                  <a:lnTo>
                    <a:pt x="4128" y="98"/>
                  </a:lnTo>
                  <a:lnTo>
                    <a:pt x="3615" y="245"/>
                  </a:lnTo>
                  <a:lnTo>
                    <a:pt x="3151" y="416"/>
                  </a:lnTo>
                  <a:lnTo>
                    <a:pt x="2712" y="636"/>
                  </a:lnTo>
                  <a:lnTo>
                    <a:pt x="2272" y="880"/>
                  </a:lnTo>
                  <a:lnTo>
                    <a:pt x="1881" y="1173"/>
                  </a:lnTo>
                  <a:lnTo>
                    <a:pt x="1515" y="1515"/>
                  </a:lnTo>
                  <a:lnTo>
                    <a:pt x="1198" y="1881"/>
                  </a:lnTo>
                  <a:lnTo>
                    <a:pt x="880" y="2272"/>
                  </a:lnTo>
                  <a:lnTo>
                    <a:pt x="636" y="2687"/>
                  </a:lnTo>
                  <a:lnTo>
                    <a:pt x="416" y="3151"/>
                  </a:lnTo>
                  <a:lnTo>
                    <a:pt x="245" y="3615"/>
                  </a:lnTo>
                  <a:lnTo>
                    <a:pt x="123" y="4104"/>
                  </a:lnTo>
                  <a:lnTo>
                    <a:pt x="50" y="4617"/>
                  </a:lnTo>
                  <a:lnTo>
                    <a:pt x="1" y="5154"/>
                  </a:lnTo>
                  <a:lnTo>
                    <a:pt x="25" y="5423"/>
                  </a:lnTo>
                  <a:lnTo>
                    <a:pt x="50" y="5691"/>
                  </a:lnTo>
                  <a:lnTo>
                    <a:pt x="123" y="6204"/>
                  </a:lnTo>
                  <a:lnTo>
                    <a:pt x="245" y="6693"/>
                  </a:lnTo>
                  <a:lnTo>
                    <a:pt x="416" y="7132"/>
                  </a:lnTo>
                  <a:lnTo>
                    <a:pt x="636" y="7572"/>
                  </a:lnTo>
                  <a:lnTo>
                    <a:pt x="856" y="7963"/>
                  </a:lnTo>
                  <a:lnTo>
                    <a:pt x="1100" y="8353"/>
                  </a:lnTo>
                  <a:lnTo>
                    <a:pt x="1369" y="8744"/>
                  </a:lnTo>
                  <a:lnTo>
                    <a:pt x="1906" y="9526"/>
                  </a:lnTo>
                  <a:lnTo>
                    <a:pt x="2150" y="9941"/>
                  </a:lnTo>
                  <a:lnTo>
                    <a:pt x="2394" y="10356"/>
                  </a:lnTo>
                  <a:lnTo>
                    <a:pt x="2614" y="10796"/>
                  </a:lnTo>
                  <a:lnTo>
                    <a:pt x="2810" y="11284"/>
                  </a:lnTo>
                  <a:lnTo>
                    <a:pt x="2980" y="11797"/>
                  </a:lnTo>
                  <a:lnTo>
                    <a:pt x="3103" y="12334"/>
                  </a:lnTo>
                  <a:lnTo>
                    <a:pt x="4079" y="12334"/>
                  </a:lnTo>
                  <a:lnTo>
                    <a:pt x="3249" y="8500"/>
                  </a:lnTo>
                  <a:lnTo>
                    <a:pt x="2663" y="5642"/>
                  </a:lnTo>
                  <a:lnTo>
                    <a:pt x="2663" y="5520"/>
                  </a:lnTo>
                  <a:lnTo>
                    <a:pt x="2712" y="5423"/>
                  </a:lnTo>
                  <a:lnTo>
                    <a:pt x="2785" y="5374"/>
                  </a:lnTo>
                  <a:lnTo>
                    <a:pt x="2883" y="5349"/>
                  </a:lnTo>
                  <a:lnTo>
                    <a:pt x="2956" y="5349"/>
                  </a:lnTo>
                  <a:lnTo>
                    <a:pt x="3054" y="5398"/>
                  </a:lnTo>
                  <a:lnTo>
                    <a:pt x="4031" y="6253"/>
                  </a:lnTo>
                  <a:lnTo>
                    <a:pt x="4983" y="5398"/>
                  </a:lnTo>
                  <a:lnTo>
                    <a:pt x="5081" y="5349"/>
                  </a:lnTo>
                  <a:lnTo>
                    <a:pt x="5227" y="5349"/>
                  </a:lnTo>
                  <a:lnTo>
                    <a:pt x="5325" y="5398"/>
                  </a:lnTo>
                  <a:lnTo>
                    <a:pt x="6278" y="6253"/>
                  </a:lnTo>
                  <a:lnTo>
                    <a:pt x="7254" y="5398"/>
                  </a:lnTo>
                  <a:lnTo>
                    <a:pt x="7352" y="5349"/>
                  </a:lnTo>
                  <a:lnTo>
                    <a:pt x="7425" y="5349"/>
                  </a:lnTo>
                  <a:lnTo>
                    <a:pt x="7523" y="5374"/>
                  </a:lnTo>
                  <a:lnTo>
                    <a:pt x="7596" y="5423"/>
                  </a:lnTo>
                  <a:lnTo>
                    <a:pt x="7645" y="5520"/>
                  </a:lnTo>
                  <a:lnTo>
                    <a:pt x="7645" y="5642"/>
                  </a:lnTo>
                  <a:lnTo>
                    <a:pt x="7059" y="8500"/>
                  </a:lnTo>
                  <a:lnTo>
                    <a:pt x="6229" y="12334"/>
                  </a:lnTo>
                  <a:lnTo>
                    <a:pt x="7206" y="12334"/>
                  </a:lnTo>
                  <a:lnTo>
                    <a:pt x="7328" y="11797"/>
                  </a:lnTo>
                  <a:lnTo>
                    <a:pt x="7499" y="11284"/>
                  </a:lnTo>
                  <a:lnTo>
                    <a:pt x="7694" y="10796"/>
                  </a:lnTo>
                  <a:lnTo>
                    <a:pt x="7914" y="10356"/>
                  </a:lnTo>
                  <a:lnTo>
                    <a:pt x="8158" y="9941"/>
                  </a:lnTo>
                  <a:lnTo>
                    <a:pt x="8402" y="9526"/>
                  </a:lnTo>
                  <a:lnTo>
                    <a:pt x="8940" y="8744"/>
                  </a:lnTo>
                  <a:lnTo>
                    <a:pt x="9208" y="8353"/>
                  </a:lnTo>
                  <a:lnTo>
                    <a:pt x="9453" y="7963"/>
                  </a:lnTo>
                  <a:lnTo>
                    <a:pt x="9672" y="7572"/>
                  </a:lnTo>
                  <a:lnTo>
                    <a:pt x="9892" y="7132"/>
                  </a:lnTo>
                  <a:lnTo>
                    <a:pt x="10063" y="6693"/>
                  </a:lnTo>
                  <a:lnTo>
                    <a:pt x="10185" y="6204"/>
                  </a:lnTo>
                  <a:lnTo>
                    <a:pt x="10259" y="5691"/>
                  </a:lnTo>
                  <a:lnTo>
                    <a:pt x="10283" y="5423"/>
                  </a:lnTo>
                  <a:lnTo>
                    <a:pt x="10307" y="5154"/>
                  </a:lnTo>
                  <a:lnTo>
                    <a:pt x="10259" y="4617"/>
                  </a:lnTo>
                  <a:lnTo>
                    <a:pt x="10185" y="4104"/>
                  </a:lnTo>
                  <a:lnTo>
                    <a:pt x="10063" y="3615"/>
                  </a:lnTo>
                  <a:lnTo>
                    <a:pt x="9892" y="3151"/>
                  </a:lnTo>
                  <a:lnTo>
                    <a:pt x="9672" y="2687"/>
                  </a:lnTo>
                  <a:lnTo>
                    <a:pt x="9428" y="2272"/>
                  </a:lnTo>
                  <a:lnTo>
                    <a:pt x="9111" y="1881"/>
                  </a:lnTo>
                  <a:lnTo>
                    <a:pt x="8793" y="1515"/>
                  </a:lnTo>
                  <a:lnTo>
                    <a:pt x="8427" y="1173"/>
                  </a:lnTo>
                  <a:lnTo>
                    <a:pt x="8036" y="880"/>
                  </a:lnTo>
                  <a:lnTo>
                    <a:pt x="7596" y="636"/>
                  </a:lnTo>
                  <a:lnTo>
                    <a:pt x="7157" y="416"/>
                  </a:lnTo>
                  <a:lnTo>
                    <a:pt x="6693" y="245"/>
                  </a:lnTo>
                  <a:lnTo>
                    <a:pt x="6180" y="98"/>
                  </a:lnTo>
                  <a:lnTo>
                    <a:pt x="5691" y="25"/>
                  </a:lnTo>
                  <a:lnTo>
                    <a:pt x="5154" y="1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76" name="Google Shape;176;p7"/>
          <p:cNvSpPr txBox="1">
            <a:spLocks noGrp="1"/>
          </p:cNvSpPr>
          <p:nvPr>
            <p:ph type="body" idx="1"/>
          </p:nvPr>
        </p:nvSpPr>
        <p:spPr>
          <a:xfrm>
            <a:off x="1576275" y="1367175"/>
            <a:ext cx="6739500" cy="338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200"/>
              <a:buNone/>
            </a:pPr>
            <a:endParaRPr/>
          </a:p>
        </p:txBody>
      </p:sp>
      <p:sp>
        <p:nvSpPr>
          <p:cNvPr id="177" name="Google Shape;177;p7"/>
          <p:cNvSpPr txBox="1">
            <a:spLocks noGrp="1"/>
          </p:cNvSpPr>
          <p:nvPr>
            <p:ph type="body" idx="2"/>
          </p:nvPr>
        </p:nvSpPr>
        <p:spPr>
          <a:xfrm>
            <a:off x="5268071" y="1367175"/>
            <a:ext cx="3482400" cy="338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200"/>
              <a:buNone/>
            </a:pPr>
            <a:endParaRPr/>
          </a:p>
        </p:txBody>
      </p:sp>
      <p:pic>
        <p:nvPicPr>
          <p:cNvPr id="178" name="Google Shape;178;p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991475" y="-80171"/>
            <a:ext cx="1152525" cy="4937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25862" y="1299825"/>
            <a:ext cx="6840316" cy="3382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22d816920ed_5_21"/>
          <p:cNvSpPr txBox="1">
            <a:spLocks noGrp="1"/>
          </p:cNvSpPr>
          <p:nvPr>
            <p:ph type="title"/>
          </p:nvPr>
        </p:nvSpPr>
        <p:spPr>
          <a:xfrm>
            <a:off x="1182200" y="393475"/>
            <a:ext cx="6739500" cy="80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ru-RU" sz="25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Матрица ответственности реализации проекта</a:t>
            </a:r>
            <a:endParaRPr sz="25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5" name="Google Shape;185;g22d816920ed_5_21"/>
          <p:cNvSpPr txBox="1">
            <a:spLocks noGrp="1"/>
          </p:cNvSpPr>
          <p:nvPr>
            <p:ph type="sldNum" idx="12"/>
          </p:nvPr>
        </p:nvSpPr>
        <p:spPr>
          <a:xfrm>
            <a:off x="8750400" y="4356225"/>
            <a:ext cx="3936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ru-RU"/>
              <a:t>9</a:t>
            </a:fld>
            <a:endParaRPr/>
          </a:p>
        </p:txBody>
      </p:sp>
      <p:pic>
        <p:nvPicPr>
          <p:cNvPr id="186" name="Google Shape;186;g22d816920ed_5_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75500" y="1596700"/>
            <a:ext cx="7223425" cy="2219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9"/>
          <p:cNvSpPr txBox="1">
            <a:spLocks noGrp="1"/>
          </p:cNvSpPr>
          <p:nvPr>
            <p:ph type="title"/>
          </p:nvPr>
        </p:nvSpPr>
        <p:spPr>
          <a:xfrm>
            <a:off x="2043675" y="393475"/>
            <a:ext cx="5877900" cy="80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ru-RU" sz="25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Проектный инструментарий </a:t>
            </a:r>
            <a:endParaRPr sz="2500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2" name="Google Shape;192;p9"/>
          <p:cNvSpPr txBox="1">
            <a:spLocks noGrp="1"/>
          </p:cNvSpPr>
          <p:nvPr>
            <p:ph type="sldNum" idx="12"/>
          </p:nvPr>
        </p:nvSpPr>
        <p:spPr>
          <a:xfrm>
            <a:off x="8750400" y="4356225"/>
            <a:ext cx="3936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ru-RU"/>
              <a:t>10</a:t>
            </a:fld>
            <a:endParaRPr/>
          </a:p>
        </p:txBody>
      </p:sp>
      <p:pic>
        <p:nvPicPr>
          <p:cNvPr id="194" name="Google Shape;194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991475" y="-50801"/>
            <a:ext cx="1152525" cy="4937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147000" y="1535500"/>
            <a:ext cx="5671250" cy="32767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0"/>
          <p:cNvSpPr txBox="1">
            <a:spLocks noGrp="1"/>
          </p:cNvSpPr>
          <p:nvPr>
            <p:ph type="title"/>
          </p:nvPr>
        </p:nvSpPr>
        <p:spPr>
          <a:xfrm>
            <a:off x="1202250" y="393475"/>
            <a:ext cx="6739500" cy="80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ru-RU" sz="25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Инструменты, используемые для работы над проектом</a:t>
            </a:r>
            <a:endParaRPr sz="25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1" name="Google Shape;201;p10"/>
          <p:cNvSpPr txBox="1">
            <a:spLocks noGrp="1"/>
          </p:cNvSpPr>
          <p:nvPr>
            <p:ph type="sldNum" idx="12"/>
          </p:nvPr>
        </p:nvSpPr>
        <p:spPr>
          <a:xfrm>
            <a:off x="8750400" y="4356225"/>
            <a:ext cx="3936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ru-RU"/>
              <a:t>11</a:t>
            </a:fld>
            <a:endParaRPr/>
          </a:p>
        </p:txBody>
      </p:sp>
      <p:grpSp>
        <p:nvGrpSpPr>
          <p:cNvPr id="202" name="Google Shape;202;p10"/>
          <p:cNvGrpSpPr/>
          <p:nvPr/>
        </p:nvGrpSpPr>
        <p:grpSpPr>
          <a:xfrm>
            <a:off x="8176601" y="649018"/>
            <a:ext cx="355087" cy="295596"/>
            <a:chOff x="1244325" y="314425"/>
            <a:chExt cx="444525" cy="370050"/>
          </a:xfrm>
        </p:grpSpPr>
        <p:sp>
          <p:nvSpPr>
            <p:cNvPr id="203" name="Google Shape;203;p10"/>
            <p:cNvSpPr/>
            <p:nvPr/>
          </p:nvSpPr>
          <p:spPr>
            <a:xfrm>
              <a:off x="1388425" y="463425"/>
              <a:ext cx="143525" cy="143500"/>
            </a:xfrm>
            <a:custGeom>
              <a:avLst/>
              <a:gdLst/>
              <a:ahLst/>
              <a:cxnLst/>
              <a:rect l="l" t="t" r="r" b="b"/>
              <a:pathLst>
                <a:path w="5741" h="5740" extrusionOk="0">
                  <a:moveTo>
                    <a:pt x="2809" y="0"/>
                  </a:moveTo>
                  <a:lnTo>
                    <a:pt x="2492" y="49"/>
                  </a:lnTo>
                  <a:lnTo>
                    <a:pt x="2199" y="122"/>
                  </a:lnTo>
                  <a:lnTo>
                    <a:pt x="1906" y="244"/>
                  </a:lnTo>
                  <a:lnTo>
                    <a:pt x="1637" y="366"/>
                  </a:lnTo>
                  <a:lnTo>
                    <a:pt x="1368" y="537"/>
                  </a:lnTo>
                  <a:lnTo>
                    <a:pt x="1149" y="708"/>
                  </a:lnTo>
                  <a:lnTo>
                    <a:pt x="904" y="904"/>
                  </a:lnTo>
                  <a:lnTo>
                    <a:pt x="709" y="1124"/>
                  </a:lnTo>
                  <a:lnTo>
                    <a:pt x="538" y="1368"/>
                  </a:lnTo>
                  <a:lnTo>
                    <a:pt x="367" y="1636"/>
                  </a:lnTo>
                  <a:lnTo>
                    <a:pt x="245" y="1905"/>
                  </a:lnTo>
                  <a:lnTo>
                    <a:pt x="147" y="2198"/>
                  </a:lnTo>
                  <a:lnTo>
                    <a:pt x="74" y="2491"/>
                  </a:lnTo>
                  <a:lnTo>
                    <a:pt x="25" y="2809"/>
                  </a:lnTo>
                  <a:lnTo>
                    <a:pt x="1" y="3126"/>
                  </a:lnTo>
                  <a:lnTo>
                    <a:pt x="25" y="3517"/>
                  </a:lnTo>
                  <a:lnTo>
                    <a:pt x="98" y="3908"/>
                  </a:lnTo>
                  <a:lnTo>
                    <a:pt x="221" y="4274"/>
                  </a:lnTo>
                  <a:lnTo>
                    <a:pt x="392" y="4641"/>
                  </a:lnTo>
                  <a:lnTo>
                    <a:pt x="611" y="4958"/>
                  </a:lnTo>
                  <a:lnTo>
                    <a:pt x="856" y="5251"/>
                  </a:lnTo>
                  <a:lnTo>
                    <a:pt x="1124" y="5520"/>
                  </a:lnTo>
                  <a:lnTo>
                    <a:pt x="1442" y="5740"/>
                  </a:lnTo>
                  <a:lnTo>
                    <a:pt x="1393" y="5422"/>
                  </a:lnTo>
                  <a:lnTo>
                    <a:pt x="1368" y="5080"/>
                  </a:lnTo>
                  <a:lnTo>
                    <a:pt x="1393" y="4689"/>
                  </a:lnTo>
                  <a:lnTo>
                    <a:pt x="1442" y="4323"/>
                  </a:lnTo>
                  <a:lnTo>
                    <a:pt x="1539" y="3957"/>
                  </a:lnTo>
                  <a:lnTo>
                    <a:pt x="1662" y="3639"/>
                  </a:lnTo>
                  <a:lnTo>
                    <a:pt x="1808" y="3297"/>
                  </a:lnTo>
                  <a:lnTo>
                    <a:pt x="2003" y="3004"/>
                  </a:lnTo>
                  <a:lnTo>
                    <a:pt x="2223" y="2711"/>
                  </a:lnTo>
                  <a:lnTo>
                    <a:pt x="2468" y="2442"/>
                  </a:lnTo>
                  <a:lnTo>
                    <a:pt x="2712" y="2198"/>
                  </a:lnTo>
                  <a:lnTo>
                    <a:pt x="3005" y="2003"/>
                  </a:lnTo>
                  <a:lnTo>
                    <a:pt x="3322" y="1807"/>
                  </a:lnTo>
                  <a:lnTo>
                    <a:pt x="3640" y="1661"/>
                  </a:lnTo>
                  <a:lnTo>
                    <a:pt x="3982" y="1514"/>
                  </a:lnTo>
                  <a:lnTo>
                    <a:pt x="4324" y="1441"/>
                  </a:lnTo>
                  <a:lnTo>
                    <a:pt x="4690" y="1368"/>
                  </a:lnTo>
                  <a:lnTo>
                    <a:pt x="5423" y="1368"/>
                  </a:lnTo>
                  <a:lnTo>
                    <a:pt x="5740" y="1417"/>
                  </a:lnTo>
                  <a:lnTo>
                    <a:pt x="5520" y="1124"/>
                  </a:lnTo>
                  <a:lnTo>
                    <a:pt x="5252" y="831"/>
                  </a:lnTo>
                  <a:lnTo>
                    <a:pt x="4959" y="586"/>
                  </a:lnTo>
                  <a:lnTo>
                    <a:pt x="4641" y="391"/>
                  </a:lnTo>
                  <a:lnTo>
                    <a:pt x="4299" y="220"/>
                  </a:lnTo>
                  <a:lnTo>
                    <a:pt x="3933" y="98"/>
                  </a:lnTo>
                  <a:lnTo>
                    <a:pt x="3542" y="25"/>
                  </a:lnTo>
                  <a:lnTo>
                    <a:pt x="3127" y="0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" name="Google Shape;204;p10"/>
            <p:cNvSpPr/>
            <p:nvPr/>
          </p:nvSpPr>
          <p:spPr>
            <a:xfrm>
              <a:off x="1244325" y="314425"/>
              <a:ext cx="444525" cy="370050"/>
            </a:xfrm>
            <a:custGeom>
              <a:avLst/>
              <a:gdLst/>
              <a:ahLst/>
              <a:cxnLst/>
              <a:rect l="l" t="t" r="r" b="b"/>
              <a:pathLst>
                <a:path w="17781" h="14802" extrusionOk="0">
                  <a:moveTo>
                    <a:pt x="11748" y="2101"/>
                  </a:moveTo>
                  <a:lnTo>
                    <a:pt x="11846" y="2126"/>
                  </a:lnTo>
                  <a:lnTo>
                    <a:pt x="11919" y="2175"/>
                  </a:lnTo>
                  <a:lnTo>
                    <a:pt x="11968" y="2248"/>
                  </a:lnTo>
                  <a:lnTo>
                    <a:pt x="11993" y="2346"/>
                  </a:lnTo>
                  <a:lnTo>
                    <a:pt x="11968" y="2419"/>
                  </a:lnTo>
                  <a:lnTo>
                    <a:pt x="11919" y="2492"/>
                  </a:lnTo>
                  <a:lnTo>
                    <a:pt x="11846" y="2541"/>
                  </a:lnTo>
                  <a:lnTo>
                    <a:pt x="11748" y="2565"/>
                  </a:lnTo>
                  <a:lnTo>
                    <a:pt x="6033" y="2565"/>
                  </a:lnTo>
                  <a:lnTo>
                    <a:pt x="5936" y="2541"/>
                  </a:lnTo>
                  <a:lnTo>
                    <a:pt x="5862" y="2492"/>
                  </a:lnTo>
                  <a:lnTo>
                    <a:pt x="5814" y="2419"/>
                  </a:lnTo>
                  <a:lnTo>
                    <a:pt x="5789" y="2346"/>
                  </a:lnTo>
                  <a:lnTo>
                    <a:pt x="5814" y="2248"/>
                  </a:lnTo>
                  <a:lnTo>
                    <a:pt x="5862" y="2175"/>
                  </a:lnTo>
                  <a:lnTo>
                    <a:pt x="5936" y="2126"/>
                  </a:lnTo>
                  <a:lnTo>
                    <a:pt x="6033" y="2101"/>
                  </a:lnTo>
                  <a:close/>
                  <a:moveTo>
                    <a:pt x="15949" y="4519"/>
                  </a:moveTo>
                  <a:lnTo>
                    <a:pt x="16047" y="4568"/>
                  </a:lnTo>
                  <a:lnTo>
                    <a:pt x="16145" y="4592"/>
                  </a:lnTo>
                  <a:lnTo>
                    <a:pt x="16193" y="4666"/>
                  </a:lnTo>
                  <a:lnTo>
                    <a:pt x="16267" y="4739"/>
                  </a:lnTo>
                  <a:lnTo>
                    <a:pt x="16316" y="4812"/>
                  </a:lnTo>
                  <a:lnTo>
                    <a:pt x="16340" y="4910"/>
                  </a:lnTo>
                  <a:lnTo>
                    <a:pt x="16340" y="5008"/>
                  </a:lnTo>
                  <a:lnTo>
                    <a:pt x="16340" y="5789"/>
                  </a:lnTo>
                  <a:lnTo>
                    <a:pt x="16340" y="5887"/>
                  </a:lnTo>
                  <a:lnTo>
                    <a:pt x="16316" y="5985"/>
                  </a:lnTo>
                  <a:lnTo>
                    <a:pt x="16267" y="6058"/>
                  </a:lnTo>
                  <a:lnTo>
                    <a:pt x="16193" y="6131"/>
                  </a:lnTo>
                  <a:lnTo>
                    <a:pt x="16145" y="6204"/>
                  </a:lnTo>
                  <a:lnTo>
                    <a:pt x="16047" y="6229"/>
                  </a:lnTo>
                  <a:lnTo>
                    <a:pt x="15949" y="6278"/>
                  </a:lnTo>
                  <a:lnTo>
                    <a:pt x="14069" y="6278"/>
                  </a:lnTo>
                  <a:lnTo>
                    <a:pt x="13971" y="6229"/>
                  </a:lnTo>
                  <a:lnTo>
                    <a:pt x="13898" y="6204"/>
                  </a:lnTo>
                  <a:lnTo>
                    <a:pt x="13824" y="6131"/>
                  </a:lnTo>
                  <a:lnTo>
                    <a:pt x="13751" y="6058"/>
                  </a:lnTo>
                  <a:lnTo>
                    <a:pt x="13727" y="5985"/>
                  </a:lnTo>
                  <a:lnTo>
                    <a:pt x="13678" y="5887"/>
                  </a:lnTo>
                  <a:lnTo>
                    <a:pt x="13678" y="5789"/>
                  </a:lnTo>
                  <a:lnTo>
                    <a:pt x="13678" y="5008"/>
                  </a:lnTo>
                  <a:lnTo>
                    <a:pt x="13678" y="4910"/>
                  </a:lnTo>
                  <a:lnTo>
                    <a:pt x="13727" y="4812"/>
                  </a:lnTo>
                  <a:lnTo>
                    <a:pt x="13751" y="4739"/>
                  </a:lnTo>
                  <a:lnTo>
                    <a:pt x="13824" y="4666"/>
                  </a:lnTo>
                  <a:lnTo>
                    <a:pt x="13898" y="4592"/>
                  </a:lnTo>
                  <a:lnTo>
                    <a:pt x="13971" y="4568"/>
                  </a:lnTo>
                  <a:lnTo>
                    <a:pt x="14069" y="4519"/>
                  </a:lnTo>
                  <a:close/>
                  <a:moveTo>
                    <a:pt x="8891" y="5105"/>
                  </a:moveTo>
                  <a:lnTo>
                    <a:pt x="9306" y="5130"/>
                  </a:lnTo>
                  <a:lnTo>
                    <a:pt x="9697" y="5179"/>
                  </a:lnTo>
                  <a:lnTo>
                    <a:pt x="10063" y="5276"/>
                  </a:lnTo>
                  <a:lnTo>
                    <a:pt x="10430" y="5423"/>
                  </a:lnTo>
                  <a:lnTo>
                    <a:pt x="10796" y="5594"/>
                  </a:lnTo>
                  <a:lnTo>
                    <a:pt x="11113" y="5789"/>
                  </a:lnTo>
                  <a:lnTo>
                    <a:pt x="11406" y="6009"/>
                  </a:lnTo>
                  <a:lnTo>
                    <a:pt x="11700" y="6278"/>
                  </a:lnTo>
                  <a:lnTo>
                    <a:pt x="11968" y="6546"/>
                  </a:lnTo>
                  <a:lnTo>
                    <a:pt x="12188" y="6864"/>
                  </a:lnTo>
                  <a:lnTo>
                    <a:pt x="12383" y="7181"/>
                  </a:lnTo>
                  <a:lnTo>
                    <a:pt x="12554" y="7523"/>
                  </a:lnTo>
                  <a:lnTo>
                    <a:pt x="12676" y="7890"/>
                  </a:lnTo>
                  <a:lnTo>
                    <a:pt x="12774" y="8280"/>
                  </a:lnTo>
                  <a:lnTo>
                    <a:pt x="12847" y="8671"/>
                  </a:lnTo>
                  <a:lnTo>
                    <a:pt x="12872" y="9086"/>
                  </a:lnTo>
                  <a:lnTo>
                    <a:pt x="12847" y="9477"/>
                  </a:lnTo>
                  <a:lnTo>
                    <a:pt x="12774" y="9868"/>
                  </a:lnTo>
                  <a:lnTo>
                    <a:pt x="12676" y="10259"/>
                  </a:lnTo>
                  <a:lnTo>
                    <a:pt x="12554" y="10625"/>
                  </a:lnTo>
                  <a:lnTo>
                    <a:pt x="12383" y="10967"/>
                  </a:lnTo>
                  <a:lnTo>
                    <a:pt x="12188" y="11309"/>
                  </a:lnTo>
                  <a:lnTo>
                    <a:pt x="11968" y="11602"/>
                  </a:lnTo>
                  <a:lnTo>
                    <a:pt x="11700" y="11895"/>
                  </a:lnTo>
                  <a:lnTo>
                    <a:pt x="11406" y="12139"/>
                  </a:lnTo>
                  <a:lnTo>
                    <a:pt x="11113" y="12383"/>
                  </a:lnTo>
                  <a:lnTo>
                    <a:pt x="10796" y="12579"/>
                  </a:lnTo>
                  <a:lnTo>
                    <a:pt x="10430" y="12750"/>
                  </a:lnTo>
                  <a:lnTo>
                    <a:pt x="10063" y="12872"/>
                  </a:lnTo>
                  <a:lnTo>
                    <a:pt x="9697" y="12970"/>
                  </a:lnTo>
                  <a:lnTo>
                    <a:pt x="9306" y="13018"/>
                  </a:lnTo>
                  <a:lnTo>
                    <a:pt x="8891" y="13043"/>
                  </a:lnTo>
                  <a:lnTo>
                    <a:pt x="8476" y="13018"/>
                  </a:lnTo>
                  <a:lnTo>
                    <a:pt x="8085" y="12970"/>
                  </a:lnTo>
                  <a:lnTo>
                    <a:pt x="7719" y="12872"/>
                  </a:lnTo>
                  <a:lnTo>
                    <a:pt x="7352" y="12750"/>
                  </a:lnTo>
                  <a:lnTo>
                    <a:pt x="6986" y="12579"/>
                  </a:lnTo>
                  <a:lnTo>
                    <a:pt x="6668" y="12383"/>
                  </a:lnTo>
                  <a:lnTo>
                    <a:pt x="6375" y="12139"/>
                  </a:lnTo>
                  <a:lnTo>
                    <a:pt x="6082" y="11895"/>
                  </a:lnTo>
                  <a:lnTo>
                    <a:pt x="5814" y="11602"/>
                  </a:lnTo>
                  <a:lnTo>
                    <a:pt x="5594" y="11309"/>
                  </a:lnTo>
                  <a:lnTo>
                    <a:pt x="5398" y="10967"/>
                  </a:lnTo>
                  <a:lnTo>
                    <a:pt x="5227" y="10625"/>
                  </a:lnTo>
                  <a:lnTo>
                    <a:pt x="5105" y="10259"/>
                  </a:lnTo>
                  <a:lnTo>
                    <a:pt x="5008" y="9868"/>
                  </a:lnTo>
                  <a:lnTo>
                    <a:pt x="4934" y="9477"/>
                  </a:lnTo>
                  <a:lnTo>
                    <a:pt x="4910" y="9086"/>
                  </a:lnTo>
                  <a:lnTo>
                    <a:pt x="4934" y="8671"/>
                  </a:lnTo>
                  <a:lnTo>
                    <a:pt x="5008" y="8280"/>
                  </a:lnTo>
                  <a:lnTo>
                    <a:pt x="5105" y="7890"/>
                  </a:lnTo>
                  <a:lnTo>
                    <a:pt x="5227" y="7523"/>
                  </a:lnTo>
                  <a:lnTo>
                    <a:pt x="5398" y="7181"/>
                  </a:lnTo>
                  <a:lnTo>
                    <a:pt x="5594" y="6864"/>
                  </a:lnTo>
                  <a:lnTo>
                    <a:pt x="5814" y="6546"/>
                  </a:lnTo>
                  <a:lnTo>
                    <a:pt x="6082" y="6278"/>
                  </a:lnTo>
                  <a:lnTo>
                    <a:pt x="6375" y="6009"/>
                  </a:lnTo>
                  <a:lnTo>
                    <a:pt x="6668" y="5789"/>
                  </a:lnTo>
                  <a:lnTo>
                    <a:pt x="6986" y="5594"/>
                  </a:lnTo>
                  <a:lnTo>
                    <a:pt x="7352" y="5423"/>
                  </a:lnTo>
                  <a:lnTo>
                    <a:pt x="7719" y="5276"/>
                  </a:lnTo>
                  <a:lnTo>
                    <a:pt x="8085" y="5179"/>
                  </a:lnTo>
                  <a:lnTo>
                    <a:pt x="8476" y="5130"/>
                  </a:lnTo>
                  <a:lnTo>
                    <a:pt x="8891" y="5105"/>
                  </a:lnTo>
                  <a:close/>
                  <a:moveTo>
                    <a:pt x="5301" y="1"/>
                  </a:moveTo>
                  <a:lnTo>
                    <a:pt x="5154" y="50"/>
                  </a:lnTo>
                  <a:lnTo>
                    <a:pt x="5008" y="123"/>
                  </a:lnTo>
                  <a:lnTo>
                    <a:pt x="4861" y="221"/>
                  </a:lnTo>
                  <a:lnTo>
                    <a:pt x="4739" y="318"/>
                  </a:lnTo>
                  <a:lnTo>
                    <a:pt x="4641" y="465"/>
                  </a:lnTo>
                  <a:lnTo>
                    <a:pt x="4568" y="611"/>
                  </a:lnTo>
                  <a:lnTo>
                    <a:pt x="4519" y="758"/>
                  </a:lnTo>
                  <a:lnTo>
                    <a:pt x="4080" y="2565"/>
                  </a:lnTo>
                  <a:lnTo>
                    <a:pt x="3249" y="2565"/>
                  </a:lnTo>
                  <a:lnTo>
                    <a:pt x="3249" y="2468"/>
                  </a:lnTo>
                  <a:lnTo>
                    <a:pt x="3225" y="2370"/>
                  </a:lnTo>
                  <a:lnTo>
                    <a:pt x="3176" y="2297"/>
                  </a:lnTo>
                  <a:lnTo>
                    <a:pt x="3103" y="2223"/>
                  </a:lnTo>
                  <a:lnTo>
                    <a:pt x="3054" y="2150"/>
                  </a:lnTo>
                  <a:lnTo>
                    <a:pt x="2956" y="2126"/>
                  </a:lnTo>
                  <a:lnTo>
                    <a:pt x="2858" y="2077"/>
                  </a:lnTo>
                  <a:lnTo>
                    <a:pt x="1955" y="2077"/>
                  </a:lnTo>
                  <a:lnTo>
                    <a:pt x="1857" y="2126"/>
                  </a:lnTo>
                  <a:lnTo>
                    <a:pt x="1784" y="2150"/>
                  </a:lnTo>
                  <a:lnTo>
                    <a:pt x="1711" y="2223"/>
                  </a:lnTo>
                  <a:lnTo>
                    <a:pt x="1637" y="2297"/>
                  </a:lnTo>
                  <a:lnTo>
                    <a:pt x="1613" y="2370"/>
                  </a:lnTo>
                  <a:lnTo>
                    <a:pt x="1564" y="2468"/>
                  </a:lnTo>
                  <a:lnTo>
                    <a:pt x="1564" y="2565"/>
                  </a:lnTo>
                  <a:lnTo>
                    <a:pt x="782" y="2565"/>
                  </a:lnTo>
                  <a:lnTo>
                    <a:pt x="636" y="2590"/>
                  </a:lnTo>
                  <a:lnTo>
                    <a:pt x="489" y="2639"/>
                  </a:lnTo>
                  <a:lnTo>
                    <a:pt x="343" y="2687"/>
                  </a:lnTo>
                  <a:lnTo>
                    <a:pt x="221" y="2785"/>
                  </a:lnTo>
                  <a:lnTo>
                    <a:pt x="123" y="2907"/>
                  </a:lnTo>
                  <a:lnTo>
                    <a:pt x="74" y="3054"/>
                  </a:lnTo>
                  <a:lnTo>
                    <a:pt x="25" y="3200"/>
                  </a:lnTo>
                  <a:lnTo>
                    <a:pt x="1" y="3347"/>
                  </a:lnTo>
                  <a:lnTo>
                    <a:pt x="1" y="14020"/>
                  </a:lnTo>
                  <a:lnTo>
                    <a:pt x="25" y="14191"/>
                  </a:lnTo>
                  <a:lnTo>
                    <a:pt x="74" y="14337"/>
                  </a:lnTo>
                  <a:lnTo>
                    <a:pt x="123" y="14459"/>
                  </a:lnTo>
                  <a:lnTo>
                    <a:pt x="221" y="14581"/>
                  </a:lnTo>
                  <a:lnTo>
                    <a:pt x="343" y="14679"/>
                  </a:lnTo>
                  <a:lnTo>
                    <a:pt x="489" y="14752"/>
                  </a:lnTo>
                  <a:lnTo>
                    <a:pt x="636" y="14801"/>
                  </a:lnTo>
                  <a:lnTo>
                    <a:pt x="17146" y="14801"/>
                  </a:lnTo>
                  <a:lnTo>
                    <a:pt x="17292" y="14752"/>
                  </a:lnTo>
                  <a:lnTo>
                    <a:pt x="17439" y="14679"/>
                  </a:lnTo>
                  <a:lnTo>
                    <a:pt x="17561" y="14581"/>
                  </a:lnTo>
                  <a:lnTo>
                    <a:pt x="17659" y="14459"/>
                  </a:lnTo>
                  <a:lnTo>
                    <a:pt x="17708" y="14337"/>
                  </a:lnTo>
                  <a:lnTo>
                    <a:pt x="17756" y="14191"/>
                  </a:lnTo>
                  <a:lnTo>
                    <a:pt x="17781" y="14020"/>
                  </a:lnTo>
                  <a:lnTo>
                    <a:pt x="17781" y="3347"/>
                  </a:lnTo>
                  <a:lnTo>
                    <a:pt x="17756" y="3200"/>
                  </a:lnTo>
                  <a:lnTo>
                    <a:pt x="17708" y="3054"/>
                  </a:lnTo>
                  <a:lnTo>
                    <a:pt x="17659" y="2907"/>
                  </a:lnTo>
                  <a:lnTo>
                    <a:pt x="17561" y="2785"/>
                  </a:lnTo>
                  <a:lnTo>
                    <a:pt x="17439" y="2687"/>
                  </a:lnTo>
                  <a:lnTo>
                    <a:pt x="17292" y="2639"/>
                  </a:lnTo>
                  <a:lnTo>
                    <a:pt x="17146" y="2590"/>
                  </a:lnTo>
                  <a:lnTo>
                    <a:pt x="16999" y="2565"/>
                  </a:lnTo>
                  <a:lnTo>
                    <a:pt x="13702" y="2565"/>
                  </a:lnTo>
                  <a:lnTo>
                    <a:pt x="13263" y="758"/>
                  </a:lnTo>
                  <a:lnTo>
                    <a:pt x="13214" y="611"/>
                  </a:lnTo>
                  <a:lnTo>
                    <a:pt x="13141" y="465"/>
                  </a:lnTo>
                  <a:lnTo>
                    <a:pt x="13043" y="318"/>
                  </a:lnTo>
                  <a:lnTo>
                    <a:pt x="12921" y="221"/>
                  </a:lnTo>
                  <a:lnTo>
                    <a:pt x="12774" y="123"/>
                  </a:lnTo>
                  <a:lnTo>
                    <a:pt x="12628" y="50"/>
                  </a:lnTo>
                  <a:lnTo>
                    <a:pt x="12481" y="1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05" name="Google Shape;205;p10"/>
          <p:cNvSpPr txBox="1">
            <a:spLocks noGrp="1"/>
          </p:cNvSpPr>
          <p:nvPr>
            <p:ph type="body" idx="1"/>
          </p:nvPr>
        </p:nvSpPr>
        <p:spPr>
          <a:xfrm>
            <a:off x="1556331" y="1349141"/>
            <a:ext cx="7085700" cy="293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746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Char char="▪"/>
            </a:pPr>
            <a:r>
              <a:rPr lang="ru-RU" sz="2300" u="sng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Мессенджеры и социальные сети:</a:t>
            </a:r>
            <a:r>
              <a:rPr lang="ru-RU" sz="23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23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WhatsApp</a:t>
            </a:r>
            <a:r>
              <a:rPr lang="ru-RU" sz="23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ru-RU" sz="23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Discord</a:t>
            </a:r>
            <a:r>
              <a:rPr lang="ru-RU" sz="23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VK, </a:t>
            </a:r>
            <a:r>
              <a:rPr lang="ru-RU" sz="2300" dirty="0">
                <a:solidFill>
                  <a:srgbClr val="202124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Google </a:t>
            </a:r>
            <a:r>
              <a:rPr lang="ru-RU" sz="2300" dirty="0" err="1">
                <a:solidFill>
                  <a:srgbClr val="202124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Slides</a:t>
            </a:r>
            <a:r>
              <a:rPr lang="ru-RU" sz="2300" dirty="0">
                <a:solidFill>
                  <a:srgbClr val="202124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sz="2300" dirty="0">
              <a:solidFill>
                <a:srgbClr val="202124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746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Char char="▪"/>
            </a:pPr>
            <a:r>
              <a:rPr lang="ru-RU" sz="2300" u="sng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Компьютерные программы:</a:t>
            </a:r>
            <a:r>
              <a:rPr lang="ru-RU" sz="23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Excel, Power Point, Microsoft Office, программы фирмы интеграл серии “Эколог”.</a:t>
            </a:r>
            <a:endParaRPr sz="23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746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Char char="▪"/>
            </a:pPr>
            <a:r>
              <a:rPr lang="ru-RU" sz="2300" u="sng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Гаджеты:</a:t>
            </a:r>
            <a:r>
              <a:rPr lang="ru-RU" sz="23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ноутбук, смартфон.</a:t>
            </a:r>
            <a:endParaRPr sz="23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06" name="Google Shape;206;p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991475" y="-50801"/>
            <a:ext cx="1152525" cy="4937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2506e1a5736_1_14"/>
          <p:cNvSpPr txBox="1">
            <a:spLocks noGrp="1"/>
          </p:cNvSpPr>
          <p:nvPr>
            <p:ph type="title"/>
          </p:nvPr>
        </p:nvSpPr>
        <p:spPr>
          <a:xfrm>
            <a:off x="1182200" y="393475"/>
            <a:ext cx="6739500" cy="80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ru-RU" sz="25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Работа в программе </a:t>
            </a:r>
            <a:endParaRPr sz="25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78" name="Google Shape;278;g2506e1a5736_1_14"/>
          <p:cNvSpPr txBox="1">
            <a:spLocks noGrp="1"/>
          </p:cNvSpPr>
          <p:nvPr>
            <p:ph type="body" idx="1"/>
          </p:nvPr>
        </p:nvSpPr>
        <p:spPr>
          <a:xfrm>
            <a:off x="1556331" y="1349141"/>
            <a:ext cx="7085700" cy="293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00"/>
              <a:buNone/>
            </a:pPr>
            <a:endParaRPr/>
          </a:p>
        </p:txBody>
      </p:sp>
      <p:sp>
        <p:nvSpPr>
          <p:cNvPr id="279" name="Google Shape;279;g2506e1a5736_1_14"/>
          <p:cNvSpPr txBox="1">
            <a:spLocks noGrp="1"/>
          </p:cNvSpPr>
          <p:nvPr>
            <p:ph type="sldNum" idx="12"/>
          </p:nvPr>
        </p:nvSpPr>
        <p:spPr>
          <a:xfrm>
            <a:off x="8750400" y="4356225"/>
            <a:ext cx="3936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ru-RU"/>
              <a:t>12</a:t>
            </a:fld>
            <a:endParaRPr/>
          </a:p>
        </p:txBody>
      </p:sp>
      <p:pic>
        <p:nvPicPr>
          <p:cNvPr id="280" name="Google Shape;280;g2506e1a5736_1_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34324" y="-71483"/>
            <a:ext cx="1209675" cy="519158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" name="Google Shape;281;g2506e1a5736_1_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62475" y="1200175"/>
            <a:ext cx="7387926" cy="37650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22d816920ed_5_33"/>
          <p:cNvSpPr txBox="1">
            <a:spLocks noGrp="1"/>
          </p:cNvSpPr>
          <p:nvPr>
            <p:ph type="title"/>
          </p:nvPr>
        </p:nvSpPr>
        <p:spPr>
          <a:xfrm>
            <a:off x="1182200" y="393475"/>
            <a:ext cx="6739500" cy="80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ru-RU" sz="25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Ход работы</a:t>
            </a:r>
            <a:endParaRPr sz="2500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2" name="Google Shape;212;g22d816920ed_5_33"/>
          <p:cNvSpPr txBox="1">
            <a:spLocks noGrp="1"/>
          </p:cNvSpPr>
          <p:nvPr>
            <p:ph type="body" idx="1"/>
          </p:nvPr>
        </p:nvSpPr>
        <p:spPr>
          <a:xfrm>
            <a:off x="1596631" y="1102491"/>
            <a:ext cx="7085700" cy="293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7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36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Times New Roman"/>
              <a:buAutoNum type="arabicPeriod"/>
            </a:pPr>
            <a:r>
              <a:rPr lang="ru-RU" sz="16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Определение ЗВ влияющих на ОС прилегающей территории ВВГУ и рассчитать их количество</a:t>
            </a:r>
          </a:p>
          <a:p>
            <a:pPr marL="457200" lvl="0" indent="-336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Times New Roman"/>
              <a:buAutoNum type="arabicPeriod"/>
            </a:pPr>
            <a:r>
              <a:rPr lang="ru-RU" sz="16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Указание зон распространение трёх основных загрязняющих веществ</a:t>
            </a:r>
          </a:p>
          <a:p>
            <a:pPr marL="457200" lvl="0" indent="-336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Times New Roman"/>
              <a:buAutoNum type="arabicPeriod"/>
            </a:pPr>
            <a:r>
              <a:rPr lang="ru-RU" sz="16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Указание вреда ЗВ от АТС на организм человека</a:t>
            </a:r>
          </a:p>
          <a:p>
            <a:pPr marL="457200" lvl="0" indent="-336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Times New Roman"/>
              <a:buAutoNum type="arabicPeriod"/>
            </a:pPr>
            <a:r>
              <a:rPr lang="ru-RU" sz="16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Предоставление рекомендаций для уменьшения негативного влияния АТС на близлежащие территории ВВГУ</a:t>
            </a:r>
          </a:p>
          <a:p>
            <a:pPr marL="457200" lvl="0" indent="-336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Times New Roman"/>
              <a:buAutoNum type="arabicPeriod"/>
            </a:pPr>
            <a:r>
              <a:rPr lang="ru-RU" sz="16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Расчёт экономики проекта</a:t>
            </a:r>
          </a:p>
          <a:p>
            <a:pPr marL="457200" lvl="0" indent="-336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Times New Roman"/>
              <a:buAutoNum type="arabicPeriod"/>
            </a:pPr>
            <a:endParaRPr sz="17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7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00"/>
              <a:buNone/>
            </a:pPr>
            <a:endParaRPr sz="29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3" name="Google Shape;213;g22d816920ed_5_33"/>
          <p:cNvSpPr txBox="1">
            <a:spLocks noGrp="1"/>
          </p:cNvSpPr>
          <p:nvPr>
            <p:ph type="sldNum" idx="12"/>
          </p:nvPr>
        </p:nvSpPr>
        <p:spPr>
          <a:xfrm>
            <a:off x="8750400" y="4356225"/>
            <a:ext cx="3936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ru-RU"/>
              <a:t>13</a:t>
            </a:fld>
            <a:endParaRPr/>
          </a:p>
        </p:txBody>
      </p:sp>
      <p:pic>
        <p:nvPicPr>
          <p:cNvPr id="214" name="Google Shape;214;g22d816920ed_5_33"/>
          <p:cNvPicPr preferRelativeResize="0"/>
          <p:nvPr/>
        </p:nvPicPr>
        <p:blipFill rotWithShape="1">
          <a:blip r:embed="rId3">
            <a:alphaModFix/>
          </a:blip>
          <a:srcRect t="32744"/>
          <a:stretch/>
        </p:blipFill>
        <p:spPr>
          <a:xfrm>
            <a:off x="2357250" y="3122425"/>
            <a:ext cx="5564450" cy="2021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g22d816920ed_5_3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934324" y="-71483"/>
            <a:ext cx="1209675" cy="5191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1d737fcfe1e_4_31"/>
          <p:cNvSpPr txBox="1">
            <a:spLocks noGrp="1"/>
          </p:cNvSpPr>
          <p:nvPr>
            <p:ph type="title"/>
          </p:nvPr>
        </p:nvSpPr>
        <p:spPr>
          <a:xfrm>
            <a:off x="1202250" y="246122"/>
            <a:ext cx="6739500" cy="80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2400"/>
              <a:buNone/>
            </a:pPr>
            <a:endParaRPr b="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5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Загрязняющие вещества АТС, выбрасываемые в атмосферу (график)</a:t>
            </a:r>
            <a:endParaRPr sz="25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400"/>
              <a:buNone/>
            </a:pPr>
            <a:endParaRPr dirty="0"/>
          </a:p>
        </p:txBody>
      </p:sp>
      <p:sp>
        <p:nvSpPr>
          <p:cNvPr id="221" name="Google Shape;221;g1d737fcfe1e_4_31"/>
          <p:cNvSpPr txBox="1">
            <a:spLocks noGrp="1"/>
          </p:cNvSpPr>
          <p:nvPr>
            <p:ph type="sldNum" idx="12"/>
          </p:nvPr>
        </p:nvSpPr>
        <p:spPr>
          <a:xfrm>
            <a:off x="8750400" y="4356225"/>
            <a:ext cx="3936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ru-RU"/>
              <a:t>14</a:t>
            </a:fld>
            <a:endParaRPr/>
          </a:p>
        </p:txBody>
      </p:sp>
      <p:pic>
        <p:nvPicPr>
          <p:cNvPr id="222" name="Google Shape;222;g1d737fcfe1e_4_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91475" y="-50801"/>
            <a:ext cx="1152525" cy="4937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g1d737fcfe1e_4_3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40975" y="893134"/>
            <a:ext cx="4906931" cy="440896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D3448BE-F44B-922A-5503-D797AB2182A4}"/>
              </a:ext>
            </a:extLst>
          </p:cNvPr>
          <p:cNvSpPr txBox="1"/>
          <p:nvPr/>
        </p:nvSpPr>
        <p:spPr>
          <a:xfrm>
            <a:off x="5571460" y="1353878"/>
            <a:ext cx="30480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Расчёты выполнялись с помощью программы серии «Эколог», учитывая кол-во машин и их классы, получили необходимы данные по выбросам ЗВ в атмосферу от автотранспорта. 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Почти 71% т/г приходится на  Углерод Оксид.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Наименьшую долю выбросов ЗВ имеет Сажа, почти 0,8% и Азот Оксид 1,7 % т/г.  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Доля Азота Диоксида составляет- почти 3,2%,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Сера диоксид 2,3%, 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Бензин более 9%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Керосин 3,2% 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6"/>
          <p:cNvSpPr txBox="1">
            <a:spLocks noGrp="1"/>
          </p:cNvSpPr>
          <p:nvPr>
            <p:ph type="title"/>
          </p:nvPr>
        </p:nvSpPr>
        <p:spPr>
          <a:xfrm>
            <a:off x="1182200" y="393475"/>
            <a:ext cx="6739500" cy="80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ru-RU" b="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Зоны распространения выбросов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0" name="Google Shape;270;p6"/>
          <p:cNvSpPr txBox="1">
            <a:spLocks noGrp="1"/>
          </p:cNvSpPr>
          <p:nvPr>
            <p:ph type="body" idx="1"/>
          </p:nvPr>
        </p:nvSpPr>
        <p:spPr>
          <a:xfrm>
            <a:off x="6033979" y="1349150"/>
            <a:ext cx="2607900" cy="293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Азот оксид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Масштаб 1:9550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1см на карте = 96м на местности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00"/>
              <a:buNone/>
            </a:pP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1" name="Google Shape;271;p6"/>
          <p:cNvSpPr txBox="1">
            <a:spLocks noGrp="1"/>
          </p:cNvSpPr>
          <p:nvPr>
            <p:ph type="sldNum" idx="12"/>
          </p:nvPr>
        </p:nvSpPr>
        <p:spPr>
          <a:xfrm>
            <a:off x="8750400" y="4356225"/>
            <a:ext cx="3936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15</a:t>
            </a:fld>
            <a:endParaRPr/>
          </a:p>
        </p:txBody>
      </p:sp>
      <p:pic>
        <p:nvPicPr>
          <p:cNvPr id="272" name="Google Shape;272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56325" y="1594875"/>
            <a:ext cx="3704550" cy="25784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4"/>
          <p:cNvSpPr txBox="1">
            <a:spLocks noGrp="1"/>
          </p:cNvSpPr>
          <p:nvPr>
            <p:ph type="title"/>
          </p:nvPr>
        </p:nvSpPr>
        <p:spPr>
          <a:xfrm>
            <a:off x="1182200" y="393475"/>
            <a:ext cx="6739500" cy="80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ru-RU" b="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Зоны распространения выбросов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4" name="Google Shape;254;p4"/>
          <p:cNvSpPr txBox="1">
            <a:spLocks noGrp="1"/>
          </p:cNvSpPr>
          <p:nvPr>
            <p:ph type="body" idx="1"/>
          </p:nvPr>
        </p:nvSpPr>
        <p:spPr>
          <a:xfrm>
            <a:off x="5489053" y="1507875"/>
            <a:ext cx="3153000" cy="293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Азот (II) оксид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Масштаб 1:9550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1см на карте = 96м на местности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00"/>
              <a:buNone/>
            </a:pP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5" name="Google Shape;255;p4"/>
          <p:cNvSpPr txBox="1">
            <a:spLocks noGrp="1"/>
          </p:cNvSpPr>
          <p:nvPr>
            <p:ph type="sldNum" idx="12"/>
          </p:nvPr>
        </p:nvSpPr>
        <p:spPr>
          <a:xfrm>
            <a:off x="8750400" y="4356225"/>
            <a:ext cx="3936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16</a:t>
            </a:fld>
            <a:endParaRPr/>
          </a:p>
        </p:txBody>
      </p:sp>
      <p:pic>
        <p:nvPicPr>
          <p:cNvPr id="256" name="Google Shape;256;p4"/>
          <p:cNvPicPr preferRelativeResize="0"/>
          <p:nvPr/>
        </p:nvPicPr>
        <p:blipFill rotWithShape="1">
          <a:blip r:embed="rId3">
            <a:alphaModFix/>
          </a:blip>
          <a:srcRect t="23336" b="23041"/>
          <a:stretch/>
        </p:blipFill>
        <p:spPr>
          <a:xfrm>
            <a:off x="1514275" y="1598025"/>
            <a:ext cx="3715173" cy="27582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25085fd908f_0_0"/>
          <p:cNvSpPr txBox="1">
            <a:spLocks noGrp="1"/>
          </p:cNvSpPr>
          <p:nvPr>
            <p:ph type="title"/>
          </p:nvPr>
        </p:nvSpPr>
        <p:spPr>
          <a:xfrm>
            <a:off x="1182200" y="393475"/>
            <a:ext cx="6739500" cy="8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Зоны распространения выбросов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2" name="Google Shape;262;g25085fd908f_0_0"/>
          <p:cNvSpPr txBox="1">
            <a:spLocks noGrp="1"/>
          </p:cNvSpPr>
          <p:nvPr>
            <p:ph type="body" idx="1"/>
          </p:nvPr>
        </p:nvSpPr>
        <p:spPr>
          <a:xfrm>
            <a:off x="5477340" y="1507874"/>
            <a:ext cx="3113100" cy="293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Углерод оксид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Масштаб 1:9550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1см на карте = 96м на местности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3" name="Google Shape;263;g25085fd908f_0_0"/>
          <p:cNvSpPr txBox="1">
            <a:spLocks noGrp="1"/>
          </p:cNvSpPr>
          <p:nvPr>
            <p:ph type="sldNum" idx="12"/>
          </p:nvPr>
        </p:nvSpPr>
        <p:spPr>
          <a:xfrm>
            <a:off x="8750400" y="4356225"/>
            <a:ext cx="3936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ru-RU"/>
              <a:t>17</a:t>
            </a:fld>
            <a:endParaRPr/>
          </a:p>
        </p:txBody>
      </p:sp>
      <p:pic>
        <p:nvPicPr>
          <p:cNvPr id="264" name="Google Shape;264;g25085fd908f_0_0"/>
          <p:cNvPicPr preferRelativeResize="0"/>
          <p:nvPr/>
        </p:nvPicPr>
        <p:blipFill rotWithShape="1">
          <a:blip r:embed="rId3">
            <a:alphaModFix/>
          </a:blip>
          <a:srcRect t="23336" b="23041"/>
          <a:stretch/>
        </p:blipFill>
        <p:spPr>
          <a:xfrm>
            <a:off x="1602208" y="1598024"/>
            <a:ext cx="3715173" cy="27582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22d816920ed_10_26"/>
          <p:cNvSpPr txBox="1">
            <a:spLocks noGrp="1"/>
          </p:cNvSpPr>
          <p:nvPr>
            <p:ph type="title"/>
          </p:nvPr>
        </p:nvSpPr>
        <p:spPr>
          <a:xfrm>
            <a:off x="1182200" y="393475"/>
            <a:ext cx="6739500" cy="80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</a:pPr>
            <a:r>
              <a:rPr lang="ru-RU" sz="25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Вред ЗВ от АТС на организм человека</a:t>
            </a:r>
            <a:endParaRPr sz="25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46" name="Google Shape;246;g22d816920ed_10_26"/>
          <p:cNvSpPr txBox="1">
            <a:spLocks noGrp="1"/>
          </p:cNvSpPr>
          <p:nvPr>
            <p:ph type="sldNum" idx="12"/>
          </p:nvPr>
        </p:nvSpPr>
        <p:spPr>
          <a:xfrm>
            <a:off x="8750400" y="4356225"/>
            <a:ext cx="3936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ru-RU"/>
              <a:t>18</a:t>
            </a:fld>
            <a:endParaRPr/>
          </a:p>
        </p:txBody>
      </p:sp>
      <p:graphicFrame>
        <p:nvGraphicFramePr>
          <p:cNvPr id="247" name="Google Shape;247;g22d816920ed_10_26"/>
          <p:cNvGraphicFramePr/>
          <p:nvPr/>
        </p:nvGraphicFramePr>
        <p:xfrm>
          <a:off x="1233475" y="1200175"/>
          <a:ext cx="7516925" cy="3951220"/>
        </p:xfrm>
        <a:graphic>
          <a:graphicData uri="http://schemas.openxmlformats.org/drawingml/2006/table">
            <a:tbl>
              <a:tblPr>
                <a:noFill/>
                <a:tableStyleId>{A5CFBAEE-9478-454C-B48B-812B6AC93738}</a:tableStyleId>
              </a:tblPr>
              <a:tblGrid>
                <a:gridCol w="1575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41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13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ru-RU" sz="13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Загрязняющие в-ва</a:t>
                      </a:r>
                      <a:endParaRPr sz="13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ru-RU" sz="13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                                                        Влияние</a:t>
                      </a:r>
                      <a:endParaRPr sz="13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52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ru-RU" sz="13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Оксиды углерода</a:t>
                      </a:r>
                      <a:endParaRPr sz="13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ru-RU" sz="13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Дефицит кислорода, тошнота, </a:t>
                      </a:r>
                      <a:r>
                        <a:rPr lang="ru-RU" sz="1300" u="none" strike="noStrike" cap="none" dirty="0" err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рвота,головная</a:t>
                      </a:r>
                      <a:r>
                        <a:rPr lang="ru-RU" sz="13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боль. При длит вдыхании - летальный исход</a:t>
                      </a:r>
                      <a:endParaRPr sz="13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52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ru-RU" sz="13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Оксиды азота</a:t>
                      </a:r>
                      <a:endParaRPr sz="13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ru-RU" sz="13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Заболевания дыхательной системы, отек легких, воспаление ЖКТ, нервные расстройства</a:t>
                      </a:r>
                      <a:endParaRPr sz="13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52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ru-RU" sz="13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Сажа</a:t>
                      </a:r>
                      <a:endParaRPr sz="13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ru-RU" sz="13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сердечно-сосудистой заболеваемость,развитие раковых заболеваний дыхательных путей и кожи</a:t>
                      </a:r>
                      <a:endParaRPr sz="13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52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ru-RU" sz="13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Оксид серы</a:t>
                      </a:r>
                      <a:endParaRPr sz="13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ru-RU" sz="13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кашель, хрипота, боль в горле, раздражение глаз</a:t>
                      </a:r>
                      <a:endParaRPr sz="13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ru-RU" sz="13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расстройства речи, неудержимая рвота и даже отёк лёгких</a:t>
                      </a:r>
                      <a:endParaRPr sz="13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52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ru-RU" sz="13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Бензин</a:t>
                      </a:r>
                      <a:endParaRPr sz="13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ru-RU" sz="13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поражает центральную нервную систему, может вызвать острые и хронические отравления, иногда со смертельным исходом. Подавления органы зрения и слуха</a:t>
                      </a:r>
                      <a:endParaRPr sz="13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748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ru-RU" sz="13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Керосин</a:t>
                      </a:r>
                      <a:endParaRPr sz="13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ru-RU" sz="13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Тошнота, рвота. Затрудненное дыхание, хрипота. Сильное головокружение, обморочное состояние, слабость. Судороги, спазмы мышц.</a:t>
                      </a:r>
                      <a:endParaRPr sz="13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248" name="Google Shape;248;g22d816920ed_10_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34324" y="-71483"/>
            <a:ext cx="1209675" cy="5191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22d816920ed_10_32"/>
          <p:cNvSpPr txBox="1">
            <a:spLocks noGrp="1"/>
          </p:cNvSpPr>
          <p:nvPr>
            <p:ph type="title"/>
          </p:nvPr>
        </p:nvSpPr>
        <p:spPr>
          <a:xfrm>
            <a:off x="1182200" y="393475"/>
            <a:ext cx="7358700" cy="80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</a:pPr>
            <a:r>
              <a:rPr lang="ru-RU" sz="25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Рекомендации для уменьшения негативного влияния АТС на близлежащие </a:t>
            </a:r>
            <a:r>
              <a:rPr lang="ru-RU" sz="2500" dirty="0">
                <a:solidFill>
                  <a:schemeClr val="dk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территории ВВГУ</a:t>
            </a:r>
            <a:endParaRPr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5" name="Google Shape;305;g22d816920ed_10_32"/>
          <p:cNvSpPr txBox="1">
            <a:spLocks noGrp="1"/>
          </p:cNvSpPr>
          <p:nvPr>
            <p:ph type="body" idx="1"/>
          </p:nvPr>
        </p:nvSpPr>
        <p:spPr>
          <a:xfrm>
            <a:off x="1377850" y="1200175"/>
            <a:ext cx="7085700" cy="370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AutoNum type="arabicPeriod"/>
            </a:pPr>
            <a:r>
              <a:rPr lang="ru-RU" sz="18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Применение новых видов автотранспорта, минимально за­грязняющих окружающую среду (например, электромобили);</a:t>
            </a:r>
            <a:endParaRPr sz="1800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AutoNum type="arabicPeriod"/>
            </a:pPr>
            <a:r>
              <a:rPr lang="ru-RU" sz="18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Рациональная организация и управление транспортными потоками;</a:t>
            </a:r>
            <a:endParaRPr sz="1800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AutoNum type="arabicPeriod"/>
            </a:pPr>
            <a:r>
              <a:rPr lang="ru-RU" sz="18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Использование более качественных/экологически чис­тых видов топлива (например, газ);</a:t>
            </a:r>
            <a:endParaRPr sz="1800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AutoNum type="arabicPeriod"/>
            </a:pPr>
            <a:r>
              <a:rPr lang="ru-RU" sz="18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Применение совершенных систем – катализаторов топлива и систем </a:t>
            </a:r>
            <a:r>
              <a:rPr lang="ru-RU" sz="18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шумопоглощения</a:t>
            </a:r>
            <a:r>
              <a:rPr lang="ru-RU" sz="18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– глушителей шума.</a:t>
            </a:r>
            <a:endParaRPr sz="1800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AutoNum type="arabicPeriod"/>
            </a:pPr>
            <a:r>
              <a:rPr lang="ru-RU" sz="18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Постройка закрытых многоэтажных парковок с системой фильтрации воздуха</a:t>
            </a:r>
            <a:endParaRPr sz="1800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AutoNum type="arabicPeriod"/>
            </a:pPr>
            <a:r>
              <a:rPr lang="ru-RU" sz="18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Увеличение кол-ва зеленых насаждений (деревья, газоны)</a:t>
            </a:r>
            <a:endParaRPr sz="1800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AutoNum type="arabicPeriod"/>
            </a:pPr>
            <a:r>
              <a:rPr lang="ru-RU" sz="18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Ограничение въезда габаритных автобусов, так как у них один из самых высоких уровней токсичных выбросов.</a:t>
            </a:r>
            <a:endParaRPr sz="1800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00"/>
              <a:buNone/>
            </a:pPr>
            <a:endParaRPr sz="1500" dirty="0"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500" dirty="0"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800" dirty="0"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00"/>
              <a:buNone/>
            </a:pPr>
            <a:endParaRPr sz="2800" dirty="0"/>
          </a:p>
        </p:txBody>
      </p:sp>
      <p:sp>
        <p:nvSpPr>
          <p:cNvPr id="306" name="Google Shape;306;g22d816920ed_10_32"/>
          <p:cNvSpPr txBox="1">
            <a:spLocks noGrp="1"/>
          </p:cNvSpPr>
          <p:nvPr>
            <p:ph type="sldNum" idx="12"/>
          </p:nvPr>
        </p:nvSpPr>
        <p:spPr>
          <a:xfrm>
            <a:off x="8750400" y="4356225"/>
            <a:ext cx="3936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ru-RU"/>
              <a:t>19</a:t>
            </a:fld>
            <a:endParaRPr/>
          </a:p>
        </p:txBody>
      </p:sp>
      <p:pic>
        <p:nvPicPr>
          <p:cNvPr id="307" name="Google Shape;307;g22d816920ed_10_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34324" y="-71483"/>
            <a:ext cx="1209675" cy="5191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g2506e1a5736_1_0"/>
          <p:cNvSpPr txBox="1">
            <a:spLocks noGrp="1"/>
          </p:cNvSpPr>
          <p:nvPr>
            <p:ph type="title"/>
          </p:nvPr>
        </p:nvSpPr>
        <p:spPr>
          <a:xfrm>
            <a:off x="1182200" y="393475"/>
            <a:ext cx="6739500" cy="80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ru-RU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Экономика проекта</a:t>
            </a:r>
            <a:endParaRPr dirty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7" name="Google Shape;297;g2506e1a5736_1_0"/>
          <p:cNvSpPr txBox="1">
            <a:spLocks noGrp="1"/>
          </p:cNvSpPr>
          <p:nvPr>
            <p:ph type="sldNum" idx="12"/>
          </p:nvPr>
        </p:nvSpPr>
        <p:spPr>
          <a:xfrm>
            <a:off x="8750400" y="4356225"/>
            <a:ext cx="3936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20</a:t>
            </a:fld>
            <a:endParaRPr/>
          </a:p>
        </p:txBody>
      </p:sp>
      <p:pic>
        <p:nvPicPr>
          <p:cNvPr id="298" name="Google Shape;298;g2506e1a5736_1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61501" y="1656738"/>
            <a:ext cx="6614549" cy="2314575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g2506e1a5736_1_0"/>
          <p:cNvSpPr/>
          <p:nvPr/>
        </p:nvSpPr>
        <p:spPr>
          <a:xfrm>
            <a:off x="1551150" y="1665513"/>
            <a:ext cx="6624900" cy="23058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g22d816920ed_5_7"/>
          <p:cNvSpPr txBox="1">
            <a:spLocks noGrp="1"/>
          </p:cNvSpPr>
          <p:nvPr>
            <p:ph type="title"/>
          </p:nvPr>
        </p:nvSpPr>
        <p:spPr>
          <a:xfrm>
            <a:off x="1182200" y="393475"/>
            <a:ext cx="6739500" cy="80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ru-RU" sz="25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Ожидаемые результаты проекта</a:t>
            </a:r>
            <a:endParaRPr sz="25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13" name="Google Shape;313;g22d816920ed_5_7"/>
          <p:cNvSpPr txBox="1">
            <a:spLocks noGrp="1"/>
          </p:cNvSpPr>
          <p:nvPr>
            <p:ph type="body" idx="1"/>
          </p:nvPr>
        </p:nvSpPr>
        <p:spPr>
          <a:xfrm>
            <a:off x="1258074" y="1625219"/>
            <a:ext cx="4623300" cy="27166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61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Times New Roman"/>
              <a:buChar char="●"/>
            </a:pPr>
            <a:r>
              <a:rPr lang="ru-RU" sz="18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Осведомленность граждан о проблеме загрязнения атмосферного воздуха.</a:t>
            </a:r>
            <a:endParaRPr sz="18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61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Times New Roman"/>
              <a:buChar char="●"/>
            </a:pPr>
            <a:r>
              <a:rPr lang="ru-RU" sz="18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Принятие органами власти какого-либо решения про уменьшения количества выбросов (ввод в эксплуатация троллейбусов вместо автобусов).</a:t>
            </a:r>
            <a:endParaRPr sz="18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61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Times New Roman"/>
              <a:buChar char="●"/>
            </a:pPr>
            <a:r>
              <a:rPr lang="ru-RU" sz="18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Мотивация граждан на переход с бензинового (дизельного) транспорта на гибридный, общественный или электро-транспорт.</a:t>
            </a:r>
            <a:endParaRPr sz="18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14" name="Google Shape;314;g22d816920ed_5_7"/>
          <p:cNvSpPr txBox="1">
            <a:spLocks noGrp="1"/>
          </p:cNvSpPr>
          <p:nvPr>
            <p:ph type="sldNum" idx="12"/>
          </p:nvPr>
        </p:nvSpPr>
        <p:spPr>
          <a:xfrm>
            <a:off x="8750400" y="4356225"/>
            <a:ext cx="3936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ru-RU"/>
              <a:t>21</a:t>
            </a:fld>
            <a:endParaRPr/>
          </a:p>
        </p:txBody>
      </p:sp>
      <p:pic>
        <p:nvPicPr>
          <p:cNvPr id="315" name="Google Shape;315;g22d816920ed_5_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21699" y="-71483"/>
            <a:ext cx="1209675" cy="519158"/>
          </a:xfrm>
          <a:prstGeom prst="rect">
            <a:avLst/>
          </a:prstGeom>
          <a:noFill/>
          <a:ln>
            <a:noFill/>
          </a:ln>
        </p:spPr>
      </p:pic>
      <p:pic>
        <p:nvPicPr>
          <p:cNvPr id="316" name="Google Shape;316;g22d816920ed_5_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81376" y="1338127"/>
            <a:ext cx="2254096" cy="1405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" name="Google Shape;317;g22d816920ed_5_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881377" y="2998625"/>
            <a:ext cx="2254096" cy="1398888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DE61B23-8989-4147-81E3-FAC3D99B7EFC}"/>
              </a:ext>
            </a:extLst>
          </p:cNvPr>
          <p:cNvSpPr txBox="1"/>
          <p:nvPr/>
        </p:nvSpPr>
        <p:spPr>
          <a:xfrm>
            <a:off x="6234361" y="2737015"/>
            <a:ext cx="1548125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1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Гибридный транспорт</a:t>
            </a:r>
            <a:endParaRPr lang="ru-RU" sz="11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73859AB-7F2C-4E92-940F-BED333830F65}"/>
              </a:ext>
            </a:extLst>
          </p:cNvPr>
          <p:cNvSpPr txBox="1"/>
          <p:nvPr/>
        </p:nvSpPr>
        <p:spPr>
          <a:xfrm>
            <a:off x="6123268" y="4397513"/>
            <a:ext cx="1770309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100" dirty="0">
                <a:solidFill>
                  <a:schemeClr val="dk1"/>
                </a:solidFill>
                <a:latin typeface="Times New Roman"/>
                <a:cs typeface="Times New Roman"/>
                <a:sym typeface="Times New Roman"/>
              </a:rPr>
              <a:t>Общественный транспорт</a:t>
            </a:r>
            <a:endParaRPr lang="ru-RU" sz="1100" dirty="0">
              <a:solidFill>
                <a:schemeClr val="dk1"/>
              </a:solidFill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hape 2" descr="Отзыв заказчика о результатах проекта -Cropped">
            <a:extLst>
              <a:ext uri="{FF2B5EF4-FFF2-40B4-BE49-F238E27FC236}">
                <a16:creationId xmlns:a16="http://schemas.microsoft.com/office/drawing/2014/main" id="{CD78C08D-DD7F-70B1-C6FC-2D955C0FCE59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5"/>
          <a:srcRect l="9738" t="26618" r="6968" b="13105"/>
          <a:stretch/>
        </p:blipFill>
        <p:spPr>
          <a:xfrm>
            <a:off x="2171700" y="670560"/>
            <a:ext cx="6012180" cy="4343400"/>
          </a:xfrm>
          <a:prstGeom prst="rect">
            <a:avLst/>
          </a:prstGeom>
        </p:spPr>
      </p:pic>
      <p:sp>
        <p:nvSpPr>
          <p:cNvPr id="2" name="-SlideTitle">
            <a:extLst>
              <a:ext uri="{FF2B5EF4-FFF2-40B4-BE49-F238E27FC236}">
                <a16:creationId xmlns:a16="http://schemas.microsoft.com/office/drawing/2014/main" id="{AC6F8BEB-2839-49CD-C24C-FEAF01210267}"/>
              </a:ext>
            </a:extLst>
          </p:cNvPr>
          <p:cNvSpPr txBox="1"/>
          <p:nvPr/>
        </p:nvSpPr>
        <p:spPr>
          <a:xfrm>
            <a:off x="2034540" y="191974"/>
            <a:ext cx="7200900" cy="41549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ru-RU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ОТЗЫВ ЗАКАЗЧИКА О РЕЗУЛЬТАТАХ ПРОЕКТА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1469815922"/>
      </p:ext>
    </p:extLst>
  </p:cSld>
  <p:clrMapOvr>
    <a:masterClrMapping/>
  </p:clrMapOvr>
  <p:transition>
    <p:fade thruBlk="1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g2506e1a5736_1_21"/>
          <p:cNvSpPr txBox="1">
            <a:spLocks noGrp="1"/>
          </p:cNvSpPr>
          <p:nvPr>
            <p:ph type="title"/>
          </p:nvPr>
        </p:nvSpPr>
        <p:spPr>
          <a:xfrm>
            <a:off x="1182200" y="393475"/>
            <a:ext cx="6739500" cy="80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ru-RU" sz="25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Достигнутые результаты к КТ4</a:t>
            </a:r>
            <a:endParaRPr sz="25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31" name="Google Shape;331;g2506e1a5736_1_21"/>
          <p:cNvSpPr txBox="1">
            <a:spLocks noGrp="1"/>
          </p:cNvSpPr>
          <p:nvPr>
            <p:ph type="body" idx="1"/>
          </p:nvPr>
        </p:nvSpPr>
        <p:spPr>
          <a:xfrm>
            <a:off x="1556331" y="1349140"/>
            <a:ext cx="7085700" cy="3137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00"/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Наша проектная команда достигла следующих результатов: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Выявлено 7 Загрязняющих веществ от автотранспорта, выбрасываемых в атмосферу, общий выброс которого составил  =51,81 т/год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Наибольшее кол-во выбросов на территорию воздушного бассейна ВВГУ от автотранспорта приходится на углерод оксид =37,3 т/год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Проанализировали, какой вред наносят ЗВ организму человека.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Были предложены рекомендации по уменьшению негативного влияния ЗВ по всей территории ВВГУ.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Также наша проектная команда рассчитала приблизительную экономику проекта</a:t>
            </a:r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00"/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2" name="Google Shape;332;g2506e1a5736_1_21"/>
          <p:cNvSpPr txBox="1">
            <a:spLocks noGrp="1"/>
          </p:cNvSpPr>
          <p:nvPr>
            <p:ph type="sldNum" idx="12"/>
          </p:nvPr>
        </p:nvSpPr>
        <p:spPr>
          <a:xfrm>
            <a:off x="8750400" y="4356225"/>
            <a:ext cx="3936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ru-RU"/>
              <a:t>23</a:t>
            </a:fld>
            <a:endParaRPr/>
          </a:p>
        </p:txBody>
      </p:sp>
      <p:pic>
        <p:nvPicPr>
          <p:cNvPr id="333" name="Google Shape;333;g2506e1a5736_1_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34324" y="-71483"/>
            <a:ext cx="1209675" cy="5191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12"/>
          <p:cNvSpPr txBox="1">
            <a:spLocks noGrp="1"/>
          </p:cNvSpPr>
          <p:nvPr>
            <p:ph type="ctrTitle"/>
          </p:nvPr>
        </p:nvSpPr>
        <p:spPr>
          <a:xfrm>
            <a:off x="4891025" y="1310850"/>
            <a:ext cx="3702000" cy="252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ru-RU" sz="25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Спасибо за внимание !</a:t>
            </a:r>
            <a:endParaRPr sz="25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339" name="Google Shape;339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34324" y="-71483"/>
            <a:ext cx="1209675" cy="519158"/>
          </a:xfrm>
          <a:prstGeom prst="rect">
            <a:avLst/>
          </a:prstGeom>
          <a:noFill/>
          <a:ln>
            <a:noFill/>
          </a:ln>
        </p:spPr>
      </p:pic>
      <p:pic>
        <p:nvPicPr>
          <p:cNvPr id="340" name="Google Shape;340;p12"/>
          <p:cNvPicPr preferRelativeResize="0"/>
          <p:nvPr/>
        </p:nvPicPr>
        <p:blipFill rotWithShape="1">
          <a:blip r:embed="rId4">
            <a:alphaModFix/>
          </a:blip>
          <a:srcRect l="9379" t="2740" b="-2740"/>
          <a:stretch/>
        </p:blipFill>
        <p:spPr>
          <a:xfrm>
            <a:off x="1" y="2571750"/>
            <a:ext cx="4940574" cy="2666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ORMATED_SLIDE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NCEPT_IMG" val="0"/>
  <p:tag name="ORIGINAL_WIDTH" val="450,4263"/>
  <p:tag name="ORIGINAL_HEIGHT" val="277,3324"/>
  <p:tag name="ORIGINAL_TOP" val="64,8"/>
  <p:tag name="ORIGINAL_LEFT" val="51,00222"/>
</p:tagLst>
</file>

<file path=ppt/theme/theme1.xml><?xml version="1.0" encoding="utf-8"?>
<a:theme xmlns:a="http://schemas.openxmlformats.org/drawingml/2006/main" name="Basset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theme_temp">
    <a:dk1>
      <a:srgbClr val="000000"/>
    </a:dk1>
    <a:lt1>
      <a:srgbClr val="FFFFFF"/>
    </a:lt1>
    <a:dk2>
      <a:srgbClr val="000000"/>
    </a:dk2>
    <a:lt2>
      <a:srgbClr val="FFFFFF"/>
    </a:lt2>
    <a:accent1>
      <a:srgbClr val="0034BD"/>
    </a:accent1>
    <a:accent2>
      <a:srgbClr val="00B0F0"/>
    </a:accent2>
    <a:accent3>
      <a:srgbClr val="002997"/>
    </a:accent3>
    <a:accent4>
      <a:srgbClr val="008CC0"/>
    </a:accent4>
    <a:accent5>
      <a:srgbClr val="002078"/>
    </a:accent5>
    <a:accent6>
      <a:srgbClr val="007099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193</TotalTime>
  <Words>901</Words>
  <Application>Microsoft Office PowerPoint</Application>
  <PresentationFormat>Экран (16:9)</PresentationFormat>
  <Paragraphs>148</Paragraphs>
  <Slides>24</Slides>
  <Notes>23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9" baseType="lpstr">
      <vt:lpstr>Arial</vt:lpstr>
      <vt:lpstr>Barlow</vt:lpstr>
      <vt:lpstr>Wingdings</vt:lpstr>
      <vt:lpstr>Times New Roman</vt:lpstr>
      <vt:lpstr>Basset template</vt:lpstr>
      <vt:lpstr>Оценка воздействия автотранспортного комплекса на воздушный бассейн близлежащей территории ВВГУ  </vt:lpstr>
      <vt:lpstr>Цель работы</vt:lpstr>
      <vt:lpstr>Актуальность работы</vt:lpstr>
      <vt:lpstr>Задачи исследования:</vt:lpstr>
      <vt:lpstr>Заказчик проекта</vt:lpstr>
      <vt:lpstr>Стейкхолдеры проекта</vt:lpstr>
      <vt:lpstr> Структурная декомпозиция </vt:lpstr>
      <vt:lpstr>Диаграмма Ганта и календарный график выполнения работ</vt:lpstr>
      <vt:lpstr>Матрица ответственности реализации проекта</vt:lpstr>
      <vt:lpstr>Проектный инструментарий </vt:lpstr>
      <vt:lpstr>Инструменты, используемые для работы над проектом</vt:lpstr>
      <vt:lpstr>Работа в программе </vt:lpstr>
      <vt:lpstr>Ход работы</vt:lpstr>
      <vt:lpstr> Загрязняющие вещества АТС, выбрасываемые в атмосферу (график) </vt:lpstr>
      <vt:lpstr>Зоны распространения выбросов</vt:lpstr>
      <vt:lpstr>Зоны распространения выбросов</vt:lpstr>
      <vt:lpstr>Зоны распространения выбросов</vt:lpstr>
      <vt:lpstr>Вред ЗВ от АТС на организм человека</vt:lpstr>
      <vt:lpstr>Рекомендации для уменьшения негативного влияния АТС на близлежащие территории ВВГУ</vt:lpstr>
      <vt:lpstr>Экономика проекта</vt:lpstr>
      <vt:lpstr>Ожидаемые результаты проекта</vt:lpstr>
      <vt:lpstr>Презентация PowerPoint</vt:lpstr>
      <vt:lpstr>Достигнутые результаты к КТ4</vt:lpstr>
      <vt:lpstr>Спасибо за внимание 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Оценка воздействия автотранспортного комплекса на воздушный бассейн близлежащей территории ВВГУ  </dc:title>
  <dc:creator>Разумова Юлия</dc:creator>
  <cp:lastModifiedBy>Екатерина Шпортова</cp:lastModifiedBy>
  <cp:revision>5</cp:revision>
  <dcterms:modified xsi:type="dcterms:W3CDTF">2023-06-08T17:06:12Z</dcterms:modified>
</cp:coreProperties>
</file>