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7" r:id="rId13"/>
    <p:sldId id="268" r:id="rId14"/>
    <p:sldId id="274" r:id="rId15"/>
    <p:sldId id="270" r:id="rId16"/>
    <p:sldId id="269" r:id="rId17"/>
    <p:sldId id="271" r:id="rId18"/>
    <p:sldId id="272" r:id="rId19"/>
    <p:sldId id="27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07.02.2016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07.02.2016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980870"/>
          </a:xfrm>
        </p:spPr>
        <p:txBody>
          <a:bodyPr>
            <a:normAutofit fontScale="90000"/>
          </a:bodyPr>
          <a:lstStyle/>
          <a:p>
            <a:pPr algn="ctr"/>
            <a:r>
              <a:rPr lang="ru-RU" b="1" dirty="0" smtClean="0">
                <a:effectLst/>
                <a:latin typeface="Times New Roman" pitchFamily="18" charset="0"/>
                <a:cs typeface="Times New Roman" pitchFamily="18" charset="0"/>
              </a:rPr>
              <a:t>Лекция №6 Экстремистские проявления </a:t>
            </a:r>
            <a:r>
              <a:rPr lang="ru-RU" b="1" smtClean="0">
                <a:effectLst/>
                <a:latin typeface="Times New Roman" pitchFamily="18" charset="0"/>
                <a:cs typeface="Times New Roman" pitchFamily="18" charset="0"/>
              </a:rPr>
              <a:t>в </a:t>
            </a:r>
            <a:r>
              <a:rPr lang="ru-RU" b="1" smtClean="0">
                <a:effectLst/>
                <a:latin typeface="Times New Roman" pitchFamily="18" charset="0"/>
                <a:cs typeface="Times New Roman" pitchFamily="18" charset="0"/>
              </a:rPr>
              <a:t>сектах</a:t>
            </a:r>
            <a:endParaRPr lang="ru-RU" b="1" dirty="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043608" y="1484784"/>
            <a:ext cx="7795592" cy="5184576"/>
          </a:xfrm>
        </p:spPr>
        <p:txBody>
          <a:bodyPr>
            <a:normAutofit/>
          </a:bodyPr>
          <a:lstStyle/>
          <a:p>
            <a:r>
              <a:rPr lang="ru-RU" b="1" dirty="0" smtClean="0">
                <a:latin typeface="Times New Roman" pitchFamily="18" charset="0"/>
                <a:cs typeface="Times New Roman" pitchFamily="18" charset="0"/>
              </a:rPr>
              <a:t>План:</a:t>
            </a:r>
          </a:p>
          <a:p>
            <a:pPr marL="541782" indent="-514350">
              <a:buAutoNum type="arabicPeriod"/>
            </a:pPr>
            <a:r>
              <a:rPr lang="ru-RU" dirty="0" smtClean="0">
                <a:latin typeface="Times New Roman" pitchFamily="18" charset="0"/>
                <a:cs typeface="Times New Roman" pitchFamily="18" charset="0"/>
              </a:rPr>
              <a:t>Особенности </a:t>
            </a:r>
            <a:r>
              <a:rPr lang="ru-RU" dirty="0">
                <a:latin typeface="Times New Roman" pitchFamily="18" charset="0"/>
                <a:cs typeface="Times New Roman" pitchFamily="18" charset="0"/>
              </a:rPr>
              <a:t>использования понятий: «секта» и «культ». </a:t>
            </a:r>
            <a:endParaRPr lang="ru-RU" dirty="0" smtClean="0">
              <a:latin typeface="Times New Roman" pitchFamily="18" charset="0"/>
              <a:cs typeface="Times New Roman" pitchFamily="18" charset="0"/>
            </a:endParaRPr>
          </a:p>
          <a:p>
            <a:pPr marL="541782" indent="-514350">
              <a:buAutoNum type="arabicPeriod"/>
            </a:pPr>
            <a:r>
              <a:rPr lang="ru-RU" dirty="0" smtClean="0">
                <a:latin typeface="Times New Roman" pitchFamily="18" charset="0"/>
                <a:cs typeface="Times New Roman" pitchFamily="18" charset="0"/>
              </a:rPr>
              <a:t>Классификация </a:t>
            </a:r>
            <a:r>
              <a:rPr lang="ru-RU" dirty="0" smtClean="0">
                <a:latin typeface="Times New Roman" pitchFamily="18" charset="0"/>
                <a:cs typeface="Times New Roman" pitchFamily="18" charset="0"/>
              </a:rPr>
              <a:t>сект. </a:t>
            </a:r>
            <a:endParaRPr lang="ru-RU" dirty="0" smtClean="0">
              <a:latin typeface="Times New Roman" pitchFamily="18" charset="0"/>
              <a:cs typeface="Times New Roman" pitchFamily="18" charset="0"/>
            </a:endParaRPr>
          </a:p>
          <a:p>
            <a:pPr marL="541782" indent="-514350">
              <a:buAutoNum type="arabicPeriod"/>
            </a:pPr>
            <a:r>
              <a:rPr lang="ru-RU" dirty="0" smtClean="0">
                <a:latin typeface="Times New Roman" pitchFamily="18" charset="0"/>
                <a:cs typeface="Times New Roman" pitchFamily="18" charset="0"/>
              </a:rPr>
              <a:t>Причины </a:t>
            </a:r>
            <a:r>
              <a:rPr lang="ru-RU" dirty="0">
                <a:latin typeface="Times New Roman" pitchFamily="18" charset="0"/>
                <a:cs typeface="Times New Roman" pitchFamily="18" charset="0"/>
              </a:rPr>
              <a:t>и способы попадания человека в </a:t>
            </a:r>
            <a:r>
              <a:rPr lang="ru-RU" dirty="0" smtClean="0">
                <a:latin typeface="Times New Roman" pitchFamily="18" charset="0"/>
                <a:cs typeface="Times New Roman" pitchFamily="18" charset="0"/>
              </a:rPr>
              <a:t>секты.</a:t>
            </a:r>
            <a:endParaRPr lang="ru-RU" dirty="0" smtClean="0">
              <a:latin typeface="Times New Roman" pitchFamily="18" charset="0"/>
              <a:cs typeface="Times New Roman" pitchFamily="18" charset="0"/>
            </a:endParaRPr>
          </a:p>
          <a:p>
            <a:pPr marL="541782" indent="-514350">
              <a:buAutoNum type="arabicPeriod"/>
            </a:pPr>
            <a:r>
              <a:rPr lang="ru-RU" dirty="0" smtClean="0">
                <a:latin typeface="Times New Roman" pitchFamily="18" charset="0"/>
                <a:cs typeface="Times New Roman" pitchFamily="18" charset="0"/>
              </a:rPr>
              <a:t>Психологическое </a:t>
            </a:r>
            <a:r>
              <a:rPr lang="ru-RU" dirty="0">
                <a:latin typeface="Times New Roman" pitchFamily="18" charset="0"/>
                <a:cs typeface="Times New Roman" pitchFamily="18" charset="0"/>
              </a:rPr>
              <a:t>воздействие на личность адепта в </a:t>
            </a:r>
            <a:r>
              <a:rPr lang="ru-RU" dirty="0" smtClean="0">
                <a:latin typeface="Times New Roman" pitchFamily="18" charset="0"/>
                <a:cs typeface="Times New Roman" pitchFamily="18" charset="0"/>
              </a:rPr>
              <a:t>сектах </a:t>
            </a:r>
            <a:r>
              <a:rPr lang="ru-RU" dirty="0">
                <a:latin typeface="Times New Roman" pitchFamily="18" charset="0"/>
                <a:cs typeface="Times New Roman" pitchFamily="18" charset="0"/>
              </a:rPr>
              <a:t>(характеристики личности</a:t>
            </a:r>
            <a:r>
              <a:rPr lang="ru-RU" dirty="0" smtClean="0">
                <a:latin typeface="Times New Roman" pitchFamily="18" charset="0"/>
                <a:cs typeface="Times New Roman" pitchFamily="18" charset="0"/>
              </a:rPr>
              <a:t>). Критерии </a:t>
            </a:r>
            <a:r>
              <a:rPr lang="ru-RU" dirty="0" err="1" smtClean="0">
                <a:latin typeface="Times New Roman" pitchFamily="18" charset="0"/>
                <a:cs typeface="Times New Roman" pitchFamily="18" charset="0"/>
              </a:rPr>
              <a:t>Лифтона</a:t>
            </a:r>
            <a:r>
              <a:rPr lang="ru-RU"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541782" indent="-514350">
              <a:buAutoNum type="arabicPeriod"/>
            </a:pPr>
            <a:r>
              <a:rPr lang="ru-RU" dirty="0" smtClean="0">
                <a:latin typeface="Times New Roman" pitchFamily="18" charset="0"/>
                <a:cs typeface="Times New Roman" pitchFamily="18" charset="0"/>
              </a:rPr>
              <a:t>Секты в России (примеры).</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663987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90066"/>
          </a:xfrm>
        </p:spPr>
        <p:txBody>
          <a:bodyPr>
            <a:normAutofit fontScale="90000"/>
          </a:bodyPr>
          <a:lstStyle/>
          <a:p>
            <a:pPr algn="ctr"/>
            <a:r>
              <a:rPr lang="ru-RU" b="1" dirty="0" smtClean="0">
                <a:effectLst/>
              </a:rPr>
              <a:t>Терминология</a:t>
            </a:r>
            <a:endParaRPr lang="ru-RU" b="1" dirty="0">
              <a:effectLst/>
            </a:endParaRPr>
          </a:p>
        </p:txBody>
      </p:sp>
      <p:sp>
        <p:nvSpPr>
          <p:cNvPr id="3" name="Объект 2"/>
          <p:cNvSpPr>
            <a:spLocks noGrp="1"/>
          </p:cNvSpPr>
          <p:nvPr>
            <p:ph idx="1"/>
          </p:nvPr>
        </p:nvSpPr>
        <p:spPr>
          <a:xfrm>
            <a:off x="1115616" y="836712"/>
            <a:ext cx="8028384" cy="6021288"/>
          </a:xfrm>
        </p:spPr>
        <p:txBody>
          <a:bodyPr>
            <a:normAutofit fontScale="92500" lnSpcReduction="10000"/>
          </a:bodyPr>
          <a:lstStyle/>
          <a:p>
            <a:pPr marL="82296" indent="0">
              <a:buNone/>
            </a:pPr>
            <a:r>
              <a:rPr lang="ru-RU" sz="2400" b="1" dirty="0" smtClean="0">
                <a:latin typeface="Times New Roman" pitchFamily="18" charset="0"/>
                <a:cs typeface="Times New Roman" pitchFamily="18" charset="0"/>
              </a:rPr>
              <a:t>Секта</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сред.-в. лат. </a:t>
            </a:r>
            <a:r>
              <a:rPr lang="ru-RU" sz="2400" dirty="0" err="1">
                <a:latin typeface="Times New Roman" pitchFamily="18" charset="0"/>
                <a:cs typeface="Times New Roman" pitchFamily="18" charset="0"/>
              </a:rPr>
              <a:t>secta</a:t>
            </a:r>
            <a:r>
              <a:rPr lang="ru-RU" sz="2400" dirty="0">
                <a:latin typeface="Times New Roman" pitchFamily="18" charset="0"/>
                <a:cs typeface="Times New Roman" pitchFamily="18" charset="0"/>
              </a:rPr>
              <a:t> — школа, учение, от лат. </a:t>
            </a:r>
            <a:r>
              <a:rPr lang="ru-RU" sz="2400" dirty="0" err="1">
                <a:latin typeface="Times New Roman" pitchFamily="18" charset="0"/>
                <a:cs typeface="Times New Roman" pitchFamily="18" charset="0"/>
              </a:rPr>
              <a:t>sequor</a:t>
            </a:r>
            <a:r>
              <a:rPr lang="ru-RU" sz="2400" dirty="0">
                <a:latin typeface="Times New Roman" pitchFamily="18" charset="0"/>
                <a:cs typeface="Times New Roman" pitchFamily="18" charset="0"/>
              </a:rPr>
              <a:t> — </a:t>
            </a:r>
            <a:r>
              <a:rPr lang="ru-RU" sz="2400" dirty="0" smtClean="0">
                <a:latin typeface="Times New Roman" pitchFamily="18" charset="0"/>
                <a:cs typeface="Times New Roman" pitchFamily="18" charset="0"/>
              </a:rPr>
              <a:t>следую, латинскому </a:t>
            </a:r>
            <a:r>
              <a:rPr lang="ru-RU" sz="2400" dirty="0">
                <a:latin typeface="Times New Roman" pitchFamily="18" charset="0"/>
                <a:cs typeface="Times New Roman" pitchFamily="18" charset="0"/>
              </a:rPr>
              <a:t>слову лат. </a:t>
            </a:r>
            <a:r>
              <a:rPr lang="ru-RU" sz="2400" dirty="0" err="1">
                <a:latin typeface="Times New Roman" pitchFamily="18" charset="0"/>
                <a:cs typeface="Times New Roman" pitchFamily="18" charset="0"/>
              </a:rPr>
              <a:t>secta</a:t>
            </a:r>
            <a:r>
              <a:rPr lang="ru-RU" sz="2400" dirty="0">
                <a:latin typeface="Times New Roman" pitchFamily="18" charset="0"/>
                <a:cs typeface="Times New Roman" pitchFamily="18" charset="0"/>
              </a:rPr>
              <a:t> в древнегреческом языке соответствует слово др.-греч. ересь. Понятия «ересь» и «секта» в этих языках </a:t>
            </a:r>
            <a:r>
              <a:rPr lang="ru-RU" sz="2400" dirty="0" smtClean="0">
                <a:latin typeface="Times New Roman" pitchFamily="18" charset="0"/>
                <a:cs typeface="Times New Roman" pitchFamily="18" charset="0"/>
              </a:rPr>
              <a:t>тождественные) </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понятие, </a:t>
            </a:r>
            <a:r>
              <a:rPr lang="ru-RU" sz="2400" dirty="0">
                <a:latin typeface="Times New Roman" pitchFamily="18" charset="0"/>
                <a:cs typeface="Times New Roman" pitchFamily="18" charset="0"/>
              </a:rPr>
              <a:t>которое используется для обозначения религиозной группы, отделившейся от основного религиозного направления и противостоящего ему, или указания на организованную традицию, имеющую своего основателя и особое </a:t>
            </a:r>
            <a:r>
              <a:rPr lang="ru-RU" sz="2400" dirty="0" smtClean="0">
                <a:latin typeface="Times New Roman" pitchFamily="18" charset="0"/>
                <a:cs typeface="Times New Roman" pitchFamily="18" charset="0"/>
              </a:rPr>
              <a:t>учение. </a:t>
            </a:r>
          </a:p>
          <a:p>
            <a:pPr marL="82296" indent="0">
              <a:buNone/>
            </a:pPr>
            <a:endParaRPr lang="ru-RU" sz="2400" dirty="0" smtClean="0">
              <a:latin typeface="Times New Roman" pitchFamily="18" charset="0"/>
              <a:cs typeface="Times New Roman" pitchFamily="18" charset="0"/>
            </a:endParaRPr>
          </a:p>
          <a:p>
            <a:pPr marL="82296" indent="0">
              <a:buNone/>
            </a:pPr>
            <a:r>
              <a:rPr lang="ru-RU" sz="2400" dirty="0" smtClean="0">
                <a:latin typeface="Times New Roman" pitchFamily="18" charset="0"/>
                <a:cs typeface="Times New Roman" pitchFamily="18" charset="0"/>
              </a:rPr>
              <a:t>В </a:t>
            </a:r>
            <a:r>
              <a:rPr lang="ru-RU" sz="2400" dirty="0">
                <a:latin typeface="Times New Roman" pitchFamily="18" charset="0"/>
                <a:cs typeface="Times New Roman" pitchFamily="18" charset="0"/>
              </a:rPr>
              <a:t>некоторых источниках понятие </a:t>
            </a:r>
            <a:r>
              <a:rPr lang="ru-RU" sz="2400" b="1" dirty="0">
                <a:latin typeface="Times New Roman" pitchFamily="18" charset="0"/>
                <a:cs typeface="Times New Roman" pitchFamily="18" charset="0"/>
              </a:rPr>
              <a:t>«секта» трактуется </a:t>
            </a:r>
            <a:r>
              <a:rPr lang="ru-RU" sz="2400" b="1" dirty="0" smtClean="0">
                <a:latin typeface="Times New Roman" pitchFamily="18" charset="0"/>
                <a:cs typeface="Times New Roman" pitchFamily="18" charset="0"/>
              </a:rPr>
              <a:t>шире.</a:t>
            </a:r>
            <a:r>
              <a:rPr lang="ru-RU" sz="2400" dirty="0" smtClean="0">
                <a:latin typeface="Times New Roman" pitchFamily="18" charset="0"/>
                <a:cs typeface="Times New Roman" pitchFamily="18" charset="0"/>
              </a:rPr>
              <a:t> Так </a:t>
            </a:r>
            <a:r>
              <a:rPr lang="ru-RU" sz="2400" dirty="0">
                <a:latin typeface="Times New Roman" pitchFamily="18" charset="0"/>
                <a:cs typeface="Times New Roman" pitchFamily="18" charset="0"/>
              </a:rPr>
              <a:t>называется любая группа (религиозная или нерелигиозная, отделившаяся или новая), имеющая своё учение и свою практику, отличные от господствующей церкви или </a:t>
            </a:r>
            <a:r>
              <a:rPr lang="ru-RU" sz="2400" dirty="0" smtClean="0">
                <a:latin typeface="Times New Roman" pitchFamily="18" charset="0"/>
                <a:cs typeface="Times New Roman" pitchFamily="18" charset="0"/>
              </a:rPr>
              <a:t>идеологии</a:t>
            </a:r>
            <a:r>
              <a:rPr lang="ru-RU" sz="2400" dirty="0" smtClean="0">
                <a:latin typeface="Times New Roman" pitchFamily="18" charset="0"/>
                <a:cs typeface="Times New Roman" pitchFamily="18" charset="0"/>
              </a:rPr>
              <a:t>.</a:t>
            </a:r>
          </a:p>
          <a:p>
            <a:pPr marL="82296" indent="0">
              <a:buNone/>
            </a:pPr>
            <a:endParaRPr lang="ru-RU" sz="2400" b="1" dirty="0" smtClean="0">
              <a:latin typeface="Times New Roman" pitchFamily="18" charset="0"/>
              <a:cs typeface="Times New Roman" pitchFamily="18" charset="0"/>
            </a:endParaRPr>
          </a:p>
          <a:p>
            <a:pPr marL="82296" indent="0">
              <a:buNone/>
            </a:pPr>
            <a:r>
              <a:rPr lang="ru-RU" sz="2400" b="1" dirty="0" smtClean="0">
                <a:latin typeface="Times New Roman" pitchFamily="18" charset="0"/>
                <a:cs typeface="Times New Roman" pitchFamily="18" charset="0"/>
              </a:rPr>
              <a:t>Культ</a:t>
            </a:r>
            <a:r>
              <a:rPr lang="ru-RU" sz="2400" dirty="0">
                <a:latin typeface="Times New Roman" pitchFamily="18" charset="0"/>
                <a:cs typeface="Times New Roman" pitchFamily="18" charset="0"/>
              </a:rPr>
              <a:t> - почитание, поклонение. Религиозный культ — религиозное почитание каких-либо предметов (таких как икона, священные предметы или скульптуры), святых отцов, Бога или богов; религиозная обрядность (</a:t>
            </a:r>
            <a:r>
              <a:rPr lang="ru-RU" sz="2400" dirty="0" err="1">
                <a:latin typeface="Times New Roman" pitchFamily="18" charset="0"/>
                <a:cs typeface="Times New Roman" pitchFamily="18" charset="0"/>
              </a:rPr>
              <a:t>церемониальность</a:t>
            </a:r>
            <a:r>
              <a:rPr lang="ru-RU" sz="2400" dirty="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pPr marL="82296" indent="0">
              <a:buNone/>
            </a:pPr>
            <a:endParaRPr lang="ru-RU" dirty="0">
              <a:latin typeface="Times New Roman" pitchFamily="18" charset="0"/>
              <a:cs typeface="Times New Roman" pitchFamily="18" charset="0"/>
            </a:endParaRPr>
          </a:p>
          <a:p>
            <a:pPr marL="82296" indent="0">
              <a:buNone/>
            </a:pP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36414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92088"/>
          </a:xfrm>
        </p:spPr>
        <p:txBody>
          <a:bodyPr>
            <a:normAutofit fontScale="90000"/>
          </a:bodyPr>
          <a:lstStyle/>
          <a:p>
            <a:pPr algn="ctr"/>
            <a:r>
              <a:rPr lang="ru-RU" sz="2200" b="1" dirty="0">
                <a:effectLst/>
              </a:rPr>
              <a:t>Психологическое воздействие на личность адепта в сектах </a:t>
            </a:r>
            <a:r>
              <a:rPr lang="ru-RU" sz="2200" b="1" dirty="0" smtClean="0">
                <a:effectLst/>
              </a:rPr>
              <a:t>и культах </a:t>
            </a:r>
            <a:r>
              <a:rPr lang="ru-RU" sz="2200" b="1" dirty="0">
                <a:effectLst/>
              </a:rPr>
              <a:t>(характеристики личности</a:t>
            </a:r>
            <a:r>
              <a:rPr lang="ru-RU" sz="2200" b="1" dirty="0" smtClean="0">
                <a:effectLst/>
              </a:rPr>
              <a:t>).</a:t>
            </a:r>
            <a:r>
              <a:rPr lang="ru-RU" b="1" dirty="0" smtClean="0"/>
              <a:t> </a:t>
            </a:r>
            <a:r>
              <a:rPr lang="ru-RU" b="1" dirty="0"/>
              <a:t/>
            </a:r>
            <a:br>
              <a:rPr lang="ru-RU" b="1" dirty="0"/>
            </a:br>
            <a:endParaRPr lang="ru-RU" b="1" dirty="0"/>
          </a:p>
        </p:txBody>
      </p:sp>
      <p:sp>
        <p:nvSpPr>
          <p:cNvPr id="3" name="Объект 2"/>
          <p:cNvSpPr>
            <a:spLocks noGrp="1"/>
          </p:cNvSpPr>
          <p:nvPr>
            <p:ph idx="1"/>
          </p:nvPr>
        </p:nvSpPr>
        <p:spPr>
          <a:xfrm>
            <a:off x="1043608" y="1447800"/>
            <a:ext cx="7992888" cy="5293568"/>
          </a:xfrm>
        </p:spPr>
        <p:txBody>
          <a:bodyPr>
            <a:normAutofit fontScale="85000" lnSpcReduction="20000"/>
          </a:bodyPr>
          <a:lstStyle/>
          <a:p>
            <a:pPr marL="82296" indent="0">
              <a:buNone/>
            </a:pPr>
            <a:r>
              <a:rPr lang="ru-RU" dirty="0">
                <a:latin typeface="Times New Roman" pitchFamily="18" charset="0"/>
                <a:cs typeface="Times New Roman" pitchFamily="18" charset="0"/>
              </a:rPr>
              <a:t>Как правило, во главе такой религиозной организации стоит </a:t>
            </a:r>
            <a:r>
              <a:rPr lang="ru-RU" b="1" dirty="0">
                <a:latin typeface="Times New Roman" pitchFamily="18" charset="0"/>
                <a:cs typeface="Times New Roman" pitchFamily="18" charset="0"/>
              </a:rPr>
              <a:t>сильная </a:t>
            </a:r>
            <a:r>
              <a:rPr lang="ru-RU" b="1" dirty="0" err="1">
                <a:latin typeface="Times New Roman" pitchFamily="18" charset="0"/>
                <a:cs typeface="Times New Roman" pitchFamily="18" charset="0"/>
              </a:rPr>
              <a:t>харизматичная</a:t>
            </a:r>
            <a:r>
              <a:rPr lang="ru-RU" b="1" dirty="0">
                <a:latin typeface="Times New Roman" pitchFamily="18" charset="0"/>
                <a:cs typeface="Times New Roman" pitchFamily="18" charset="0"/>
              </a:rPr>
              <a:t> личность</a:t>
            </a:r>
            <a:r>
              <a:rPr lang="ru-RU" dirty="0">
                <a:latin typeface="Times New Roman" pitchFamily="18" charset="0"/>
                <a:cs typeface="Times New Roman" pitchFamily="18" charset="0"/>
              </a:rPr>
              <a:t>, способная оказывать мощное влияние на окружающих и подчинять себе их волю.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Иногда </a:t>
            </a:r>
            <a:r>
              <a:rPr lang="ru-RU" dirty="0">
                <a:latin typeface="Times New Roman" pitchFamily="18" charset="0"/>
                <a:cs typeface="Times New Roman" pitchFamily="18" charset="0"/>
              </a:rPr>
              <a:t>такой лидер, помимо природных данных, обладает специальными </a:t>
            </a:r>
            <a:r>
              <a:rPr lang="ru-RU" b="1" dirty="0">
                <a:latin typeface="Times New Roman" pitchFamily="18" charset="0"/>
                <a:cs typeface="Times New Roman" pitchFamily="18" charset="0"/>
              </a:rPr>
              <a:t>знаниями в области психологии</a:t>
            </a:r>
            <a:r>
              <a:rPr lang="ru-RU" dirty="0">
                <a:latin typeface="Times New Roman" pitchFamily="18" charset="0"/>
                <a:cs typeface="Times New Roman" pitchFamily="18" charset="0"/>
              </a:rPr>
              <a:t>, полученными им в процессе обучения, а порой даже владеет навыками гипноза и внушения.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Во </a:t>
            </a:r>
            <a:r>
              <a:rPr lang="ru-RU" dirty="0">
                <a:latin typeface="Times New Roman" pitchFamily="18" charset="0"/>
                <a:cs typeface="Times New Roman" pitchFamily="18" charset="0"/>
              </a:rPr>
              <a:t>всех случаях он обладает мощным инструментом – </a:t>
            </a:r>
            <a:r>
              <a:rPr lang="ru-RU" b="1" dirty="0">
                <a:latin typeface="Times New Roman" pitchFamily="18" charset="0"/>
                <a:cs typeface="Times New Roman" pitchFamily="18" charset="0"/>
              </a:rPr>
              <a:t>способностью управлять сознанием масс</a:t>
            </a:r>
            <a:r>
              <a:rPr lang="ru-RU" dirty="0">
                <a:latin typeface="Times New Roman" pitchFamily="18" charset="0"/>
                <a:cs typeface="Times New Roman" pitchFamily="18" charset="0"/>
              </a:rPr>
              <a:t>. И от того, в чьих руках оказалось такое оружие, кто стал его жертвами, часто зависят психическое здоровье, материальное благополучие, а иногда и жизнь многих людей.</a:t>
            </a:r>
          </a:p>
        </p:txBody>
      </p:sp>
    </p:spTree>
    <p:extLst>
      <p:ext uri="{BB962C8B-B14F-4D97-AF65-F5344CB8AC3E}">
        <p14:creationId xmlns:p14="http://schemas.microsoft.com/office/powerpoint/2010/main" val="359091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Autofit/>
          </a:bodyPr>
          <a:lstStyle/>
          <a:p>
            <a:pPr algn="ctr"/>
            <a:r>
              <a:rPr lang="ru-RU" sz="2400" b="1" dirty="0" smtClean="0">
                <a:effectLst/>
              </a:rPr>
              <a:t>Восемь критериев Роберта </a:t>
            </a:r>
            <a:r>
              <a:rPr lang="ru-RU" sz="2400" b="1" dirty="0" err="1" smtClean="0">
                <a:effectLst/>
              </a:rPr>
              <a:t>Джея</a:t>
            </a:r>
            <a:r>
              <a:rPr lang="ru-RU" sz="2400" b="1" dirty="0" smtClean="0">
                <a:effectLst/>
              </a:rPr>
              <a:t> </a:t>
            </a:r>
            <a:r>
              <a:rPr lang="ru-RU" sz="2400" b="1" dirty="0" err="1" smtClean="0">
                <a:effectLst/>
              </a:rPr>
              <a:t>Лифтона</a:t>
            </a:r>
            <a:r>
              <a:rPr lang="ru-RU" sz="2400" b="1" dirty="0" smtClean="0">
                <a:effectLst/>
              </a:rPr>
              <a:t> </a:t>
            </a:r>
            <a:br>
              <a:rPr lang="ru-RU" sz="2400" b="1" dirty="0" smtClean="0">
                <a:effectLst/>
              </a:rPr>
            </a:br>
            <a:r>
              <a:rPr lang="ru-RU" sz="2400" b="1" dirty="0" smtClean="0">
                <a:effectLst/>
              </a:rPr>
              <a:t>(США, психиатр)</a:t>
            </a:r>
            <a:br>
              <a:rPr lang="ru-RU" sz="2400" b="1" dirty="0" smtClean="0">
                <a:effectLst/>
              </a:rPr>
            </a:br>
            <a:endParaRPr lang="ru-RU" sz="2400" b="1" dirty="0">
              <a:effectLst/>
            </a:endParaRPr>
          </a:p>
        </p:txBody>
      </p:sp>
      <p:sp>
        <p:nvSpPr>
          <p:cNvPr id="3" name="Объект 2"/>
          <p:cNvSpPr>
            <a:spLocks noGrp="1"/>
          </p:cNvSpPr>
          <p:nvPr>
            <p:ph idx="1"/>
          </p:nvPr>
        </p:nvSpPr>
        <p:spPr>
          <a:xfrm>
            <a:off x="1043608" y="908720"/>
            <a:ext cx="8100392" cy="5949280"/>
          </a:xfrm>
        </p:spPr>
        <p:txBody>
          <a:bodyPr>
            <a:normAutofit fontScale="55000" lnSpcReduction="20000"/>
          </a:bodyPr>
          <a:lstStyle/>
          <a:p>
            <a:pPr marL="82296" indent="0">
              <a:buNone/>
            </a:pPr>
            <a:r>
              <a:rPr lang="ru-RU" dirty="0" smtClean="0">
                <a:latin typeface="Times New Roman" pitchFamily="18" charset="0"/>
                <a:cs typeface="Times New Roman" pitchFamily="18" charset="0"/>
              </a:rPr>
              <a:t>признанные </a:t>
            </a:r>
            <a:r>
              <a:rPr lang="ru-RU" dirty="0">
                <a:latin typeface="Times New Roman" pitchFamily="18" charset="0"/>
                <a:cs typeface="Times New Roman" pitchFamily="18" charset="0"/>
              </a:rPr>
              <a:t>международными ассоциациями психологов и </a:t>
            </a:r>
            <a:r>
              <a:rPr lang="ru-RU" dirty="0" smtClean="0">
                <a:latin typeface="Times New Roman" pitchFamily="18" charset="0"/>
                <a:cs typeface="Times New Roman" pitchFamily="18" charset="0"/>
              </a:rPr>
              <a:t>психотерапевтов  </a:t>
            </a:r>
            <a:r>
              <a:rPr lang="ru-RU" dirty="0">
                <a:latin typeface="Times New Roman" pitchFamily="18" charset="0"/>
                <a:cs typeface="Times New Roman" pitchFamily="18" charset="0"/>
              </a:rPr>
              <a:t>по определению </a:t>
            </a:r>
            <a:r>
              <a:rPr lang="ru-RU" dirty="0" smtClean="0">
                <a:latin typeface="Times New Roman" pitchFamily="18" charset="0"/>
                <a:cs typeface="Times New Roman" pitchFamily="18" charset="0"/>
              </a:rPr>
              <a:t>сект</a:t>
            </a:r>
          </a:p>
          <a:p>
            <a:pPr marL="82296" indent="0">
              <a:buNone/>
            </a:pPr>
            <a:endParaRPr lang="ru-RU" dirty="0">
              <a:latin typeface="Times New Roman" pitchFamily="18" charset="0"/>
              <a:cs typeface="Times New Roman" pitchFamily="18" charset="0"/>
            </a:endParaRPr>
          </a:p>
          <a:p>
            <a:pPr marL="82296" indent="0">
              <a:buNone/>
            </a:pPr>
            <a:r>
              <a:rPr lang="ru-RU" sz="3500" b="1" dirty="0">
                <a:latin typeface="Times New Roman" pitchFamily="18" charset="0"/>
                <a:cs typeface="Times New Roman" pitchFamily="18" charset="0"/>
              </a:rPr>
              <a:t>1. </a:t>
            </a:r>
            <a:r>
              <a:rPr lang="ru-RU" sz="3500" b="1" dirty="0" err="1">
                <a:latin typeface="Times New Roman" pitchFamily="18" charset="0"/>
                <a:cs typeface="Times New Roman" pitchFamily="18" charset="0"/>
              </a:rPr>
              <a:t>Средовый</a:t>
            </a:r>
            <a:r>
              <a:rPr lang="ru-RU" sz="3500" b="1" dirty="0">
                <a:latin typeface="Times New Roman" pitchFamily="18" charset="0"/>
                <a:cs typeface="Times New Roman" pitchFamily="18" charset="0"/>
              </a:rPr>
              <a:t> </a:t>
            </a:r>
            <a:r>
              <a:rPr lang="ru-RU" sz="3500" b="1" dirty="0" smtClean="0">
                <a:latin typeface="Times New Roman" pitchFamily="18" charset="0"/>
                <a:cs typeface="Times New Roman" pitchFamily="18" charset="0"/>
              </a:rPr>
              <a:t>контроль. </a:t>
            </a:r>
            <a:r>
              <a:rPr lang="ru-RU" sz="3500" dirty="0" smtClean="0">
                <a:latin typeface="Times New Roman" pitchFamily="18" charset="0"/>
                <a:cs typeface="Times New Roman" pitchFamily="18" charset="0"/>
              </a:rPr>
              <a:t>Контроль </a:t>
            </a:r>
            <a:r>
              <a:rPr lang="ru-RU" sz="3500" dirty="0">
                <a:latin typeface="Times New Roman" pitchFamily="18" charset="0"/>
                <a:cs typeface="Times New Roman" pitchFamily="18" charset="0"/>
              </a:rPr>
              <a:t>жизненной среды и общения в пределах этой среды. Сюда входит не только общение людей друг с другом, но и проникновение в сознание человека групповых представлений, постепенно начинающих управлять его внутренним диалогом</a:t>
            </a:r>
            <a:r>
              <a:rPr lang="ru-RU" sz="3500" dirty="0" smtClean="0">
                <a:latin typeface="Times New Roman" pitchFamily="18" charset="0"/>
                <a:cs typeface="Times New Roman" pitchFamily="18" charset="0"/>
              </a:rPr>
              <a:t>.</a:t>
            </a:r>
            <a:endParaRPr lang="ru-RU" sz="3500" dirty="0">
              <a:latin typeface="Times New Roman" pitchFamily="18" charset="0"/>
              <a:cs typeface="Times New Roman" pitchFamily="18" charset="0"/>
            </a:endParaRPr>
          </a:p>
          <a:p>
            <a:pPr marL="82296" indent="0">
              <a:buNone/>
            </a:pPr>
            <a:r>
              <a:rPr lang="ru-RU" sz="3500" b="1" dirty="0">
                <a:latin typeface="Times New Roman" pitchFamily="18" charset="0"/>
                <a:cs typeface="Times New Roman" pitchFamily="18" charset="0"/>
              </a:rPr>
              <a:t>2. Мистическое </a:t>
            </a:r>
            <a:r>
              <a:rPr lang="ru-RU" sz="3500" b="1" dirty="0" smtClean="0">
                <a:latin typeface="Times New Roman" pitchFamily="18" charset="0"/>
                <a:cs typeface="Times New Roman" pitchFamily="18" charset="0"/>
              </a:rPr>
              <a:t>манипулирование. </a:t>
            </a:r>
            <a:r>
              <a:rPr lang="ru-RU" sz="3500" dirty="0" smtClean="0">
                <a:latin typeface="Times New Roman" pitchFamily="18" charset="0"/>
                <a:cs typeface="Times New Roman" pitchFamily="18" charset="0"/>
              </a:rPr>
              <a:t>Специальная </a:t>
            </a:r>
            <a:r>
              <a:rPr lang="ru-RU" sz="3500" dirty="0">
                <a:latin typeface="Times New Roman" pitchFamily="18" charset="0"/>
                <a:cs typeface="Times New Roman" pitchFamily="18" charset="0"/>
              </a:rPr>
              <a:t>технология планирования случаев, демонстрирующих внешне спонтанные и «сверхъестественные» события. Все манипулируют всеми ради более высокой цели.</a:t>
            </a:r>
          </a:p>
          <a:p>
            <a:pPr marL="82296" indent="0">
              <a:buNone/>
            </a:pPr>
            <a:r>
              <a:rPr lang="ru-RU" sz="3500" b="1" dirty="0" smtClean="0">
                <a:latin typeface="Times New Roman" pitchFamily="18" charset="0"/>
                <a:cs typeface="Times New Roman" pitchFamily="18" charset="0"/>
              </a:rPr>
              <a:t>3</a:t>
            </a:r>
            <a:r>
              <a:rPr lang="ru-RU" sz="3500" b="1" dirty="0">
                <a:latin typeface="Times New Roman" pitchFamily="18" charset="0"/>
                <a:cs typeface="Times New Roman" pitchFamily="18" charset="0"/>
              </a:rPr>
              <a:t>. Требование </a:t>
            </a:r>
            <a:r>
              <a:rPr lang="ru-RU" sz="3500" b="1" dirty="0" smtClean="0">
                <a:latin typeface="Times New Roman" pitchFamily="18" charset="0"/>
                <a:cs typeface="Times New Roman" pitchFamily="18" charset="0"/>
              </a:rPr>
              <a:t>чистоты. </a:t>
            </a:r>
            <a:r>
              <a:rPr lang="ru-RU" sz="3500" dirty="0" smtClean="0">
                <a:latin typeface="Times New Roman" pitchFamily="18" charset="0"/>
                <a:cs typeface="Times New Roman" pitchFamily="18" charset="0"/>
              </a:rPr>
              <a:t>Установление </a:t>
            </a:r>
            <a:r>
              <a:rPr lang="ru-RU" sz="3500" dirty="0">
                <a:latin typeface="Times New Roman" pitchFamily="18" charset="0"/>
                <a:cs typeface="Times New Roman" pitchFamily="18" charset="0"/>
              </a:rPr>
              <a:t>невыполнимых стандартов поведения, что способствует созданию атмосферы вины и стыда. Независимо от того, какие усилия прикладывает человек, он всегда терпит неудачу, чувствует себя скверно и работает еще усерднее</a:t>
            </a:r>
            <a:r>
              <a:rPr lang="ru-RU" sz="3500" dirty="0" smtClean="0">
                <a:latin typeface="Times New Roman" pitchFamily="18" charset="0"/>
                <a:cs typeface="Times New Roman" pitchFamily="18" charset="0"/>
              </a:rPr>
              <a:t>.</a:t>
            </a:r>
            <a:endParaRPr lang="ru-RU" sz="3500" dirty="0">
              <a:latin typeface="Times New Roman" pitchFamily="18" charset="0"/>
              <a:cs typeface="Times New Roman" pitchFamily="18" charset="0"/>
            </a:endParaRPr>
          </a:p>
          <a:p>
            <a:pPr marL="82296" indent="0">
              <a:buNone/>
            </a:pPr>
            <a:r>
              <a:rPr lang="ru-RU" sz="3500" b="1" dirty="0">
                <a:latin typeface="Times New Roman" pitchFamily="18" charset="0"/>
                <a:cs typeface="Times New Roman" pitchFamily="18" charset="0"/>
              </a:rPr>
              <a:t>4. Культ </a:t>
            </a:r>
            <a:r>
              <a:rPr lang="ru-RU" sz="3500" b="1" dirty="0" smtClean="0">
                <a:latin typeface="Times New Roman" pitchFamily="18" charset="0"/>
                <a:cs typeface="Times New Roman" pitchFamily="18" charset="0"/>
              </a:rPr>
              <a:t>исповеди. </a:t>
            </a:r>
            <a:r>
              <a:rPr lang="ru-RU" sz="3500" dirty="0" smtClean="0">
                <a:latin typeface="Times New Roman" pitchFamily="18" charset="0"/>
                <a:cs typeface="Times New Roman" pitchFamily="18" charset="0"/>
              </a:rPr>
              <a:t>Разрушение </a:t>
            </a:r>
            <a:r>
              <a:rPr lang="ru-RU" sz="3500" dirty="0">
                <a:latin typeface="Times New Roman" pitchFamily="18" charset="0"/>
                <a:cs typeface="Times New Roman" pitchFamily="18" charset="0"/>
              </a:rPr>
              <a:t>границ личности, предписывающее делиться и признаваться в любой мысли, чувстве или действии, которые можно заподозрить в несоответствии групповым правилам. Полученная при этом информация не прощается и не забывается, а используется в целях контроля</a:t>
            </a:r>
            <a:r>
              <a:rPr lang="ru-RU" sz="3500" dirty="0" smtClean="0">
                <a:latin typeface="Times New Roman" pitchFamily="18" charset="0"/>
                <a:cs typeface="Times New Roman" pitchFamily="18" charset="0"/>
              </a:rPr>
              <a:t>.</a:t>
            </a:r>
            <a:endParaRPr lang="ru-RU" sz="3500" dirty="0">
              <a:latin typeface="Times New Roman" pitchFamily="18" charset="0"/>
              <a:cs typeface="Times New Roman" pitchFamily="18" charset="0"/>
            </a:endParaRPr>
          </a:p>
        </p:txBody>
      </p:sp>
    </p:spTree>
    <p:extLst>
      <p:ext uri="{BB962C8B-B14F-4D97-AF65-F5344CB8AC3E}">
        <p14:creationId xmlns:p14="http://schemas.microsoft.com/office/powerpoint/2010/main" val="142420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548680"/>
            <a:ext cx="7498080" cy="360040"/>
          </a:xfrm>
        </p:spPr>
        <p:txBody>
          <a:bodyPr>
            <a:noAutofit/>
          </a:bodyPr>
          <a:lstStyle/>
          <a:p>
            <a:pPr algn="ctr"/>
            <a:r>
              <a:rPr lang="ru-RU" sz="2400" b="1" dirty="0" smtClean="0">
                <a:effectLst/>
              </a:rPr>
              <a:t>Восемь критериев Роберта </a:t>
            </a:r>
            <a:r>
              <a:rPr lang="ru-RU" sz="2400" b="1" dirty="0" err="1" smtClean="0">
                <a:effectLst/>
              </a:rPr>
              <a:t>Джея</a:t>
            </a:r>
            <a:r>
              <a:rPr lang="ru-RU" sz="2400" b="1" dirty="0" smtClean="0">
                <a:effectLst/>
              </a:rPr>
              <a:t> </a:t>
            </a:r>
            <a:r>
              <a:rPr lang="ru-RU" sz="2400" b="1" dirty="0" err="1" smtClean="0">
                <a:effectLst/>
              </a:rPr>
              <a:t>Лифтона</a:t>
            </a:r>
            <a:r>
              <a:rPr lang="ru-RU" sz="2400" b="1" dirty="0" smtClean="0">
                <a:effectLst/>
              </a:rPr>
              <a:t> (США, психиатр)</a:t>
            </a:r>
            <a:br>
              <a:rPr lang="ru-RU" sz="2400" b="1" dirty="0" smtClean="0">
                <a:effectLst/>
              </a:rPr>
            </a:br>
            <a:endParaRPr lang="ru-RU" sz="2400" b="1" dirty="0">
              <a:effectLst/>
            </a:endParaRPr>
          </a:p>
        </p:txBody>
      </p:sp>
      <p:sp>
        <p:nvSpPr>
          <p:cNvPr id="3" name="Объект 2"/>
          <p:cNvSpPr>
            <a:spLocks noGrp="1"/>
          </p:cNvSpPr>
          <p:nvPr>
            <p:ph idx="1"/>
          </p:nvPr>
        </p:nvSpPr>
        <p:spPr>
          <a:xfrm>
            <a:off x="1043608" y="1340768"/>
            <a:ext cx="8100392" cy="5517232"/>
          </a:xfrm>
        </p:spPr>
        <p:txBody>
          <a:bodyPr>
            <a:normAutofit/>
          </a:bodyPr>
          <a:lstStyle/>
          <a:p>
            <a:pPr marL="82296" indent="0">
              <a:buNone/>
            </a:pPr>
            <a:r>
              <a:rPr lang="ru-RU" sz="1800" b="1" dirty="0" smtClean="0">
                <a:latin typeface="Times New Roman" pitchFamily="18" charset="0"/>
                <a:cs typeface="Times New Roman" pitchFamily="18" charset="0"/>
              </a:rPr>
              <a:t>5</a:t>
            </a:r>
            <a:r>
              <a:rPr lang="ru-RU" sz="1800" b="1" dirty="0">
                <a:latin typeface="Times New Roman" pitchFamily="18" charset="0"/>
                <a:cs typeface="Times New Roman" pitchFamily="18" charset="0"/>
              </a:rPr>
              <a:t>. Священная </a:t>
            </a:r>
            <a:r>
              <a:rPr lang="ru-RU" sz="1800" b="1" dirty="0" smtClean="0">
                <a:latin typeface="Times New Roman" pitchFamily="18" charset="0"/>
                <a:cs typeface="Times New Roman" pitchFamily="18" charset="0"/>
              </a:rPr>
              <a:t>наука. </a:t>
            </a:r>
            <a:r>
              <a:rPr lang="ru-RU" sz="1800" dirty="0" smtClean="0">
                <a:latin typeface="Times New Roman" pitchFamily="18" charset="0"/>
                <a:cs typeface="Times New Roman" pitchFamily="18" charset="0"/>
              </a:rPr>
              <a:t>Вера </a:t>
            </a:r>
            <a:r>
              <a:rPr lang="ru-RU" sz="1800" dirty="0">
                <a:latin typeface="Times New Roman" pitchFamily="18" charset="0"/>
                <a:cs typeface="Times New Roman" pitchFamily="18" charset="0"/>
              </a:rPr>
              <a:t>в абсолютную научную и нравственную истинность групповой догмы, что не оставляет места для каких бы то ни </a:t>
            </a:r>
            <a:r>
              <a:rPr lang="ru-RU" sz="1800" dirty="0" smtClean="0">
                <a:latin typeface="Times New Roman" pitchFamily="18" charset="0"/>
                <a:cs typeface="Times New Roman" pitchFamily="18" charset="0"/>
              </a:rPr>
              <a:t>было вопросов </a:t>
            </a:r>
            <a:r>
              <a:rPr lang="ru-RU" sz="1800" dirty="0">
                <a:latin typeface="Times New Roman" pitchFamily="18" charset="0"/>
                <a:cs typeface="Times New Roman" pitchFamily="18" charset="0"/>
              </a:rPr>
              <a:t>или альтернативных точек зрения</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b="1" dirty="0">
                <a:latin typeface="Times New Roman" pitchFamily="18" charset="0"/>
                <a:cs typeface="Times New Roman" pitchFamily="18" charset="0"/>
              </a:rPr>
              <a:t>6. Передергивание </a:t>
            </a:r>
            <a:r>
              <a:rPr lang="ru-RU" sz="1800" b="1" dirty="0" smtClean="0">
                <a:latin typeface="Times New Roman" pitchFamily="18" charset="0"/>
                <a:cs typeface="Times New Roman" pitchFamily="18" charset="0"/>
              </a:rPr>
              <a:t>языка. </a:t>
            </a:r>
            <a:r>
              <a:rPr lang="ru-RU" sz="1800" dirty="0" smtClean="0">
                <a:latin typeface="Times New Roman" pitchFamily="18" charset="0"/>
                <a:cs typeface="Times New Roman" pitchFamily="18" charset="0"/>
              </a:rPr>
              <a:t>Использование </a:t>
            </a:r>
            <a:r>
              <a:rPr lang="ru-RU" sz="1800" dirty="0">
                <a:latin typeface="Times New Roman" pitchFamily="18" charset="0"/>
                <a:cs typeface="Times New Roman" pitchFamily="18" charset="0"/>
              </a:rPr>
              <a:t>словесных ресурсов с целью ограничить мышление членов группы абсолютными, черно-белыми, «</a:t>
            </a:r>
            <a:r>
              <a:rPr lang="ru-RU" sz="1800" dirty="0" err="1">
                <a:latin typeface="Times New Roman" pitchFamily="18" charset="0"/>
                <a:cs typeface="Times New Roman" pitchFamily="18" charset="0"/>
              </a:rPr>
              <a:t>мыслепрерывающими</a:t>
            </a:r>
            <a:r>
              <a:rPr lang="ru-RU" sz="1800" dirty="0">
                <a:latin typeface="Times New Roman" pitchFamily="18" charset="0"/>
                <a:cs typeface="Times New Roman" pitchFamily="18" charset="0"/>
              </a:rPr>
              <a:t>» клише, понятными только для посвященных</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b="1" dirty="0">
                <a:latin typeface="Times New Roman" pitchFamily="18" charset="0"/>
                <a:cs typeface="Times New Roman" pitchFamily="18" charset="0"/>
              </a:rPr>
              <a:t>7. Доктрина выше </a:t>
            </a:r>
            <a:r>
              <a:rPr lang="ru-RU" sz="1800" b="1" dirty="0" smtClean="0">
                <a:latin typeface="Times New Roman" pitchFamily="18" charset="0"/>
                <a:cs typeface="Times New Roman" pitchFamily="18" charset="0"/>
              </a:rPr>
              <a:t>личности. </a:t>
            </a:r>
            <a:r>
              <a:rPr lang="ru-RU" sz="1800" dirty="0" smtClean="0">
                <a:latin typeface="Times New Roman" pitchFamily="18" charset="0"/>
                <a:cs typeface="Times New Roman" pitchFamily="18" charset="0"/>
              </a:rPr>
              <a:t>Навязывание </a:t>
            </a:r>
            <a:r>
              <a:rPr lang="ru-RU" sz="1800" dirty="0">
                <a:latin typeface="Times New Roman" pitchFamily="18" charset="0"/>
                <a:cs typeface="Times New Roman" pitchFamily="18" charset="0"/>
              </a:rPr>
              <a:t>верований группы в противовес опыту, сознанию и целостности личности</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b="1" dirty="0">
                <a:latin typeface="Times New Roman" pitchFamily="18" charset="0"/>
                <a:cs typeface="Times New Roman" pitchFamily="18" charset="0"/>
              </a:rPr>
              <a:t>8. Разделение </a:t>
            </a:r>
            <a:r>
              <a:rPr lang="ru-RU" sz="1800" b="1" dirty="0" smtClean="0">
                <a:latin typeface="Times New Roman" pitchFamily="18" charset="0"/>
                <a:cs typeface="Times New Roman" pitchFamily="18" charset="0"/>
              </a:rPr>
              <a:t>существования. </a:t>
            </a:r>
            <a:r>
              <a:rPr lang="ru-RU" sz="1800" dirty="0" smtClean="0">
                <a:latin typeface="Times New Roman" pitchFamily="18" charset="0"/>
                <a:cs typeface="Times New Roman" pitchFamily="18" charset="0"/>
              </a:rPr>
              <a:t>Вера </a:t>
            </a:r>
            <a:r>
              <a:rPr lang="ru-RU" sz="1800" dirty="0">
                <a:latin typeface="Times New Roman" pitchFamily="18" charset="0"/>
                <a:cs typeface="Times New Roman" pitchFamily="18" charset="0"/>
              </a:rPr>
              <a:t>в то, что члены группы имеют право на существование, а всяческие критики, диссиденты и «расстриги» — не имеют</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4106583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b="1" dirty="0" smtClean="0">
                <a:effectLst/>
              </a:rPr>
              <a:t>Секты в России</a:t>
            </a:r>
            <a:endParaRPr lang="ru-RU" b="1" dirty="0">
              <a:effectLst/>
            </a:endParaRPr>
          </a:p>
        </p:txBody>
      </p:sp>
      <p:sp>
        <p:nvSpPr>
          <p:cNvPr id="3" name="Объект 2"/>
          <p:cNvSpPr>
            <a:spLocks noGrp="1"/>
          </p:cNvSpPr>
          <p:nvPr>
            <p:ph idx="1"/>
          </p:nvPr>
        </p:nvSpPr>
        <p:spPr>
          <a:xfrm>
            <a:off x="1115616" y="1124744"/>
            <a:ext cx="8028384" cy="5616624"/>
          </a:xfrm>
        </p:spPr>
        <p:txBody>
          <a:bodyPr>
            <a:normAutofit fontScale="77500" lnSpcReduction="20000"/>
          </a:bodyPr>
          <a:lstStyle/>
          <a:p>
            <a:pPr marL="82296" indent="0">
              <a:buNone/>
            </a:pPr>
            <a:r>
              <a:rPr lang="ru-RU" dirty="0">
                <a:latin typeface="Times New Roman" pitchFamily="18" charset="0"/>
                <a:cs typeface="Times New Roman" pitchFamily="18" charset="0"/>
              </a:rPr>
              <a:t>Религиозные секты в России получили за последние два десятилетия мощный импульс для своего развития.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Важную </a:t>
            </a:r>
            <a:r>
              <a:rPr lang="ru-RU" dirty="0">
                <a:latin typeface="Times New Roman" pitchFamily="18" charset="0"/>
                <a:cs typeface="Times New Roman" pitchFamily="18" charset="0"/>
              </a:rPr>
              <a:t>роль здесь сыграли </a:t>
            </a:r>
            <a:r>
              <a:rPr lang="ru-RU" b="1" dirty="0">
                <a:latin typeface="Times New Roman" pitchFamily="18" charset="0"/>
                <a:cs typeface="Times New Roman" pitchFamily="18" charset="0"/>
              </a:rPr>
              <a:t>ухудшение экономического положения ряда слоёв населения и политическая нестабильность </a:t>
            </a:r>
            <a:r>
              <a:rPr lang="ru-RU" dirty="0">
                <a:latin typeface="Times New Roman" pitchFamily="18" charset="0"/>
                <a:cs typeface="Times New Roman" pitchFamily="18" charset="0"/>
              </a:rPr>
              <a:t>последних лет.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Апологеты </a:t>
            </a:r>
            <a:r>
              <a:rPr lang="ru-RU" dirty="0">
                <a:latin typeface="Times New Roman" pitchFamily="18" charset="0"/>
                <a:cs typeface="Times New Roman" pitchFamily="18" charset="0"/>
              </a:rPr>
              <a:t>различных сектантских течений, используя эти внутригосударственные сложности, пытаются на них спекулировать, привлекая в свои ряды новых членов.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Поверившие </a:t>
            </a:r>
            <a:r>
              <a:rPr lang="ru-RU" dirty="0">
                <a:latin typeface="Times New Roman" pitchFamily="18" charset="0"/>
                <a:cs typeface="Times New Roman" pitchFamily="18" charset="0"/>
              </a:rPr>
              <a:t>пропагандистским посулам новообращённые члены таких сект попадают под жёсткий психологический прессинг.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Часто </a:t>
            </a:r>
            <a:r>
              <a:rPr lang="ru-RU" dirty="0">
                <a:latin typeface="Times New Roman" pitchFamily="18" charset="0"/>
                <a:cs typeface="Times New Roman" pitchFamily="18" charset="0"/>
              </a:rPr>
              <a:t>результатом их доверчивости становятся </a:t>
            </a:r>
            <a:r>
              <a:rPr lang="ru-RU" b="1" dirty="0">
                <a:latin typeface="Times New Roman" pitchFamily="18" charset="0"/>
                <a:cs typeface="Times New Roman" pitchFamily="18" charset="0"/>
              </a:rPr>
              <a:t>тяжёлые психические расстройства, потеря имущества, и разрыв с семьёй.</a:t>
            </a:r>
          </a:p>
        </p:txBody>
      </p:sp>
    </p:spTree>
    <p:extLst>
      <p:ext uri="{BB962C8B-B14F-4D97-AF65-F5344CB8AC3E}">
        <p14:creationId xmlns:p14="http://schemas.microsoft.com/office/powerpoint/2010/main" val="965724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62074"/>
          </a:xfrm>
        </p:spPr>
        <p:txBody>
          <a:bodyPr>
            <a:normAutofit fontScale="90000"/>
          </a:bodyPr>
          <a:lstStyle/>
          <a:p>
            <a:pPr algn="ctr"/>
            <a:r>
              <a:rPr lang="ru-RU" b="1" dirty="0" smtClean="0">
                <a:effectLst/>
              </a:rPr>
              <a:t>Секты в России (примеры)</a:t>
            </a:r>
            <a:endParaRPr lang="ru-RU" b="1" dirty="0">
              <a:effectLst/>
            </a:endParaRPr>
          </a:p>
        </p:txBody>
      </p:sp>
      <p:sp>
        <p:nvSpPr>
          <p:cNvPr id="3" name="Объект 2"/>
          <p:cNvSpPr>
            <a:spLocks noGrp="1"/>
          </p:cNvSpPr>
          <p:nvPr>
            <p:ph idx="1"/>
          </p:nvPr>
        </p:nvSpPr>
        <p:spPr>
          <a:xfrm>
            <a:off x="971600" y="908720"/>
            <a:ext cx="8172400" cy="5949280"/>
          </a:xfrm>
        </p:spPr>
        <p:txBody>
          <a:bodyPr>
            <a:normAutofit fontScale="40000" lnSpcReduction="20000"/>
          </a:bodyPr>
          <a:lstStyle/>
          <a:p>
            <a:pPr marL="82296" indent="0">
              <a:buNone/>
            </a:pPr>
            <a:r>
              <a:rPr lang="ru-RU" sz="4500" b="1" dirty="0">
                <a:latin typeface="Times New Roman" pitchFamily="18" charset="0"/>
                <a:cs typeface="Times New Roman" pitchFamily="18" charset="0"/>
              </a:rPr>
              <a:t>«Белое братство</a:t>
            </a:r>
            <a:r>
              <a:rPr lang="ru-RU" sz="4500" b="1" dirty="0" smtClean="0">
                <a:latin typeface="Times New Roman" pitchFamily="18" charset="0"/>
                <a:cs typeface="Times New Roman" pitchFamily="18" charset="0"/>
              </a:rPr>
              <a:t>»</a:t>
            </a:r>
          </a:p>
          <a:p>
            <a:pPr marL="82296" indent="0">
              <a:buNone/>
            </a:pPr>
            <a:r>
              <a:rPr lang="ru-RU" sz="4500" dirty="0" smtClean="0">
                <a:latin typeface="Times New Roman" pitchFamily="18" charset="0"/>
                <a:cs typeface="Times New Roman" pitchFamily="18" charset="0"/>
              </a:rPr>
              <a:t>Организация </a:t>
            </a:r>
            <a:r>
              <a:rPr lang="ru-RU" sz="4500" dirty="0">
                <a:latin typeface="Times New Roman" pitchFamily="18" charset="0"/>
                <a:cs typeface="Times New Roman" pitchFamily="18" charset="0"/>
              </a:rPr>
              <a:t>эта наделала много шума десять лет назад, когда её лидеры оказались на скамье подсудимых. Известно, что лидер секты Ю. А. Кривоногов в советский период был сотрудником КГБ и служил в отделе, разрабатывавшем методы воздействия на массовое сознание людей. </a:t>
            </a:r>
            <a:r>
              <a:rPr lang="ru-RU" sz="4500" dirty="0" smtClean="0">
                <a:latin typeface="Times New Roman" pitchFamily="18" charset="0"/>
                <a:cs typeface="Times New Roman" pitchFamily="18" charset="0"/>
              </a:rPr>
              <a:t>Кроме </a:t>
            </a:r>
            <a:r>
              <a:rPr lang="ru-RU" sz="4500" dirty="0">
                <a:latin typeface="Times New Roman" pitchFamily="18" charset="0"/>
                <a:cs typeface="Times New Roman" pitchFamily="18" charset="0"/>
              </a:rPr>
              <a:t>того, он располагал навыками гипноза и психологического воздействия на людей</a:t>
            </a:r>
            <a:r>
              <a:rPr lang="ru-RU" sz="4500" dirty="0" smtClean="0">
                <a:latin typeface="Times New Roman" pitchFamily="18" charset="0"/>
                <a:cs typeface="Times New Roman" pitchFamily="18" charset="0"/>
              </a:rPr>
              <a:t>.</a:t>
            </a:r>
          </a:p>
          <a:p>
            <a:pPr marL="82296" indent="0">
              <a:buNone/>
            </a:pPr>
            <a:r>
              <a:rPr lang="ru-RU" sz="4500" dirty="0">
                <a:latin typeface="Times New Roman" pitchFamily="18" charset="0"/>
                <a:cs typeface="Times New Roman" pitchFamily="18" charset="0"/>
              </a:rPr>
              <a:t>Совместно со своей женой Мариной </a:t>
            </a:r>
            <a:r>
              <a:rPr lang="ru-RU" sz="4500" dirty="0" smtClean="0">
                <a:latin typeface="Times New Roman" pitchFamily="18" charset="0"/>
                <a:cs typeface="Times New Roman" pitchFamily="18" charset="0"/>
              </a:rPr>
              <a:t>Цвигун он </a:t>
            </a:r>
            <a:r>
              <a:rPr lang="ru-RU" sz="4500" dirty="0">
                <a:latin typeface="Times New Roman" pitchFamily="18" charset="0"/>
                <a:cs typeface="Times New Roman" pitchFamily="18" charset="0"/>
              </a:rPr>
              <a:t>организовывал секту. Марина по его сценарию должна была стать воплощением Иисуса Христа. Религиозные откровения, изливаемые супругами на адептов секты, являлись ничем иным, как дикой смесью цитат, надёрганных из различных оккультных учений. Вперемежку шли отрывки из работ </a:t>
            </a:r>
            <a:r>
              <a:rPr lang="ru-RU" sz="4500" dirty="0" smtClean="0">
                <a:latin typeface="Times New Roman" pitchFamily="18" charset="0"/>
                <a:cs typeface="Times New Roman" pitchFamily="18" charset="0"/>
              </a:rPr>
              <a:t>Рериха</a:t>
            </a:r>
            <a:r>
              <a:rPr lang="ru-RU" sz="4500" dirty="0">
                <a:latin typeface="Times New Roman" pitchFamily="18" charset="0"/>
                <a:cs typeface="Times New Roman" pitchFamily="18" charset="0"/>
              </a:rPr>
              <a:t>, йоги, различных индийских религиозных концепций и учения каббалы</a:t>
            </a:r>
            <a:r>
              <a:rPr lang="ru-RU" sz="4500" dirty="0" smtClean="0">
                <a:latin typeface="Times New Roman" pitchFamily="18" charset="0"/>
                <a:cs typeface="Times New Roman" pitchFamily="18" charset="0"/>
              </a:rPr>
              <a:t>.</a:t>
            </a:r>
          </a:p>
          <a:p>
            <a:pPr marL="82296" indent="0">
              <a:buNone/>
            </a:pPr>
            <a:r>
              <a:rPr lang="ru-RU" sz="4500" b="1" dirty="0">
                <a:latin typeface="Times New Roman" pitchFamily="18" charset="0"/>
                <a:cs typeface="Times New Roman" pitchFamily="18" charset="0"/>
              </a:rPr>
              <a:t>В результате активной деятельности супругов в секту было привлечено несколько тысяч адептов.</a:t>
            </a:r>
            <a:r>
              <a:rPr lang="ru-RU" sz="4500" dirty="0">
                <a:latin typeface="Times New Roman" pitchFamily="18" charset="0"/>
                <a:cs typeface="Times New Roman" pitchFamily="18" charset="0"/>
              </a:rPr>
              <a:t> Контроль над их сознанием Кривоногову с его новоиспечённой мессией удалось установить просто феноменальный. Люди продавали своё имущество и несли вырученные деньги в секту, порывали с семьями и селились в специально организованных деревушках. Там они влачили полуголодное существование, не имея права ни на какие проявления собственной воли. Налицо было полное </a:t>
            </a:r>
            <a:r>
              <a:rPr lang="ru-RU" sz="4500" dirty="0" err="1">
                <a:latin typeface="Times New Roman" pitchFamily="18" charset="0"/>
                <a:cs typeface="Times New Roman" pitchFamily="18" charset="0"/>
              </a:rPr>
              <a:t>зомбирование</a:t>
            </a:r>
            <a:r>
              <a:rPr lang="ru-RU" sz="4500" dirty="0">
                <a:latin typeface="Times New Roman" pitchFamily="18" charset="0"/>
                <a:cs typeface="Times New Roman" pitchFamily="18" charset="0"/>
              </a:rPr>
              <a:t> адептов.</a:t>
            </a:r>
          </a:p>
          <a:p>
            <a:pPr marL="82296" indent="0">
              <a:buNone/>
            </a:pPr>
            <a:r>
              <a:rPr lang="ru-RU" sz="4500" dirty="0" smtClean="0">
                <a:latin typeface="Times New Roman" pitchFamily="18" charset="0"/>
                <a:cs typeface="Times New Roman" pitchFamily="18" charset="0"/>
              </a:rPr>
              <a:t>Сами </a:t>
            </a:r>
            <a:r>
              <a:rPr lang="ru-RU" sz="4500" dirty="0">
                <a:latin typeface="Times New Roman" pitchFamily="18" charset="0"/>
                <a:cs typeface="Times New Roman" pitchFamily="18" charset="0"/>
              </a:rPr>
              <a:t>же руководители секты на деньги своих жертв вели шикарный образ жизни. Известны случаи и массовых самоубийств, порождённых страхом конца света, который был составной частью их «учения». В результате супруги оказались за решёткой. Но сейчас начинается новый виток истории секты под названием «Белое братство». Марина Цвигун вышла на свободу и развернула широкую деятельность по её возрождению. </a:t>
            </a:r>
          </a:p>
          <a:p>
            <a:pPr marL="82296" indent="0">
              <a:buNone/>
            </a:pP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0358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b="1" dirty="0">
                <a:effectLst/>
              </a:rPr>
              <a:t>Секты в России (примеры)</a:t>
            </a:r>
          </a:p>
        </p:txBody>
      </p:sp>
      <p:sp>
        <p:nvSpPr>
          <p:cNvPr id="3" name="Объект 2"/>
          <p:cNvSpPr>
            <a:spLocks noGrp="1"/>
          </p:cNvSpPr>
          <p:nvPr>
            <p:ph idx="1"/>
          </p:nvPr>
        </p:nvSpPr>
        <p:spPr>
          <a:xfrm>
            <a:off x="1043608" y="1052736"/>
            <a:ext cx="8100392" cy="5805264"/>
          </a:xfrm>
        </p:spPr>
        <p:txBody>
          <a:bodyPr>
            <a:normAutofit fontScale="62500" lnSpcReduction="20000"/>
          </a:bodyPr>
          <a:lstStyle/>
          <a:p>
            <a:pPr marL="82296" indent="0">
              <a:buNone/>
            </a:pPr>
            <a:r>
              <a:rPr lang="ru-RU" b="1" dirty="0">
                <a:latin typeface="Times New Roman" pitchFamily="18" charset="0"/>
                <a:cs typeface="Times New Roman" pitchFamily="18" charset="0"/>
              </a:rPr>
              <a:t>"Неопятидесятники"</a:t>
            </a:r>
          </a:p>
          <a:p>
            <a:pPr marL="82296" indent="0">
              <a:buNone/>
            </a:pPr>
            <a:r>
              <a:rPr lang="ru-RU" dirty="0" smtClean="0">
                <a:latin typeface="Times New Roman" pitchFamily="18" charset="0"/>
                <a:cs typeface="Times New Roman" pitchFamily="18" charset="0"/>
              </a:rPr>
              <a:t>Список </a:t>
            </a:r>
            <a:r>
              <a:rPr lang="ru-RU" dirty="0">
                <a:latin typeface="Times New Roman" pitchFamily="18" charset="0"/>
                <a:cs typeface="Times New Roman" pitchFamily="18" charset="0"/>
              </a:rPr>
              <a:t>сект в России следует продолжить рассказом об организации, которая считается в настоящее время самой многочисленной в стране. Это секта «Неопятидесятников», или, как ещё их называют, «Харизматиков». </a:t>
            </a:r>
            <a:endParaRPr lang="ru-RU"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По </a:t>
            </a:r>
            <a:r>
              <a:rPr lang="ru-RU" b="1" dirty="0">
                <a:latin typeface="Times New Roman" pitchFamily="18" charset="0"/>
                <a:cs typeface="Times New Roman" pitchFamily="18" charset="0"/>
              </a:rPr>
              <a:t>некоторым данным, она насчитывает в нашей стране около 300 000 адептов</a:t>
            </a:r>
            <a:r>
              <a:rPr lang="ru-RU" dirty="0">
                <a:latin typeface="Times New Roman" pitchFamily="18" charset="0"/>
                <a:cs typeface="Times New Roman" pitchFamily="18" charset="0"/>
              </a:rPr>
              <a:t>, что составляет почти </a:t>
            </a:r>
            <a:r>
              <a:rPr lang="ru-RU" b="1" dirty="0">
                <a:latin typeface="Times New Roman" pitchFamily="18" charset="0"/>
                <a:cs typeface="Times New Roman" pitchFamily="18" charset="0"/>
              </a:rPr>
              <a:t>половину всех сектантов России</a:t>
            </a:r>
            <a:r>
              <a:rPr lang="ru-RU" dirty="0">
                <a:latin typeface="Times New Roman" pitchFamily="18" charset="0"/>
                <a:cs typeface="Times New Roman" pitchFamily="18" charset="0"/>
              </a:rPr>
              <a:t>. Зародилась эта организация в Америке в </a:t>
            </a:r>
            <a:r>
              <a:rPr lang="ru-RU" dirty="0" smtClean="0">
                <a:latin typeface="Times New Roman" pitchFamily="18" charset="0"/>
                <a:cs typeface="Times New Roman" pitchFamily="18" charset="0"/>
              </a:rPr>
              <a:t>70-х </a:t>
            </a:r>
            <a:r>
              <a:rPr lang="ru-RU" dirty="0">
                <a:latin typeface="Times New Roman" pitchFamily="18" charset="0"/>
                <a:cs typeface="Times New Roman" pitchFamily="18" charset="0"/>
              </a:rPr>
              <a:t>годах XX века. Для своих собраний они арендуют концертные залы и стадионы. Всё проводится в виде хорошо поставленного шоу на чисто американский манер.</a:t>
            </a:r>
          </a:p>
          <a:p>
            <a:pPr marL="82296" indent="0">
              <a:buNone/>
            </a:pPr>
            <a:r>
              <a:rPr lang="ru-RU" dirty="0" smtClean="0">
                <a:latin typeface="Times New Roman" pitchFamily="18" charset="0"/>
                <a:cs typeface="Times New Roman" pitchFamily="18" charset="0"/>
              </a:rPr>
              <a:t>Основной </a:t>
            </a:r>
            <a:r>
              <a:rPr lang="ru-RU" dirty="0">
                <a:latin typeface="Times New Roman" pitchFamily="18" charset="0"/>
                <a:cs typeface="Times New Roman" pitchFamily="18" charset="0"/>
              </a:rPr>
              <a:t>их доктриной, безусловно, привлекательной для широких масс, является тезис о том, что настоящий христианин должен быть здоровым, счастливым и богатым. Чтобы стать таким, нужно всего лишь принести деньги в секту. Чем больше принесёшь, тем скорее разбогатеешь и станешь истинно верующим. О методах воздействия говорить сложно, но работают они безотказно. Тысячные массы в едином порыве впадают в состояние, близкое к экстазу. Даже крайне нуждающиеся вдруг начинают ощущать себя богачами, а больные ощущают иллюзорный прилив здоровья.</a:t>
            </a:r>
          </a:p>
          <a:p>
            <a:endParaRPr lang="ru-RU" dirty="0"/>
          </a:p>
        </p:txBody>
      </p:sp>
    </p:spTree>
    <p:extLst>
      <p:ext uri="{BB962C8B-B14F-4D97-AF65-F5344CB8AC3E}">
        <p14:creationId xmlns:p14="http://schemas.microsoft.com/office/powerpoint/2010/main" val="403609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4082"/>
          </a:xfrm>
        </p:spPr>
        <p:txBody>
          <a:bodyPr>
            <a:normAutofit fontScale="90000"/>
          </a:bodyPr>
          <a:lstStyle/>
          <a:p>
            <a:pPr algn="ctr"/>
            <a:r>
              <a:rPr lang="ru-RU" b="1" dirty="0">
                <a:effectLst/>
              </a:rPr>
              <a:t>Секты в России (примеры)</a:t>
            </a:r>
          </a:p>
        </p:txBody>
      </p:sp>
      <p:sp>
        <p:nvSpPr>
          <p:cNvPr id="3" name="Объект 2"/>
          <p:cNvSpPr>
            <a:spLocks noGrp="1"/>
          </p:cNvSpPr>
          <p:nvPr>
            <p:ph idx="1"/>
          </p:nvPr>
        </p:nvSpPr>
        <p:spPr>
          <a:xfrm>
            <a:off x="1043608" y="1052736"/>
            <a:ext cx="7992888" cy="5688632"/>
          </a:xfrm>
        </p:spPr>
        <p:txBody>
          <a:bodyPr>
            <a:normAutofit fontScale="85000" lnSpcReduction="20000"/>
          </a:bodyPr>
          <a:lstStyle/>
          <a:p>
            <a:pPr marL="82296" indent="0">
              <a:buNone/>
            </a:pP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Саентологи</a:t>
            </a:r>
            <a:r>
              <a:rPr lang="ru-RU" b="1" dirty="0" smtClean="0">
                <a:latin typeface="Times New Roman" pitchFamily="18" charset="0"/>
                <a:cs typeface="Times New Roman" pitchFamily="18" charset="0"/>
              </a:rPr>
              <a:t>»</a:t>
            </a:r>
          </a:p>
          <a:p>
            <a:pPr marL="82296" indent="0">
              <a:buNone/>
            </a:pPr>
            <a:r>
              <a:rPr lang="ru-RU" dirty="0" smtClean="0">
                <a:latin typeface="Times New Roman" pitchFamily="18" charset="0"/>
                <a:cs typeface="Times New Roman" pitchFamily="18" charset="0"/>
              </a:rPr>
              <a:t>Это </a:t>
            </a:r>
            <a:r>
              <a:rPr lang="ru-RU" dirty="0">
                <a:latin typeface="Times New Roman" pitchFamily="18" charset="0"/>
                <a:cs typeface="Times New Roman" pitchFamily="18" charset="0"/>
              </a:rPr>
              <a:t>команда также «американского розлива», как и многие другие. </a:t>
            </a:r>
            <a:r>
              <a:rPr lang="ru-RU" dirty="0" smtClean="0">
                <a:latin typeface="Times New Roman" pitchFamily="18" charset="0"/>
                <a:cs typeface="Times New Roman" pitchFamily="18" charset="0"/>
              </a:rPr>
              <a:t>В 50-х годах </a:t>
            </a:r>
            <a:r>
              <a:rPr lang="ru-RU" dirty="0">
                <a:latin typeface="Times New Roman" pitchFamily="18" charset="0"/>
                <a:cs typeface="Times New Roman" pitchFamily="18" charset="0"/>
              </a:rPr>
              <a:t>XX века её создал писатель-фантаст Рональд </a:t>
            </a:r>
            <a:r>
              <a:rPr lang="ru-RU" dirty="0" err="1">
                <a:latin typeface="Times New Roman" pitchFamily="18" charset="0"/>
                <a:cs typeface="Times New Roman" pitchFamily="18" charset="0"/>
              </a:rPr>
              <a:t>Хаббард</a:t>
            </a:r>
            <a:r>
              <a:rPr lang="ru-RU" dirty="0">
                <a:latin typeface="Times New Roman" pitchFamily="18" charset="0"/>
                <a:cs typeface="Times New Roman" pitchFamily="18" charset="0"/>
              </a:rPr>
              <a:t>. Основным положением его учения является обречённость существующего мира. Он погибнет, но жизнь на этом не остановится. Те, кто в этом мире достигли идеала, обретут жизнь после смерти.</a:t>
            </a:r>
          </a:p>
          <a:p>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Стать совершенным существом можно, пройдя обучение у </a:t>
            </a:r>
            <a:r>
              <a:rPr lang="ru-RU" dirty="0" err="1">
                <a:latin typeface="Times New Roman" pitchFamily="18" charset="0"/>
                <a:cs typeface="Times New Roman" pitchFamily="18" charset="0"/>
              </a:rPr>
              <a:t>саентологов</a:t>
            </a:r>
            <a:r>
              <a:rPr lang="ru-RU" dirty="0">
                <a:latin typeface="Times New Roman" pitchFamily="18" charset="0"/>
                <a:cs typeface="Times New Roman" pitchFamily="18" charset="0"/>
              </a:rPr>
              <a:t>. Курс платный и стоит очень дорого, но чем не пожертвуешь ради вечности. Недаром эту организацию </a:t>
            </a:r>
            <a:r>
              <a:rPr lang="ru-RU" b="1" dirty="0">
                <a:latin typeface="Times New Roman" pitchFamily="18" charset="0"/>
                <a:cs typeface="Times New Roman" pitchFamily="18" charset="0"/>
              </a:rPr>
              <a:t>называют «сектой богачей». </a:t>
            </a:r>
            <a:r>
              <a:rPr lang="ru-RU" dirty="0">
                <a:latin typeface="Times New Roman" pitchFamily="18" charset="0"/>
                <a:cs typeface="Times New Roman" pitchFamily="18" charset="0"/>
              </a:rPr>
              <a:t>По данным экспертов, ежедневный доход ее составляет от </a:t>
            </a:r>
            <a:r>
              <a:rPr lang="ru-RU" dirty="0" smtClean="0">
                <a:latin typeface="Times New Roman" pitchFamily="18" charset="0"/>
                <a:cs typeface="Times New Roman" pitchFamily="18" charset="0"/>
              </a:rPr>
              <a:t>3-5 </a:t>
            </a:r>
            <a:r>
              <a:rPr lang="ru-RU" dirty="0">
                <a:latin typeface="Times New Roman" pitchFamily="18" charset="0"/>
                <a:cs typeface="Times New Roman" pitchFamily="18" charset="0"/>
              </a:rPr>
              <a:t>миллионов долларов. </a:t>
            </a:r>
            <a:r>
              <a:rPr lang="ru-RU" dirty="0" smtClean="0">
                <a:latin typeface="Times New Roman" pitchFamily="18" charset="0"/>
                <a:cs typeface="Times New Roman" pitchFamily="18" charset="0"/>
              </a:rPr>
              <a:t>Главный </a:t>
            </a:r>
            <a:r>
              <a:rPr lang="ru-RU" dirty="0">
                <a:latin typeface="Times New Roman" pitchFamily="18" charset="0"/>
                <a:cs typeface="Times New Roman" pitchFamily="18" charset="0"/>
              </a:rPr>
              <a:t>же офис находится в Москве</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67448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922114"/>
          </a:xfrm>
        </p:spPr>
        <p:txBody>
          <a:bodyPr/>
          <a:lstStyle/>
          <a:p>
            <a:pPr algn="ctr"/>
            <a:r>
              <a:rPr lang="ru-RU" b="1" dirty="0">
                <a:effectLst/>
              </a:rPr>
              <a:t>Секты в России (примеры)</a:t>
            </a:r>
          </a:p>
        </p:txBody>
      </p:sp>
      <p:sp>
        <p:nvSpPr>
          <p:cNvPr id="3" name="Объект 2"/>
          <p:cNvSpPr>
            <a:spLocks noGrp="1"/>
          </p:cNvSpPr>
          <p:nvPr>
            <p:ph idx="1"/>
          </p:nvPr>
        </p:nvSpPr>
        <p:spPr>
          <a:xfrm>
            <a:off x="1115616" y="1196752"/>
            <a:ext cx="7818072" cy="5661248"/>
          </a:xfrm>
        </p:spPr>
        <p:txBody>
          <a:bodyPr>
            <a:normAutofit fontScale="70000" lnSpcReduction="20000"/>
          </a:bodyPr>
          <a:lstStyle/>
          <a:p>
            <a:pPr marL="82296" indent="0">
              <a:buNone/>
            </a:pPr>
            <a:r>
              <a:rPr lang="ru-RU"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Свидетели </a:t>
            </a:r>
            <a:r>
              <a:rPr lang="ru-RU" b="1" dirty="0">
                <a:latin typeface="Times New Roman" pitchFamily="18" charset="0"/>
                <a:cs typeface="Times New Roman" pitchFamily="18" charset="0"/>
              </a:rPr>
              <a:t>Иеговы</a:t>
            </a:r>
            <a:r>
              <a:rPr lang="ru-RU" b="1" dirty="0" smtClean="0">
                <a:latin typeface="Times New Roman" pitchFamily="18" charset="0"/>
                <a:cs typeface="Times New Roman" pitchFamily="18" charset="0"/>
              </a:rPr>
              <a:t>»</a:t>
            </a:r>
          </a:p>
          <a:p>
            <a:pPr marL="82296" indent="0">
              <a:buNone/>
            </a:pPr>
            <a:r>
              <a:rPr lang="ru-RU" dirty="0" smtClean="0">
                <a:latin typeface="Times New Roman" pitchFamily="18" charset="0"/>
                <a:cs typeface="Times New Roman" pitchFamily="18" charset="0"/>
              </a:rPr>
              <a:t> Часто </a:t>
            </a:r>
            <a:r>
              <a:rPr lang="ru-RU" dirty="0">
                <a:latin typeface="Times New Roman" pitchFamily="18" charset="0"/>
                <a:cs typeface="Times New Roman" pitchFamily="18" charset="0"/>
              </a:rPr>
              <a:t>адепты назойливо звонят в двери квартир и останавливают людей на улицах, предлагая выслушать их псевдорелигиозные догмы, научиться «истинному» пониманию Священного писания, обрести вечную жизнь.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Стоит </a:t>
            </a:r>
            <a:r>
              <a:rPr lang="ru-RU" dirty="0">
                <a:latin typeface="Times New Roman" pitchFamily="18" charset="0"/>
                <a:cs typeface="Times New Roman" pitchFamily="18" charset="0"/>
              </a:rPr>
              <a:t>только проявить к ним какой-либо интерес, как они становятся неотвязчивы, суют свои брошюры и предлагают непременно посетить их собрания. Технология вербовки новых членов продумана настолько, что человек практически не замечает, как становится активным членом секты</a:t>
            </a:r>
            <a:r>
              <a:rPr lang="ru-RU" dirty="0" smtClean="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Эта организация имеет штаб-квартиру в Америке и отделения во многих странах мира. Несмотря на то что они называют себя христианами, ничего общего с христианством их учение не имеет. Во всей их деятельности отчётливо видны истинные, сугубо меркантильные побудительные мотивы.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нашей стране секта долгое время была вне закона, но с наступлением перестройки все запреты были сняты, и члены организации развернули бурную деятельность</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43519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noAutofit/>
          </a:bodyPr>
          <a:lstStyle/>
          <a:p>
            <a:pPr algn="ctr"/>
            <a:r>
              <a:rPr lang="ru-RU" sz="2800" b="1" dirty="0" smtClean="0">
                <a:effectLst/>
                <a:latin typeface="Times New Roman" pitchFamily="18" charset="0"/>
                <a:cs typeface="Times New Roman" pitchFamily="18" charset="0"/>
              </a:rPr>
              <a:t>Классификация сект </a:t>
            </a:r>
            <a:br>
              <a:rPr lang="ru-RU" sz="2800" b="1" dirty="0" smtClean="0">
                <a:effectLst/>
                <a:latin typeface="Times New Roman" pitchFamily="18" charset="0"/>
                <a:cs typeface="Times New Roman" pitchFamily="18" charset="0"/>
              </a:rPr>
            </a:br>
            <a:r>
              <a:rPr lang="ru-RU" sz="2800" b="1" dirty="0" smtClean="0">
                <a:effectLst/>
                <a:latin typeface="Times New Roman" pitchFamily="18" charset="0"/>
                <a:cs typeface="Times New Roman" pitchFamily="18" charset="0"/>
              </a:rPr>
              <a:t>(</a:t>
            </a:r>
            <a:r>
              <a:rPr lang="ru-RU" sz="2800" b="1" dirty="0">
                <a:effectLst/>
                <a:latin typeface="Times New Roman" pitchFamily="18" charset="0"/>
                <a:cs typeface="Times New Roman" pitchFamily="18" charset="0"/>
              </a:rPr>
              <a:t>по происхождению и сфере </a:t>
            </a:r>
            <a:r>
              <a:rPr lang="ru-RU" sz="2800" b="1" dirty="0" smtClean="0">
                <a:effectLst/>
                <a:latin typeface="Times New Roman" pitchFamily="18" charset="0"/>
                <a:cs typeface="Times New Roman" pitchFamily="18" charset="0"/>
              </a:rPr>
              <a:t>влияния)</a:t>
            </a: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1124744"/>
            <a:ext cx="7992888" cy="5733256"/>
          </a:xfrm>
        </p:spPr>
        <p:txBody>
          <a:bodyPr>
            <a:normAutofit fontScale="85000" lnSpcReduction="20000"/>
          </a:bodyPr>
          <a:lstStyle/>
          <a:p>
            <a:pPr marL="82296" indent="0">
              <a:buNone/>
            </a:pPr>
            <a:endParaRPr lang="ru-RU" dirty="0">
              <a:latin typeface="Times New Roman" pitchFamily="18" charset="0"/>
              <a:cs typeface="Times New Roman" pitchFamily="18" charset="0"/>
            </a:endParaRPr>
          </a:p>
          <a:p>
            <a:r>
              <a:rPr lang="ru-RU" b="1" dirty="0" smtClean="0">
                <a:latin typeface="Times New Roman" pitchFamily="18" charset="0"/>
                <a:cs typeface="Times New Roman" pitchFamily="18" charset="0"/>
              </a:rPr>
              <a:t>западные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то есть секты, происходящие из Европы и Америки, имеющие христианские корни (например, «Свидетели Иеговы», мормоны</a:t>
            </a:r>
            <a:r>
              <a:rPr lang="ru-RU" dirty="0" smtClean="0">
                <a:latin typeface="Times New Roman" pitchFamily="18" charset="0"/>
                <a:cs typeface="Times New Roman" pitchFamily="18" charset="0"/>
              </a:rPr>
              <a:t>);</a:t>
            </a:r>
          </a:p>
          <a:p>
            <a:r>
              <a:rPr lang="ru-RU" b="1" dirty="0" smtClean="0">
                <a:latin typeface="Times New Roman" pitchFamily="18" charset="0"/>
                <a:cs typeface="Times New Roman" pitchFamily="18" charset="0"/>
              </a:rPr>
              <a:t>восточные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то есть секты, в основе которых лежат переработанные и искажённые индуизм, буддизм, ислам  (например, Общество Сознания Кришны, Брахма-</a:t>
            </a:r>
            <a:r>
              <a:rPr lang="ru-RU" dirty="0" err="1">
                <a:latin typeface="Times New Roman" pitchFamily="18" charset="0"/>
                <a:cs typeface="Times New Roman" pitchFamily="18" charset="0"/>
              </a:rPr>
              <a:t>Кумарис</a:t>
            </a:r>
            <a:r>
              <a:rPr lang="ru-RU" dirty="0" smtClean="0">
                <a:latin typeface="Times New Roman" pitchFamily="18" charset="0"/>
                <a:cs typeface="Times New Roman" pitchFamily="18" charset="0"/>
              </a:rPr>
              <a:t>);</a:t>
            </a:r>
          </a:p>
          <a:p>
            <a:r>
              <a:rPr lang="ru-RU" b="1" dirty="0" smtClean="0">
                <a:latin typeface="Times New Roman" pitchFamily="18" charset="0"/>
                <a:cs typeface="Times New Roman" pitchFamily="18" charset="0"/>
              </a:rPr>
              <a:t>национальные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российские секты (например, Церковь последнего завета (</a:t>
            </a:r>
            <a:r>
              <a:rPr lang="ru-RU" dirty="0" err="1">
                <a:latin typeface="Times New Roman" pitchFamily="18" charset="0"/>
                <a:cs typeface="Times New Roman" pitchFamily="18" charset="0"/>
              </a:rPr>
              <a:t>Виссарионовцы</a:t>
            </a:r>
            <a:r>
              <a:rPr lang="ru-RU" dirty="0">
                <a:latin typeface="Times New Roman" pitchFamily="18" charset="0"/>
                <a:cs typeface="Times New Roman" pitchFamily="18" charset="0"/>
              </a:rPr>
              <a:t>), Богородичный Центр</a:t>
            </a:r>
            <a:r>
              <a:rPr lang="ru-RU" dirty="0" smtClean="0">
                <a:latin typeface="Times New Roman" pitchFamily="18" charset="0"/>
                <a:cs typeface="Times New Roman" pitchFamily="18" charset="0"/>
              </a:rPr>
              <a:t>);</a:t>
            </a:r>
          </a:p>
          <a:p>
            <a:r>
              <a:rPr lang="ru-RU" b="1" dirty="0" smtClean="0">
                <a:latin typeface="Times New Roman" pitchFamily="18" charset="0"/>
                <a:cs typeface="Times New Roman" pitchFamily="18" charset="0"/>
              </a:rPr>
              <a:t>транснациональные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(международные). Сюда относятся секты, имеющие целую сеть своих филиалов по всему миру (</a:t>
            </a:r>
            <a:r>
              <a:rPr lang="ru-RU" dirty="0" smtClean="0">
                <a:latin typeface="Times New Roman" pitchFamily="18" charset="0"/>
                <a:cs typeface="Times New Roman" pitchFamily="18" charset="0"/>
              </a:rPr>
              <a:t>например, те </a:t>
            </a:r>
            <a:r>
              <a:rPr lang="ru-RU" dirty="0">
                <a:latin typeface="Times New Roman" pitchFamily="18" charset="0"/>
                <a:cs typeface="Times New Roman" pitchFamily="18" charset="0"/>
              </a:rPr>
              <a:t>же «Свидетели Иеговы»).</a:t>
            </a:r>
          </a:p>
          <a:p>
            <a:endParaRPr lang="ru-RU" dirty="0"/>
          </a:p>
        </p:txBody>
      </p:sp>
    </p:spTree>
    <p:extLst>
      <p:ext uri="{BB962C8B-B14F-4D97-AF65-F5344CB8AC3E}">
        <p14:creationId xmlns:p14="http://schemas.microsoft.com/office/powerpoint/2010/main" val="3148919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332656"/>
            <a:ext cx="7498080" cy="72008"/>
          </a:xfrm>
        </p:spPr>
        <p:txBody>
          <a:bodyPr>
            <a:noAutofit/>
          </a:bodyPr>
          <a:lstStyle/>
          <a:p>
            <a:pPr algn="ctr"/>
            <a:r>
              <a:rPr lang="ru-RU" sz="2400" b="1" dirty="0" smtClean="0">
                <a:effectLst/>
              </a:rPr>
              <a:t>Классификация сект (</a:t>
            </a:r>
            <a:r>
              <a:rPr lang="ru-RU" sz="2400" b="1" dirty="0">
                <a:effectLst/>
              </a:rPr>
              <a:t>по принципу </a:t>
            </a:r>
            <a:r>
              <a:rPr lang="ru-RU" sz="2400" b="1" dirty="0" smtClean="0">
                <a:effectLst/>
              </a:rPr>
              <a:t>самоопределения</a:t>
            </a:r>
            <a:r>
              <a:rPr lang="ru-RU" sz="2800" b="1" dirty="0" smtClean="0">
                <a:effectLst/>
              </a:rPr>
              <a:t>)</a:t>
            </a:r>
            <a:endParaRPr lang="ru-RU" sz="2800" b="1" dirty="0">
              <a:effectLst/>
            </a:endParaRPr>
          </a:p>
        </p:txBody>
      </p:sp>
      <p:sp>
        <p:nvSpPr>
          <p:cNvPr id="3" name="Объект 2"/>
          <p:cNvSpPr>
            <a:spLocks noGrp="1"/>
          </p:cNvSpPr>
          <p:nvPr>
            <p:ph idx="1"/>
          </p:nvPr>
        </p:nvSpPr>
        <p:spPr>
          <a:xfrm>
            <a:off x="907584" y="620688"/>
            <a:ext cx="8244408" cy="6957392"/>
          </a:xfrm>
        </p:spPr>
        <p:txBody>
          <a:bodyPr>
            <a:noAutofit/>
          </a:bodyPr>
          <a:lstStyle/>
          <a:p>
            <a:r>
              <a:rPr lang="ru-RU" sz="1500" b="1" dirty="0" err="1" smtClean="0">
                <a:latin typeface="Times New Roman" pitchFamily="18" charset="0"/>
                <a:cs typeface="Times New Roman" pitchFamily="18" charset="0"/>
              </a:rPr>
              <a:t>псевдохристианские</a:t>
            </a:r>
            <a:r>
              <a:rPr lang="ru-RU" sz="1500" b="1" dirty="0" smtClean="0">
                <a:latin typeface="Times New Roman" pitchFamily="18" charset="0"/>
                <a:cs typeface="Times New Roman" pitchFamily="18" charset="0"/>
              </a:rPr>
              <a:t> </a:t>
            </a:r>
            <a:r>
              <a:rPr lang="ru-RU" sz="1500" b="1" dirty="0">
                <a:latin typeface="Times New Roman" pitchFamily="18" charset="0"/>
                <a:cs typeface="Times New Roman" pitchFamily="18" charset="0"/>
              </a:rPr>
              <a:t>секты </a:t>
            </a:r>
            <a:r>
              <a:rPr lang="ru-RU" sz="1500" dirty="0" smtClean="0">
                <a:latin typeface="Times New Roman" pitchFamily="18" charset="0"/>
                <a:cs typeface="Times New Roman" pitchFamily="18" charset="0"/>
              </a:rPr>
              <a:t>(«Семья</a:t>
            </a:r>
            <a:r>
              <a:rPr lang="ru-RU" sz="1500" dirty="0">
                <a:latin typeface="Times New Roman" pitchFamily="18" charset="0"/>
                <a:cs typeface="Times New Roman" pitchFamily="18" charset="0"/>
              </a:rPr>
              <a:t>» («</a:t>
            </a:r>
            <a:r>
              <a:rPr lang="ru-RU" sz="1500" dirty="0" smtClean="0">
                <a:latin typeface="Times New Roman" pitchFamily="18" charset="0"/>
                <a:cs typeface="Times New Roman" pitchFamily="18" charset="0"/>
              </a:rPr>
              <a:t>Дети Бога</a:t>
            </a:r>
            <a:r>
              <a:rPr lang="ru-RU" sz="1500" dirty="0">
                <a:latin typeface="Times New Roman" pitchFamily="18" charset="0"/>
                <a:cs typeface="Times New Roman" pitchFamily="18" charset="0"/>
              </a:rPr>
              <a:t>»), «Движение веры», «Богородичный центр», «Церковь последнего завета», мормоны, «Свидетели Иеговы» и т.д</a:t>
            </a:r>
            <a:r>
              <a:rPr lang="ru-RU" sz="1500" dirty="0" smtClean="0">
                <a:latin typeface="Times New Roman" pitchFamily="18" charset="0"/>
                <a:cs typeface="Times New Roman" pitchFamily="18" charset="0"/>
              </a:rPr>
              <a:t>.). Характеристика</a:t>
            </a:r>
            <a:r>
              <a:rPr lang="ru-RU" sz="1500" dirty="0">
                <a:latin typeface="Times New Roman" pitchFamily="18" charset="0"/>
                <a:cs typeface="Times New Roman" pitchFamily="18" charset="0"/>
              </a:rPr>
              <a:t>: стилизуются под христианскую конфессию. Для данного типа групп характерны: искажение толкования Священного Писания по сравнению с традиционно сложившимися богословскими школами, наличие собственных «откровений», имеющих для сектантов большее значение, чем Божественное библейское Откровение, обострённо негативное отношение к традиционному христианству, провозглашение собственных специфичных условий спасения</a:t>
            </a:r>
            <a:r>
              <a:rPr lang="ru-RU" sz="1500" dirty="0" smtClean="0">
                <a:latin typeface="Times New Roman" pitchFamily="18" charset="0"/>
                <a:cs typeface="Times New Roman" pitchFamily="18" charset="0"/>
              </a:rPr>
              <a:t>.</a:t>
            </a:r>
            <a:endParaRPr lang="ru-RU" sz="1500" dirty="0">
              <a:latin typeface="Times New Roman" pitchFamily="18" charset="0"/>
              <a:cs typeface="Times New Roman" pitchFamily="18" charset="0"/>
            </a:endParaRPr>
          </a:p>
          <a:p>
            <a:r>
              <a:rPr lang="ru-RU" sz="1500" b="1" dirty="0" err="1" smtClean="0">
                <a:latin typeface="Times New Roman" pitchFamily="18" charset="0"/>
                <a:cs typeface="Times New Roman" pitchFamily="18" charset="0"/>
              </a:rPr>
              <a:t>псевдовосточные</a:t>
            </a:r>
            <a:r>
              <a:rPr lang="ru-RU" sz="1500" b="1" dirty="0" smtClean="0">
                <a:latin typeface="Times New Roman" pitchFamily="18" charset="0"/>
                <a:cs typeface="Times New Roman" pitchFamily="18" charset="0"/>
              </a:rPr>
              <a:t> </a:t>
            </a:r>
            <a:r>
              <a:rPr lang="ru-RU" sz="1500" b="1" dirty="0">
                <a:latin typeface="Times New Roman" pitchFamily="18" charset="0"/>
                <a:cs typeface="Times New Roman" pitchFamily="18" charset="0"/>
              </a:rPr>
              <a:t>секты </a:t>
            </a:r>
            <a:r>
              <a:rPr lang="ru-RU" sz="1500" dirty="0">
                <a:latin typeface="Times New Roman" pitchFamily="18" charset="0"/>
                <a:cs typeface="Times New Roman" pitchFamily="18" charset="0"/>
              </a:rPr>
              <a:t>(</a:t>
            </a:r>
            <a:r>
              <a:rPr lang="ru-RU" sz="1500" dirty="0" smtClean="0">
                <a:latin typeface="Times New Roman" pitchFamily="18" charset="0"/>
                <a:cs typeface="Times New Roman" pitchFamily="18" charset="0"/>
              </a:rPr>
              <a:t>Брахма-</a:t>
            </a:r>
            <a:r>
              <a:rPr lang="ru-RU" sz="1500" dirty="0" err="1" smtClean="0">
                <a:latin typeface="Times New Roman" pitchFamily="18" charset="0"/>
                <a:cs typeface="Times New Roman" pitchFamily="18" charset="0"/>
              </a:rPr>
              <a:t>Кумарис</a:t>
            </a:r>
            <a:r>
              <a:rPr lang="ru-RU" sz="1500" dirty="0" smtClean="0">
                <a:latin typeface="Times New Roman" pitchFamily="18" charset="0"/>
                <a:cs typeface="Times New Roman" pitchFamily="18" charset="0"/>
              </a:rPr>
              <a:t>, </a:t>
            </a:r>
            <a:r>
              <a:rPr lang="ru-RU" sz="1500" dirty="0" err="1">
                <a:latin typeface="Times New Roman" pitchFamily="18" charset="0"/>
                <a:cs typeface="Times New Roman" pitchFamily="18" charset="0"/>
              </a:rPr>
              <a:t>Сахаджа</a:t>
            </a:r>
            <a:r>
              <a:rPr lang="ru-RU" sz="1500" dirty="0">
                <a:latin typeface="Times New Roman" pitchFamily="18" charset="0"/>
                <a:cs typeface="Times New Roman" pitchFamily="18" charset="0"/>
              </a:rPr>
              <a:t> Йога, культ </a:t>
            </a:r>
            <a:r>
              <a:rPr lang="ru-RU" sz="1500" dirty="0" err="1">
                <a:latin typeface="Times New Roman" pitchFamily="18" charset="0"/>
                <a:cs typeface="Times New Roman" pitchFamily="18" charset="0"/>
              </a:rPr>
              <a:t>Ошо</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Раджниша</a:t>
            </a:r>
            <a:r>
              <a:rPr lang="ru-RU" sz="1500" dirty="0">
                <a:latin typeface="Times New Roman" pitchFamily="18" charset="0"/>
                <a:cs typeface="Times New Roman" pitchFamily="18" charset="0"/>
              </a:rPr>
              <a:t>, Тантра-</a:t>
            </a:r>
            <a:r>
              <a:rPr lang="ru-RU" sz="1500" dirty="0" err="1">
                <a:latin typeface="Times New Roman" pitchFamily="18" charset="0"/>
                <a:cs typeface="Times New Roman" pitchFamily="18" charset="0"/>
              </a:rPr>
              <a:t>Сангха</a:t>
            </a:r>
            <a:r>
              <a:rPr lang="ru-RU" sz="1500" dirty="0">
                <a:latin typeface="Times New Roman" pitchFamily="18" charset="0"/>
                <a:cs typeface="Times New Roman" pitchFamily="18" charset="0"/>
              </a:rPr>
              <a:t>, культ Шри </a:t>
            </a:r>
            <a:r>
              <a:rPr lang="ru-RU" sz="1500" dirty="0" err="1">
                <a:latin typeface="Times New Roman" pitchFamily="18" charset="0"/>
                <a:cs typeface="Times New Roman" pitchFamily="18" charset="0"/>
              </a:rPr>
              <a:t>Чинмоя</a:t>
            </a:r>
            <a:r>
              <a:rPr lang="ru-RU" sz="1500" dirty="0">
                <a:latin typeface="Times New Roman" pitchFamily="18" charset="0"/>
                <a:cs typeface="Times New Roman" pitchFamily="18" charset="0"/>
              </a:rPr>
              <a:t>,  Общество Сознания Кришны и т.д</a:t>
            </a:r>
            <a:r>
              <a:rPr lang="ru-RU" sz="1500" dirty="0" smtClean="0">
                <a:latin typeface="Times New Roman" pitchFamily="18" charset="0"/>
                <a:cs typeface="Times New Roman" pitchFamily="18" charset="0"/>
              </a:rPr>
              <a:t>.). Характеристика</a:t>
            </a:r>
            <a:r>
              <a:rPr lang="ru-RU" sz="1500" dirty="0">
                <a:latin typeface="Times New Roman" pitchFamily="18" charset="0"/>
                <a:cs typeface="Times New Roman" pitchFamily="18" charset="0"/>
              </a:rPr>
              <a:t>: приписывают себе традиционность восточных религий, претендуют на передачу истинной духовной традиции, заявляют о своей совместимости с христианским </a:t>
            </a:r>
            <a:r>
              <a:rPr lang="ru-RU" sz="1500" dirty="0" smtClean="0">
                <a:latin typeface="Times New Roman" pitchFamily="18" charset="0"/>
                <a:cs typeface="Times New Roman" pitchFamily="18" charset="0"/>
              </a:rPr>
              <a:t>вероучением. </a:t>
            </a:r>
            <a:r>
              <a:rPr lang="ru-RU" sz="1500" dirty="0">
                <a:latin typeface="Times New Roman" pitchFamily="18" charset="0"/>
                <a:cs typeface="Times New Roman" pitchFamily="18" charset="0"/>
              </a:rPr>
              <a:t>Для подобных сект характерна подмена основных условий  исповедания традиционного индуизма. Философия </a:t>
            </a:r>
            <a:r>
              <a:rPr lang="ru-RU" sz="1500" dirty="0" smtClean="0">
                <a:latin typeface="Times New Roman" pitchFamily="18" charset="0"/>
                <a:cs typeface="Times New Roman" pitchFamily="18" charset="0"/>
              </a:rPr>
              <a:t>полна </a:t>
            </a:r>
            <a:r>
              <a:rPr lang="ru-RU" sz="1500" dirty="0">
                <a:latin typeface="Times New Roman" pitchFamily="18" charset="0"/>
                <a:cs typeface="Times New Roman" pitchFamily="18" charset="0"/>
              </a:rPr>
              <a:t>заимствований из христианства, отсутствующих в оригинальной индийской философии, которые вводятся с целью создания более привлекательного имиджа  секты в глазах людей, воспитанных в христианской </a:t>
            </a:r>
            <a:r>
              <a:rPr lang="ru-RU" sz="1500" dirty="0" smtClean="0">
                <a:latin typeface="Times New Roman" pitchFamily="18" charset="0"/>
                <a:cs typeface="Times New Roman" pitchFamily="18" charset="0"/>
              </a:rPr>
              <a:t>культуре. Скажем</a:t>
            </a:r>
            <a:r>
              <a:rPr lang="ru-RU" sz="1500" dirty="0">
                <a:latin typeface="Times New Roman" pitchFamily="18" charset="0"/>
                <a:cs typeface="Times New Roman" pitchFamily="18" charset="0"/>
              </a:rPr>
              <a:t>, представление о законе кармы логически несовместимо с верой в Личностного Бога, а  идея освобождения ученика от кармы его духовным учителем представляет собой искажённое заимствование христианского таинства Покаяния и прощения христианина Богом. </a:t>
            </a:r>
          </a:p>
          <a:p>
            <a:r>
              <a:rPr lang="ru-RU" sz="1500" dirty="0" smtClean="0">
                <a:latin typeface="Times New Roman" pitchFamily="18" charset="0"/>
                <a:cs typeface="Times New Roman" pitchFamily="18" charset="0"/>
              </a:rPr>
              <a:t> </a:t>
            </a:r>
            <a:r>
              <a:rPr lang="ru-RU" sz="1500" b="1" dirty="0" smtClean="0">
                <a:latin typeface="Times New Roman" pitchFamily="18" charset="0"/>
                <a:cs typeface="Times New Roman" pitchFamily="18" charset="0"/>
              </a:rPr>
              <a:t>псевдонаучные</a:t>
            </a:r>
            <a:r>
              <a:rPr lang="ru-RU" sz="1500" dirty="0" smtClean="0">
                <a:latin typeface="Times New Roman" pitchFamily="18" charset="0"/>
                <a:cs typeface="Times New Roman" pitchFamily="18" charset="0"/>
              </a:rPr>
              <a:t> (парапсихология, сайентология и т.д.). Характеристика: стилизация научности, «игра» в науку. При этом научные критерии решения проблем полностью отсутствуют. Напомним, главным критерием научности является экспериментальная доказуемость утверждаемых положений. Совокупность утверждений, противоречащих научным, то есть экспериментально обоснованным выводам, можно считать лишь лженаукой. В подобных организациях есть  лишь один критерий истинности любого утверждения – мнение лидера организации. </a:t>
            </a:r>
            <a:endParaRPr lang="ru-RU" sz="1500" dirty="0">
              <a:latin typeface="Times New Roman" pitchFamily="18" charset="0"/>
              <a:cs typeface="Times New Roman" pitchFamily="18" charset="0"/>
            </a:endParaRPr>
          </a:p>
        </p:txBody>
      </p:sp>
    </p:spTree>
    <p:extLst>
      <p:ext uri="{BB962C8B-B14F-4D97-AF65-F5344CB8AC3E}">
        <p14:creationId xmlns:p14="http://schemas.microsoft.com/office/powerpoint/2010/main" val="85902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90066"/>
          </a:xfrm>
        </p:spPr>
        <p:txBody>
          <a:bodyPr>
            <a:noAutofit/>
          </a:bodyPr>
          <a:lstStyle/>
          <a:p>
            <a:pPr algn="ctr"/>
            <a:r>
              <a:rPr lang="ru-RU" sz="2800" b="1" dirty="0" smtClean="0">
                <a:effectLst/>
                <a:latin typeface="Times New Roman" pitchFamily="18" charset="0"/>
                <a:cs typeface="Times New Roman" pitchFamily="18" charset="0"/>
              </a:rPr>
              <a:t>Классификация сект </a:t>
            </a:r>
            <a:br>
              <a:rPr lang="ru-RU" sz="2800" b="1" dirty="0" smtClean="0">
                <a:effectLst/>
                <a:latin typeface="Times New Roman" pitchFamily="18" charset="0"/>
                <a:cs typeface="Times New Roman" pitchFamily="18" charset="0"/>
              </a:rPr>
            </a:br>
            <a:r>
              <a:rPr lang="ru-RU" sz="2800" b="1" dirty="0" smtClean="0">
                <a:effectLst/>
                <a:latin typeface="Times New Roman" pitchFamily="18" charset="0"/>
                <a:cs typeface="Times New Roman" pitchFamily="18" charset="0"/>
              </a:rPr>
              <a:t>(по принципу самоопределения)</a:t>
            </a: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124744"/>
            <a:ext cx="8172400" cy="5733256"/>
          </a:xfrm>
        </p:spPr>
        <p:txBody>
          <a:bodyPr>
            <a:normAutofit fontScale="47500" lnSpcReduction="20000"/>
          </a:bodyPr>
          <a:lstStyle/>
          <a:p>
            <a:r>
              <a:rPr lang="ru-RU" b="1" dirty="0" smtClean="0">
                <a:latin typeface="Times New Roman" pitchFamily="18" charset="0"/>
                <a:cs typeface="Times New Roman" pitchFamily="18" charset="0"/>
              </a:rPr>
              <a:t>культы </a:t>
            </a:r>
            <a:r>
              <a:rPr lang="ru-RU" b="1" dirty="0">
                <a:latin typeface="Times New Roman" pitchFamily="18" charset="0"/>
                <a:cs typeface="Times New Roman" pitchFamily="18" charset="0"/>
              </a:rPr>
              <a:t>здоровья </a:t>
            </a:r>
            <a:r>
              <a:rPr lang="ru-RU" dirty="0">
                <a:latin typeface="Times New Roman" pitchFamily="18" charset="0"/>
                <a:cs typeface="Times New Roman" pitchFamily="18" charset="0"/>
              </a:rPr>
              <a:t>(последователи Порфирия Иванова, </a:t>
            </a:r>
            <a:r>
              <a:rPr lang="ru-RU" dirty="0" err="1">
                <a:latin typeface="Times New Roman" pitchFamily="18" charset="0"/>
                <a:cs typeface="Times New Roman" pitchFamily="18" charset="0"/>
              </a:rPr>
              <a:t>ребёфинг</a:t>
            </a:r>
            <a:r>
              <a:rPr lang="ru-RU" dirty="0">
                <a:latin typeface="Times New Roman" pitchFamily="18" charset="0"/>
                <a:cs typeface="Times New Roman" pitchFamily="18" charset="0"/>
              </a:rPr>
              <a:t> (дыхательная психотехника), «Христианская наука» и т.д.).  </a:t>
            </a:r>
            <a:r>
              <a:rPr lang="ru-RU" dirty="0" smtClean="0">
                <a:latin typeface="Times New Roman" pitchFamily="18" charset="0"/>
                <a:cs typeface="Times New Roman" pitchFamily="18" charset="0"/>
              </a:rPr>
              <a:t>Характеристика</a:t>
            </a:r>
            <a:r>
              <a:rPr lang="ru-RU" dirty="0">
                <a:latin typeface="Times New Roman" pitchFamily="18" charset="0"/>
                <a:cs typeface="Times New Roman" pitchFamily="18" charset="0"/>
              </a:rPr>
              <a:t>: общим для данной группы сект является утверждение приоритетной ценности физического здоровья и долголетия; утверждается, что именно на путях данного движения возможно их обретение. При этом  либо обожествляется </a:t>
            </a:r>
            <a:r>
              <a:rPr lang="ru-RU" dirty="0" smtClean="0">
                <a:latin typeface="Times New Roman" pitchFamily="18" charset="0"/>
                <a:cs typeface="Times New Roman" pitchFamily="18" charset="0"/>
              </a:rPr>
              <a:t>лидер, </a:t>
            </a:r>
            <a:r>
              <a:rPr lang="ru-RU" dirty="0">
                <a:latin typeface="Times New Roman" pitchFamily="18" charset="0"/>
                <a:cs typeface="Times New Roman" pitchFamily="18" charset="0"/>
              </a:rPr>
              <a:t>либо </a:t>
            </a:r>
            <a:r>
              <a:rPr lang="ru-RU" dirty="0" err="1">
                <a:latin typeface="Times New Roman" pitchFamily="18" charset="0"/>
                <a:cs typeface="Times New Roman" pitchFamily="18" charset="0"/>
              </a:rPr>
              <a:t>сакрализуется</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методика, </a:t>
            </a:r>
            <a:r>
              <a:rPr lang="ru-RU" dirty="0">
                <a:latin typeface="Times New Roman" pitchFamily="18" charset="0"/>
                <a:cs typeface="Times New Roman" pitchFamily="18" charset="0"/>
              </a:rPr>
              <a:t>либо основателю секты приписывается пророческий </a:t>
            </a:r>
            <a:r>
              <a:rPr lang="ru-RU" dirty="0" smtClean="0">
                <a:latin typeface="Times New Roman" pitchFamily="18" charset="0"/>
                <a:cs typeface="Times New Roman" pitchFamily="18" charset="0"/>
              </a:rPr>
              <a:t>дар</a:t>
            </a:r>
            <a:r>
              <a:rPr lang="ru-RU" dirty="0">
                <a:latin typeface="Times New Roman" pitchFamily="18" charset="0"/>
                <a:cs typeface="Times New Roman" pitchFamily="18" charset="0"/>
              </a:rPr>
              <a:t>.</a:t>
            </a:r>
          </a:p>
          <a:p>
            <a:r>
              <a:rPr lang="ru-RU" b="1" dirty="0" smtClean="0">
                <a:latin typeface="Times New Roman" pitchFamily="18" charset="0"/>
                <a:cs typeface="Times New Roman" pitchFamily="18" charset="0"/>
              </a:rPr>
              <a:t> </a:t>
            </a:r>
            <a:r>
              <a:rPr lang="ru-RU" b="1" dirty="0">
                <a:latin typeface="Times New Roman" pitchFamily="18" charset="0"/>
                <a:cs typeface="Times New Roman" pitchFamily="18" charset="0"/>
              </a:rPr>
              <a:t>оккультные направления </a:t>
            </a: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агни</a:t>
            </a:r>
            <a:r>
              <a:rPr lang="ru-RU" dirty="0">
                <a:latin typeface="Times New Roman" pitchFamily="18" charset="0"/>
                <a:cs typeface="Times New Roman" pitchFamily="18" charset="0"/>
              </a:rPr>
              <a:t>-йога, теософия, антропософия, астрология, магия, экстрасенсорика, биоэнергетика, хиромантия и т.д</a:t>
            </a:r>
            <a:r>
              <a:rPr lang="ru-RU" dirty="0" smtClean="0">
                <a:latin typeface="Times New Roman" pitchFamily="18" charset="0"/>
                <a:cs typeface="Times New Roman" pitchFamily="18" charset="0"/>
              </a:rPr>
              <a:t>.). Характеристика</a:t>
            </a:r>
            <a:r>
              <a:rPr lang="ru-RU" dirty="0">
                <a:latin typeface="Times New Roman" pitchFamily="18" charset="0"/>
                <a:cs typeface="Times New Roman" pitchFamily="18" charset="0"/>
              </a:rPr>
              <a:t>: претендуют на обладание некими «тайными знаниями», дающими власть над «силами вселенной», практикуют систему «эзотерических посвящений», открывающих сверхъестественные способности, возможности нового видения и понимания устройства мира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неоязыческие</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Веда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Вервольф</a:t>
            </a:r>
            <a:r>
              <a:rPr lang="ru-RU" dirty="0">
                <a:latin typeface="Times New Roman" pitchFamily="18" charset="0"/>
                <a:cs typeface="Times New Roman" pitchFamily="18" charset="0"/>
              </a:rPr>
              <a:t>», «Вятичи», «</a:t>
            </a:r>
            <a:r>
              <a:rPr lang="ru-RU" dirty="0" err="1">
                <a:latin typeface="Times New Roman" pitchFamily="18" charset="0"/>
                <a:cs typeface="Times New Roman" pitchFamily="18" charset="0"/>
              </a:rPr>
              <a:t>Индеанисты</a:t>
            </a:r>
            <a:r>
              <a:rPr lang="ru-RU" dirty="0">
                <a:latin typeface="Times New Roman" pitchFamily="18" charset="0"/>
                <a:cs typeface="Times New Roman" pitchFamily="18" charset="0"/>
              </a:rPr>
              <a:t>» и т.д.). </a:t>
            </a:r>
            <a:r>
              <a:rPr lang="ru-RU" dirty="0" smtClean="0">
                <a:latin typeface="Times New Roman" pitchFamily="18" charset="0"/>
                <a:cs typeface="Times New Roman" pitchFamily="18" charset="0"/>
              </a:rPr>
              <a:t>Характеристика</a:t>
            </a:r>
            <a:r>
              <a:rPr lang="ru-RU" dirty="0">
                <a:latin typeface="Times New Roman" pitchFamily="18" charset="0"/>
                <a:cs typeface="Times New Roman" pitchFamily="18" charset="0"/>
              </a:rPr>
              <a:t>: возрождают языческие культы. По сути, неоязычество состоит из оккультной «начинки» и фольклорного «одеяния». Ради  подтверждения исторической легитимности проводятся параллели между славянской и индийской мифологиями. Для  того чтобы придать своему учению авторитет древности, называют получившийся суррогат сохранённым священным преданием древних славян, которое донесли до нас тайные адепты язычества. На основе всего вышесказанного сочиняют собственную «религию». </a:t>
            </a:r>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коммерческие </a:t>
            </a:r>
            <a:r>
              <a:rPr lang="ru-RU" b="1" dirty="0">
                <a:latin typeface="Times New Roman" pitchFamily="18" charset="0"/>
                <a:cs typeface="Times New Roman" pitchFamily="18" charset="0"/>
              </a:rPr>
              <a:t>секты </a:t>
            </a:r>
            <a:r>
              <a:rPr lang="ru-RU" dirty="0">
                <a:latin typeface="Times New Roman" pitchFamily="18" charset="0"/>
                <a:cs typeface="Times New Roman" pitchFamily="18" charset="0"/>
              </a:rPr>
              <a:t>(все  организации, имеющие пирамидальную структуру и основывающие коммерцию на идеологии (например, «</a:t>
            </a:r>
            <a:r>
              <a:rPr lang="ru-RU" dirty="0" err="1">
                <a:latin typeface="Times New Roman" pitchFamily="18" charset="0"/>
                <a:cs typeface="Times New Roman" pitchFamily="18" charset="0"/>
              </a:rPr>
              <a:t>Гербалайф</a:t>
            </a:r>
            <a:r>
              <a:rPr lang="ru-RU" dirty="0" smtClean="0">
                <a:latin typeface="Times New Roman" pitchFamily="18" charset="0"/>
                <a:cs typeface="Times New Roman" pitchFamily="18" charset="0"/>
              </a:rPr>
              <a:t>»)). Характеристика</a:t>
            </a:r>
            <a:r>
              <a:rPr lang="ru-RU" dirty="0">
                <a:latin typeface="Times New Roman" pitchFamily="18" charset="0"/>
                <a:cs typeface="Times New Roman" pitchFamily="18" charset="0"/>
              </a:rPr>
              <a:t>: коммерческая деятельность организаций данного типа окрашена в мистические тона. Провозглашается спасительная идея, например, спасение человечества от ожирения с помощью «чудо-продукта». Создается миф о необычном появлении «чудо-продукта», утверждается элитарность членов организации по отношению к остальному обществу. </a:t>
            </a:r>
          </a:p>
        </p:txBody>
      </p:sp>
    </p:spTree>
    <p:extLst>
      <p:ext uri="{BB962C8B-B14F-4D97-AF65-F5344CB8AC3E}">
        <p14:creationId xmlns:p14="http://schemas.microsoft.com/office/powerpoint/2010/main" val="1244332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b="1" dirty="0" smtClean="0">
                <a:effectLst/>
              </a:rPr>
              <a:t>Признаки сект (тоталитарных)</a:t>
            </a:r>
            <a:endParaRPr lang="ru-RU" b="1" dirty="0">
              <a:effectLst/>
            </a:endParaRPr>
          </a:p>
        </p:txBody>
      </p:sp>
      <p:sp>
        <p:nvSpPr>
          <p:cNvPr id="3" name="Объект 2"/>
          <p:cNvSpPr>
            <a:spLocks noGrp="1"/>
          </p:cNvSpPr>
          <p:nvPr>
            <p:ph idx="1"/>
          </p:nvPr>
        </p:nvSpPr>
        <p:spPr>
          <a:xfrm>
            <a:off x="1043608" y="1052736"/>
            <a:ext cx="7992888" cy="5805264"/>
          </a:xfrm>
        </p:spPr>
        <p:txBody>
          <a:bodyPr>
            <a:normAutofit fontScale="62500" lnSpcReduction="20000"/>
          </a:bodyPr>
          <a:lstStyle/>
          <a:p>
            <a:r>
              <a:rPr lang="ru-RU" dirty="0">
                <a:latin typeface="Times New Roman" pitchFamily="18" charset="0"/>
                <a:cs typeface="Times New Roman" pitchFamily="18" charset="0"/>
              </a:rPr>
              <a:t>наличие выдающегося </a:t>
            </a:r>
            <a:r>
              <a:rPr lang="ru-RU" dirty="0" err="1">
                <a:latin typeface="Times New Roman" pitchFamily="18" charset="0"/>
                <a:cs typeface="Times New Roman" pitchFamily="18" charset="0"/>
              </a:rPr>
              <a:t>харизматичного</a:t>
            </a:r>
            <a:r>
              <a:rPr lang="ru-RU" dirty="0">
                <a:latin typeface="Times New Roman" pitchFamily="18" charset="0"/>
                <a:cs typeface="Times New Roman" pitchFamily="18" charset="0"/>
              </a:rPr>
              <a:t> лидера («гуру», «учитель») (рассматривается в качестве «просветлённого», «святого» или посредника между Богом и людьми);</a:t>
            </a:r>
          </a:p>
          <a:p>
            <a:r>
              <a:rPr lang="ru-RU" dirty="0">
                <a:latin typeface="Times New Roman" pitchFamily="18" charset="0"/>
                <a:cs typeface="Times New Roman" pitchFamily="18" charset="0"/>
              </a:rPr>
              <a:t>недолговечность существования (в среднем полтора поколения, пока жив лидер и лично общавшиеся с ним приближённые);</a:t>
            </a:r>
          </a:p>
          <a:p>
            <a:r>
              <a:rPr lang="ru-RU" dirty="0">
                <a:latin typeface="Times New Roman" pitchFamily="18" charset="0"/>
                <a:cs typeface="Times New Roman" pitchFamily="18" charset="0"/>
              </a:rPr>
              <a:t>отсутствие разномыслия и критического мышления;</a:t>
            </a:r>
          </a:p>
          <a:p>
            <a:r>
              <a:rPr lang="ru-RU" dirty="0">
                <a:latin typeface="Times New Roman" pitchFamily="18" charset="0"/>
                <a:cs typeface="Times New Roman" pitchFamily="18" charset="0"/>
              </a:rPr>
              <a:t>внутренняя непрозрачность структуры и идеологии;</a:t>
            </a:r>
          </a:p>
          <a:p>
            <a:r>
              <a:rPr lang="ru-RU" dirty="0">
                <a:latin typeface="Times New Roman" pitchFamily="18" charset="0"/>
                <a:cs typeface="Times New Roman" pitchFamily="18" charset="0"/>
              </a:rPr>
              <a:t>обман рядовых членов путём умолчания, сокрытия и </a:t>
            </a:r>
            <a:r>
              <a:rPr lang="ru-RU" dirty="0" err="1">
                <a:latin typeface="Times New Roman" pitchFamily="18" charset="0"/>
                <a:cs typeface="Times New Roman" pitchFamily="18" charset="0"/>
              </a:rPr>
              <a:t>цензурирования</a:t>
            </a:r>
            <a:r>
              <a:rPr lang="ru-RU" dirty="0">
                <a:latin typeface="Times New Roman" pitchFamily="18" charset="0"/>
                <a:cs typeface="Times New Roman" pitchFamily="18" charset="0"/>
              </a:rPr>
              <a:t> информации;</a:t>
            </a:r>
          </a:p>
          <a:p>
            <a:r>
              <a:rPr lang="ru-RU" dirty="0">
                <a:latin typeface="Times New Roman" pitchFamily="18" charset="0"/>
                <a:cs typeface="Times New Roman" pitchFamily="18" charset="0"/>
              </a:rPr>
              <a:t>навязчивая пропаганда для привлечения новых членов;</a:t>
            </a:r>
          </a:p>
          <a:p>
            <a:r>
              <a:rPr lang="ru-RU" dirty="0">
                <a:latin typeface="Times New Roman" pitchFamily="18" charset="0"/>
                <a:cs typeface="Times New Roman" pitchFamily="18" charset="0"/>
              </a:rPr>
              <a:t>контроль над личностью (промывание мозгов) (изоляция адептов от внешнего мира, запрет на свидания с семьёй, чтение книг, газет, просмотра телевизора, прослушивания радио);</a:t>
            </a:r>
          </a:p>
          <a:p>
            <a:r>
              <a:rPr lang="ru-RU" dirty="0">
                <a:latin typeface="Times New Roman" pitchFamily="18" charset="0"/>
                <a:cs typeface="Times New Roman" pitchFamily="18" charset="0"/>
              </a:rPr>
              <a:t>психологическое давление;</a:t>
            </a:r>
          </a:p>
          <a:p>
            <a:r>
              <a:rPr lang="ru-RU" dirty="0">
                <a:latin typeface="Times New Roman" pitchFamily="18" charset="0"/>
                <a:cs typeface="Times New Roman" pitchFamily="18" charset="0"/>
              </a:rPr>
              <a:t>провозглашение внешнего мира злом;</a:t>
            </a:r>
          </a:p>
          <a:p>
            <a:r>
              <a:rPr lang="ru-RU" dirty="0">
                <a:latin typeface="Times New Roman" pitchFamily="18" charset="0"/>
                <a:cs typeface="Times New Roman" pitchFamily="18" charset="0"/>
              </a:rPr>
              <a:t>использование рядовых членов для совершения преступлений (массовые самоубийства, террористические акты);</a:t>
            </a:r>
          </a:p>
          <a:p>
            <a:endParaRPr lang="ru-RU" dirty="0"/>
          </a:p>
        </p:txBody>
      </p:sp>
    </p:spTree>
    <p:extLst>
      <p:ext uri="{BB962C8B-B14F-4D97-AF65-F5344CB8AC3E}">
        <p14:creationId xmlns:p14="http://schemas.microsoft.com/office/powerpoint/2010/main" val="2553254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18058"/>
          </a:xfrm>
        </p:spPr>
        <p:txBody>
          <a:bodyPr>
            <a:noAutofit/>
          </a:bodyPr>
          <a:lstStyle/>
          <a:p>
            <a:pPr algn="ctr"/>
            <a:r>
              <a:rPr lang="ru-RU" sz="2800" b="1" dirty="0" smtClean="0">
                <a:effectLst/>
              </a:rPr>
              <a:t>Классификация сект </a:t>
            </a:r>
            <a:br>
              <a:rPr lang="ru-RU" sz="2800" b="1" dirty="0" smtClean="0">
                <a:effectLst/>
              </a:rPr>
            </a:br>
            <a:r>
              <a:rPr lang="ru-RU" sz="2800" b="1" dirty="0" smtClean="0">
                <a:effectLst/>
              </a:rPr>
              <a:t>(по опасности для общества)</a:t>
            </a:r>
            <a:endParaRPr lang="ru-RU" sz="2800" b="1" dirty="0">
              <a:effectLst/>
            </a:endParaRPr>
          </a:p>
        </p:txBody>
      </p:sp>
      <p:sp>
        <p:nvSpPr>
          <p:cNvPr id="3" name="Объект 2"/>
          <p:cNvSpPr>
            <a:spLocks noGrp="1"/>
          </p:cNvSpPr>
          <p:nvPr>
            <p:ph idx="1"/>
          </p:nvPr>
        </p:nvSpPr>
        <p:spPr>
          <a:xfrm>
            <a:off x="971600" y="908720"/>
            <a:ext cx="7962088" cy="5949280"/>
          </a:xfrm>
        </p:spPr>
        <p:txBody>
          <a:bodyPr>
            <a:noAutofit/>
          </a:bodyPr>
          <a:lstStyle/>
          <a:p>
            <a:r>
              <a:rPr lang="ru-RU" sz="1400" b="1" dirty="0" smtClean="0">
                <a:latin typeface="Times New Roman" pitchFamily="18" charset="0"/>
                <a:cs typeface="Times New Roman" pitchFamily="18" charset="0"/>
              </a:rPr>
              <a:t>Тоталитарные</a:t>
            </a:r>
            <a:endParaRPr lang="ru-RU" sz="1400" b="1" dirty="0">
              <a:latin typeface="Times New Roman" pitchFamily="18" charset="0"/>
              <a:cs typeface="Times New Roman" pitchFamily="18" charset="0"/>
            </a:endParaRPr>
          </a:p>
          <a:p>
            <a:pPr marL="82296" indent="0">
              <a:buNone/>
            </a:pPr>
            <a:r>
              <a:rPr lang="ru-RU" sz="1400" dirty="0">
                <a:latin typeface="Times New Roman" pitchFamily="18" charset="0"/>
                <a:cs typeface="Times New Roman" pitchFamily="18" charset="0"/>
              </a:rPr>
              <a:t>Обычно тоталитарные секты возникают как род бизнеса, для обогащения и удовлетворения амбиций небольшой группы людей: лидеров, пропагандистов и вербовщиков. Они вводят принцип сетевого маркетинга: чем больше ты вовлекаешь людей, тем более высокое положение в иерархии занимаешь. </a:t>
            </a:r>
            <a:r>
              <a:rPr lang="ru-RU" sz="1400" dirty="0" smtClean="0">
                <a:latin typeface="Times New Roman" pitchFamily="18" charset="0"/>
                <a:cs typeface="Times New Roman" pitchFamily="18" charset="0"/>
              </a:rPr>
              <a:t>Обработанный </a:t>
            </a:r>
            <a:r>
              <a:rPr lang="ru-RU" sz="1400" dirty="0">
                <a:latin typeface="Times New Roman" pitchFamily="18" charset="0"/>
                <a:cs typeface="Times New Roman" pitchFamily="18" charset="0"/>
              </a:rPr>
              <a:t>должным образом последователь станет работать на благо секты, пожертвует деньги или завещает недвижимость</a:t>
            </a:r>
            <a:r>
              <a:rPr lang="ru-RU" sz="1400" dirty="0" smtClean="0">
                <a:latin typeface="Times New Roman" pitchFamily="18" charset="0"/>
                <a:cs typeface="Times New Roman" pitchFamily="18" charset="0"/>
              </a:rPr>
              <a:t>. Основные </a:t>
            </a:r>
            <a:r>
              <a:rPr lang="ru-RU" sz="1400" dirty="0">
                <a:latin typeface="Times New Roman" pitchFamily="18" charset="0"/>
                <a:cs typeface="Times New Roman" pitchFamily="18" charset="0"/>
              </a:rPr>
              <a:t>отличия тоталитарных сект от других сект </a:t>
            </a:r>
            <a:r>
              <a:rPr lang="ru-RU" sz="1400" dirty="0" smtClean="0">
                <a:latin typeface="Times New Roman" pitchFamily="18" charset="0"/>
                <a:cs typeface="Times New Roman" pitchFamily="18" charset="0"/>
              </a:rPr>
              <a:t>касаются </a:t>
            </a:r>
            <a:r>
              <a:rPr lang="ru-RU" sz="1400" dirty="0">
                <a:latin typeface="Times New Roman" pitchFamily="18" charset="0"/>
                <a:cs typeface="Times New Roman" pitchFamily="18" charset="0"/>
              </a:rPr>
              <a:t>не их вероучения </a:t>
            </a:r>
            <a:r>
              <a:rPr lang="ru-RU" sz="14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а способов привлечения и удержания новых членов. Среди многих признаков, характерных для тоталитарных сект, наиболее характерны два: непрозрачность внутренней структуры и идеологии и обман рядовых членов. </a:t>
            </a:r>
            <a:endParaRPr lang="ru-RU" sz="1400" b="1" dirty="0">
              <a:latin typeface="Times New Roman" pitchFamily="18" charset="0"/>
              <a:cs typeface="Times New Roman" pitchFamily="18" charset="0"/>
            </a:endParaRPr>
          </a:p>
          <a:p>
            <a:r>
              <a:rPr lang="ru-RU" sz="1400" b="1" dirty="0" smtClean="0">
                <a:latin typeface="Times New Roman" pitchFamily="18" charset="0"/>
                <a:cs typeface="Times New Roman" pitchFamily="18" charset="0"/>
              </a:rPr>
              <a:t>Деструктивные</a:t>
            </a:r>
            <a:endParaRPr lang="ru-RU" sz="1400" b="1" dirty="0">
              <a:latin typeface="Times New Roman" pitchFamily="18" charset="0"/>
              <a:cs typeface="Times New Roman" pitchFamily="18" charset="0"/>
            </a:endParaRPr>
          </a:p>
          <a:p>
            <a:pPr marL="82296" indent="0">
              <a:buNone/>
            </a:pPr>
            <a:r>
              <a:rPr lang="ru-RU" sz="1400" dirty="0">
                <a:latin typeface="Times New Roman" pitchFamily="18" charset="0"/>
                <a:cs typeface="Times New Roman" pitchFamily="18" charset="0"/>
              </a:rPr>
              <a:t>Сейчас всё чаще говорят о том, что некоторые религиозные организации практикуют контроль сознания своих адептов, то есть воздействуют на их психику с целью установления полного контроля над ними. Этому явлению можно дать следующее определение. Контроль </a:t>
            </a:r>
            <a:r>
              <a:rPr lang="ru-RU" sz="1400" dirty="0" smtClean="0">
                <a:latin typeface="Times New Roman" pitchFamily="18" charset="0"/>
                <a:cs typeface="Times New Roman" pitchFamily="18" charset="0"/>
              </a:rPr>
              <a:t>сознания </a:t>
            </a:r>
            <a:r>
              <a:rPr lang="ru-RU" sz="1400" dirty="0">
                <a:latin typeface="Times New Roman" pitchFamily="18" charset="0"/>
                <a:cs typeface="Times New Roman" pitchFamily="18" charset="0"/>
              </a:rPr>
              <a:t>- это сознательное насильственное управление психикой и поведением, психологическое воздействие для достижения одностороннего выигрыша посредством скрытого побуждения другого человека к совершению определенных действий (в пользу манипулятора) с использованием насильственного или якобы ненасильственного обращения в веру (внедрение убеждения) или техники модификации поведения без информированного (осознанного) согласия или с индуцированного согласия того человека, к которому эту технику применяют. </a:t>
            </a:r>
            <a:endParaRPr lang="ru-RU" sz="1400" b="1" dirty="0">
              <a:latin typeface="Times New Roman" pitchFamily="18" charset="0"/>
              <a:cs typeface="Times New Roman" pitchFamily="18" charset="0"/>
            </a:endParaRPr>
          </a:p>
          <a:p>
            <a:r>
              <a:rPr lang="ru-RU" sz="1400" b="1" dirty="0" smtClean="0">
                <a:latin typeface="Times New Roman" pitchFamily="18" charset="0"/>
                <a:cs typeface="Times New Roman" pitchFamily="18" charset="0"/>
              </a:rPr>
              <a:t>Секты-убийцы</a:t>
            </a:r>
            <a:endParaRPr lang="ru-RU" sz="1400" b="1" dirty="0">
              <a:latin typeface="Times New Roman" pitchFamily="18" charset="0"/>
              <a:cs typeface="Times New Roman" pitchFamily="18" charset="0"/>
            </a:endParaRPr>
          </a:p>
          <a:p>
            <a:pPr marL="82296" indent="0">
              <a:buNone/>
            </a:pPr>
            <a:r>
              <a:rPr lang="ru-RU" sz="1400" dirty="0" smtClean="0">
                <a:latin typeface="Times New Roman" pitchFamily="18" charset="0"/>
                <a:cs typeface="Times New Roman" pitchFamily="18" charset="0"/>
              </a:rPr>
              <a:t>Обвиняются </a:t>
            </a:r>
            <a:r>
              <a:rPr lang="ru-RU" sz="1400" dirty="0">
                <a:latin typeface="Times New Roman" pitchFamily="18" charset="0"/>
                <a:cs typeface="Times New Roman" pitchFamily="18" charset="0"/>
              </a:rPr>
              <a:t>в самоубийствах и убийствах других людей. Имеется свыше десяти сект, случаи самоубийств и убийств членами которых хорошо документированы и, как правило, не оспариваются, среди них такие, как «</a:t>
            </a:r>
            <a:r>
              <a:rPr lang="ru-RU" sz="1400" dirty="0" err="1">
                <a:latin typeface="Times New Roman" pitchFamily="18" charset="0"/>
                <a:cs typeface="Times New Roman" pitchFamily="18" charset="0"/>
              </a:rPr>
              <a:t>Аум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Синрикё</a:t>
            </a:r>
            <a:r>
              <a:rPr lang="ru-RU" sz="1400" dirty="0">
                <a:latin typeface="Times New Roman" pitchFamily="18" charset="0"/>
                <a:cs typeface="Times New Roman" pitchFamily="18" charset="0"/>
              </a:rPr>
              <a:t>», «Ветвь Давида», Армия сопротивления Господа и </a:t>
            </a:r>
            <a:r>
              <a:rPr lang="ru-RU" sz="1400" dirty="0" smtClean="0">
                <a:latin typeface="Times New Roman" pitchFamily="18" charset="0"/>
                <a:cs typeface="Times New Roman" pitchFamily="18" charset="0"/>
              </a:rPr>
              <a:t>другие.</a:t>
            </a:r>
            <a:endParaRPr lang="ru-RU" sz="1400" dirty="0">
              <a:latin typeface="Times New Roman" pitchFamily="18" charset="0"/>
              <a:cs typeface="Times New Roman" pitchFamily="18" charset="0"/>
            </a:endParaRPr>
          </a:p>
          <a:p>
            <a:pPr marL="82296" indent="0">
              <a:buNone/>
            </a:pP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5418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b="1" dirty="0" smtClean="0">
                <a:effectLst/>
              </a:rPr>
              <a:t>Статистика</a:t>
            </a:r>
            <a:endParaRPr lang="ru-RU" b="1" dirty="0">
              <a:effectLst/>
            </a:endParaRPr>
          </a:p>
        </p:txBody>
      </p:sp>
      <p:sp>
        <p:nvSpPr>
          <p:cNvPr id="3" name="Объект 2"/>
          <p:cNvSpPr>
            <a:spLocks noGrp="1"/>
          </p:cNvSpPr>
          <p:nvPr>
            <p:ph idx="1"/>
          </p:nvPr>
        </p:nvSpPr>
        <p:spPr>
          <a:xfrm>
            <a:off x="1115616" y="980728"/>
            <a:ext cx="7818072" cy="5760640"/>
          </a:xfrm>
        </p:spPr>
        <p:txBody>
          <a:bodyPr>
            <a:normAutofit/>
          </a:bodyPr>
          <a:lstStyle/>
          <a:p>
            <a:pPr marL="82296" indent="0">
              <a:buNone/>
            </a:pPr>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России </a:t>
            </a:r>
            <a:r>
              <a:rPr lang="ru-RU" dirty="0">
                <a:latin typeface="Times New Roman" pitchFamily="18" charset="0"/>
                <a:cs typeface="Times New Roman" pitchFamily="18" charset="0"/>
              </a:rPr>
              <a:t>по </a:t>
            </a:r>
            <a:r>
              <a:rPr lang="ru-RU" dirty="0" smtClean="0">
                <a:latin typeface="Times New Roman" pitchFamily="18" charset="0"/>
                <a:cs typeface="Times New Roman" pitchFamily="18" charset="0"/>
              </a:rPr>
              <a:t>сейчас </a:t>
            </a:r>
            <a:r>
              <a:rPr lang="ru-RU" dirty="0">
                <a:latin typeface="Times New Roman" pitchFamily="18" charset="0"/>
                <a:cs typeface="Times New Roman" pitchFamily="18" charset="0"/>
              </a:rPr>
              <a:t>насчитывается </a:t>
            </a:r>
            <a:r>
              <a:rPr lang="ru-RU" b="1" dirty="0">
                <a:latin typeface="Times New Roman" pitchFamily="18" charset="0"/>
                <a:cs typeface="Times New Roman" pitchFamily="18" charset="0"/>
              </a:rPr>
              <a:t>от 3 до 5 миллионов адептов религиозных сект</a:t>
            </a:r>
            <a:r>
              <a:rPr lang="ru-RU" b="1" dirty="0" smtClean="0">
                <a:latin typeface="Times New Roman" pitchFamily="18" charset="0"/>
                <a:cs typeface="Times New Roman" pitchFamily="18" charset="0"/>
              </a:rPr>
              <a:t>, </a:t>
            </a:r>
          </a:p>
          <a:p>
            <a:pPr marL="82296" indent="0">
              <a:buNone/>
            </a:pPr>
            <a:r>
              <a:rPr lang="ru-RU" dirty="0" smtClean="0">
                <a:latin typeface="Times New Roman" pitchFamily="18" charset="0"/>
                <a:cs typeface="Times New Roman" pitchFamily="18" charset="0"/>
              </a:rPr>
              <a:t>из </a:t>
            </a:r>
            <a:r>
              <a:rPr lang="ru-RU" dirty="0">
                <a:latin typeface="Times New Roman" pitchFamily="18" charset="0"/>
                <a:cs typeface="Times New Roman" pitchFamily="18" charset="0"/>
              </a:rPr>
              <a:t>которых в возрасте до 18 лет - около 500 тысяч,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а </a:t>
            </a:r>
            <a:r>
              <a:rPr lang="ru-RU" dirty="0">
                <a:latin typeface="Times New Roman" pitchFamily="18" charset="0"/>
                <a:cs typeface="Times New Roman" pitchFamily="18" charset="0"/>
              </a:rPr>
              <a:t>от 18 до 25 лет - 1 миллион человек (оценить в этой цифре долю, соответствующую численности адептов деструктивных религиозных организаций, проблематично, хотя ориентировочно оно составит около 500-900 тысяч человек).</a:t>
            </a:r>
          </a:p>
        </p:txBody>
      </p:sp>
    </p:spTree>
    <p:extLst>
      <p:ext uri="{BB962C8B-B14F-4D97-AF65-F5344CB8AC3E}">
        <p14:creationId xmlns:p14="http://schemas.microsoft.com/office/powerpoint/2010/main" val="3026242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404664"/>
            <a:ext cx="7314016" cy="360040"/>
          </a:xfrm>
        </p:spPr>
        <p:txBody>
          <a:bodyPr>
            <a:normAutofit fontScale="90000"/>
          </a:bodyPr>
          <a:lstStyle/>
          <a:p>
            <a:pPr algn="ctr"/>
            <a:r>
              <a:rPr lang="ru-RU" sz="2200" b="1" dirty="0" smtClean="0">
                <a:effectLst/>
                <a:latin typeface="Times New Roman" pitchFamily="18" charset="0"/>
                <a:cs typeface="Times New Roman" pitchFamily="18" charset="0"/>
              </a:rPr>
              <a:t/>
            </a:r>
            <a:br>
              <a:rPr lang="ru-RU" sz="2200" b="1" dirty="0" smtClean="0">
                <a:effectLst/>
                <a:latin typeface="Times New Roman" pitchFamily="18" charset="0"/>
                <a:cs typeface="Times New Roman" pitchFamily="18" charset="0"/>
              </a:rPr>
            </a:br>
            <a:r>
              <a:rPr lang="ru-RU" sz="2200" b="1" dirty="0">
                <a:effectLst/>
                <a:latin typeface="Times New Roman" pitchFamily="18" charset="0"/>
                <a:cs typeface="Times New Roman" pitchFamily="18" charset="0"/>
              </a:rPr>
              <a:t/>
            </a:r>
            <a:br>
              <a:rPr lang="ru-RU" sz="2200" b="1" dirty="0">
                <a:effectLst/>
                <a:latin typeface="Times New Roman" pitchFamily="18" charset="0"/>
                <a:cs typeface="Times New Roman" pitchFamily="18" charset="0"/>
              </a:rPr>
            </a:br>
            <a:r>
              <a:rPr lang="ru-RU" sz="2200" b="1" dirty="0" smtClean="0">
                <a:effectLst/>
                <a:latin typeface="Times New Roman" pitchFamily="18" charset="0"/>
                <a:cs typeface="Times New Roman" pitchFamily="18" charset="0"/>
              </a:rPr>
              <a:t>Какие </a:t>
            </a:r>
            <a:r>
              <a:rPr lang="ru-RU" sz="2200" b="1" dirty="0">
                <a:effectLst/>
                <a:latin typeface="Times New Roman" pitchFamily="18" charset="0"/>
                <a:cs typeface="Times New Roman" pitchFamily="18" charset="0"/>
              </a:rPr>
              <a:t>предпосылки могут сделать молодого человека жертвой тоталитарных сект? </a:t>
            </a:r>
            <a:br>
              <a:rPr lang="ru-RU" sz="2200" b="1" dirty="0">
                <a:effectLst/>
                <a:latin typeface="Times New Roman" pitchFamily="18" charset="0"/>
                <a:cs typeface="Times New Roman" pitchFamily="18" charset="0"/>
              </a:rPr>
            </a:b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115616" y="620688"/>
            <a:ext cx="7920880" cy="6120680"/>
          </a:xfrm>
        </p:spPr>
        <p:txBody>
          <a:bodyPr>
            <a:noAutofit/>
          </a:bodyPr>
          <a:lstStyle/>
          <a:p>
            <a:endParaRPr lang="ru-RU" sz="500" dirty="0"/>
          </a:p>
          <a:p>
            <a:endParaRPr lang="ru-RU" sz="500" dirty="0"/>
          </a:p>
          <a:p>
            <a:pPr marL="82296" indent="0">
              <a:buNone/>
            </a:pP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острый интерес и тяга ко всему необычному, мистическому</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 слабая, неустойчивая психика, повышенная внушаемость</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 трудная ситуация (семейные проблемы, нарушения здоровья и психического состояния, неблагоприятный социальный фон, превратности судьбы и др</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 наличие родственников, друзей и кумиров, увлеченных религией, мистицизмом</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 опыт </a:t>
            </a:r>
            <a:r>
              <a:rPr lang="ru-RU" sz="1800" dirty="0" smtClean="0">
                <a:latin typeface="Times New Roman" pitchFamily="18" charset="0"/>
                <a:cs typeface="Times New Roman" pitchFamily="18" charset="0"/>
              </a:rPr>
              <a:t>наркотизации.</a:t>
            </a:r>
          </a:p>
          <a:p>
            <a:pPr marL="82296" indent="0">
              <a:buNone/>
            </a:pPr>
            <a:r>
              <a:rPr lang="ru-RU" sz="1600" b="1" dirty="0">
                <a:latin typeface="Times New Roman" pitchFamily="18" charset="0"/>
                <a:cs typeface="Times New Roman" pitchFamily="18" charset="0"/>
              </a:rPr>
              <a:t>П</a:t>
            </a:r>
            <a:r>
              <a:rPr lang="ru-RU" sz="1600" b="1" dirty="0" smtClean="0">
                <a:latin typeface="Times New Roman" pitchFamily="18" charset="0"/>
                <a:cs typeface="Times New Roman" pitchFamily="18" charset="0"/>
              </a:rPr>
              <a:t>отенциальной </a:t>
            </a:r>
            <a:r>
              <a:rPr lang="ru-RU" sz="1600" b="1" dirty="0">
                <a:latin typeface="Times New Roman" pitchFamily="18" charset="0"/>
                <a:cs typeface="Times New Roman" pitchFamily="18" charset="0"/>
              </a:rPr>
              <a:t>жертвой </a:t>
            </a:r>
            <a:r>
              <a:rPr lang="ru-RU" sz="1600" dirty="0">
                <a:latin typeface="Times New Roman" pitchFamily="18" charset="0"/>
                <a:cs typeface="Times New Roman" pitchFamily="18" charset="0"/>
              </a:rPr>
              <a:t>деструктивных культов является каждый человек, пребывающий в состоянии разочарования, наивности, безнадежности, хотя бы кратковременной </a:t>
            </a:r>
            <a:r>
              <a:rPr lang="ru-RU" sz="1600" dirty="0" err="1">
                <a:latin typeface="Times New Roman" pitchFamily="18" charset="0"/>
                <a:cs typeface="Times New Roman" pitchFamily="18" charset="0"/>
              </a:rPr>
              <a:t>дезадаптированности</a:t>
            </a:r>
            <a:r>
              <a:rPr lang="ru-RU" sz="1600" dirty="0">
                <a:latin typeface="Times New Roman" pitchFamily="18" charset="0"/>
                <a:cs typeface="Times New Roman" pitchFamily="18" charset="0"/>
              </a:rPr>
              <a:t> и фрустрации и даже в состоянии авитаминоза. Большинство будущих адептов страдают от сильного чувства одиночества, также для них характерны серьёзные неудачи в семейной жизни. В секты приходят люди с не разрешенными во «внешнем» обществе проблемами, комплексами, нереализованными мотивами (самоутверждения, стремления к человеческим отношениям, личностного </a:t>
            </a:r>
            <a:r>
              <a:rPr lang="ru-RU" sz="1600" dirty="0" smtClean="0">
                <a:latin typeface="Times New Roman" pitchFamily="18" charset="0"/>
                <a:cs typeface="Times New Roman" pitchFamily="18" charset="0"/>
              </a:rPr>
              <a:t>роста</a:t>
            </a:r>
            <a:r>
              <a:rPr lang="ru-RU" sz="1600" dirty="0">
                <a:latin typeface="Times New Roman" pitchFamily="18" charset="0"/>
                <a:cs typeface="Times New Roman" pitchFamily="18" charset="0"/>
              </a:rPr>
              <a:t>)</a:t>
            </a:r>
            <a:r>
              <a:rPr lang="ru-RU" sz="1600" dirty="0" smtClean="0">
                <a:latin typeface="Times New Roman" pitchFamily="18" charset="0"/>
                <a:cs typeface="Times New Roman" pitchFamily="18" charset="0"/>
              </a:rPr>
              <a:t>. </a:t>
            </a:r>
          </a:p>
          <a:p>
            <a:pPr marL="82296" indent="0">
              <a:buNone/>
            </a:pPr>
            <a:r>
              <a:rPr lang="ru-RU" sz="1600" dirty="0" smtClean="0">
                <a:latin typeface="Times New Roman" pitchFamily="18" charset="0"/>
                <a:cs typeface="Times New Roman" pitchFamily="18" charset="0"/>
              </a:rPr>
              <a:t>Согласно </a:t>
            </a:r>
            <a:r>
              <a:rPr lang="ru-RU" sz="1600" dirty="0">
                <a:latin typeface="Times New Roman" pitchFamily="18" charset="0"/>
                <a:cs typeface="Times New Roman" pitchFamily="18" charset="0"/>
              </a:rPr>
              <a:t>исследованиям, на момент вовлечения в культ отсутствие семьи отмечалось у </a:t>
            </a:r>
            <a:r>
              <a:rPr lang="ru-RU" sz="1600" b="1" dirty="0">
                <a:latin typeface="Times New Roman" pitchFamily="18" charset="0"/>
                <a:cs typeface="Times New Roman" pitchFamily="18" charset="0"/>
              </a:rPr>
              <a:t>78,4 %</a:t>
            </a:r>
            <a:r>
              <a:rPr lang="ru-RU" sz="1600" dirty="0">
                <a:latin typeface="Times New Roman" pitchFamily="18" charset="0"/>
                <a:cs typeface="Times New Roman" pitchFamily="18" charset="0"/>
              </a:rPr>
              <a:t> обследованных. Другие </a:t>
            </a:r>
            <a:r>
              <a:rPr lang="ru-RU" sz="1600" dirty="0" err="1">
                <a:latin typeface="Times New Roman" pitchFamily="18" charset="0"/>
                <a:cs typeface="Times New Roman" pitchFamily="18" charset="0"/>
              </a:rPr>
              <a:t>микросоциальные</a:t>
            </a:r>
            <a:r>
              <a:rPr lang="ru-RU" sz="1600" dirty="0">
                <a:latin typeface="Times New Roman" pitchFamily="18" charset="0"/>
                <a:cs typeface="Times New Roman" pitchFamily="18" charset="0"/>
              </a:rPr>
              <a:t> факторы по возрастанию значимости распределяются следующим образом: переезд в другой регион; учёба в чужом городе; болезнь близких; патологический тип семьи; ситуация развода; соматическая патология самих пациентов; социальный </a:t>
            </a:r>
            <a:r>
              <a:rPr lang="ru-RU" sz="1600" dirty="0" smtClean="0">
                <a:latin typeface="Times New Roman" pitchFamily="18" charset="0"/>
                <a:cs typeface="Times New Roman" pitchFamily="18" charset="0"/>
              </a:rPr>
              <a:t>кризис.</a:t>
            </a:r>
          </a:p>
        </p:txBody>
      </p:sp>
    </p:spTree>
    <p:extLst>
      <p:ext uri="{BB962C8B-B14F-4D97-AF65-F5344CB8AC3E}">
        <p14:creationId xmlns:p14="http://schemas.microsoft.com/office/powerpoint/2010/main" val="164475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404664"/>
            <a:ext cx="7314016" cy="360040"/>
          </a:xfrm>
        </p:spPr>
        <p:txBody>
          <a:bodyPr>
            <a:normAutofit fontScale="90000"/>
          </a:bodyPr>
          <a:lstStyle/>
          <a:p>
            <a:pPr algn="ctr"/>
            <a:r>
              <a:rPr lang="ru-RU" sz="2200" b="1" dirty="0" smtClean="0">
                <a:effectLst/>
                <a:latin typeface="Times New Roman" pitchFamily="18" charset="0"/>
                <a:cs typeface="Times New Roman" pitchFamily="18" charset="0"/>
              </a:rPr>
              <a:t/>
            </a:r>
            <a:br>
              <a:rPr lang="ru-RU" sz="2200" b="1" dirty="0" smtClean="0">
                <a:effectLst/>
                <a:latin typeface="Times New Roman" pitchFamily="18" charset="0"/>
                <a:cs typeface="Times New Roman" pitchFamily="18" charset="0"/>
              </a:rPr>
            </a:br>
            <a:r>
              <a:rPr lang="ru-RU" sz="2200" b="1" dirty="0">
                <a:effectLst/>
                <a:latin typeface="Times New Roman" pitchFamily="18" charset="0"/>
                <a:cs typeface="Times New Roman" pitchFamily="18" charset="0"/>
              </a:rPr>
              <a:t/>
            </a:r>
            <a:br>
              <a:rPr lang="ru-RU" sz="2200" b="1" dirty="0">
                <a:effectLst/>
                <a:latin typeface="Times New Roman" pitchFamily="18" charset="0"/>
                <a:cs typeface="Times New Roman" pitchFamily="18" charset="0"/>
              </a:rPr>
            </a:b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88640"/>
            <a:ext cx="8172400" cy="6552728"/>
          </a:xfrm>
        </p:spPr>
        <p:txBody>
          <a:bodyPr>
            <a:noAutofit/>
          </a:bodyPr>
          <a:lstStyle/>
          <a:p>
            <a:pPr marL="82296" indent="0">
              <a:buNone/>
            </a:pPr>
            <a:r>
              <a:rPr lang="ru-RU" sz="1600" b="1" dirty="0" smtClean="0">
                <a:latin typeface="Times New Roman" pitchFamily="18" charset="0"/>
                <a:cs typeface="Times New Roman" pitchFamily="18" charset="0"/>
              </a:rPr>
              <a:t>При </a:t>
            </a:r>
            <a:r>
              <a:rPr lang="ru-RU" sz="1600" b="1" dirty="0">
                <a:latin typeface="Times New Roman" pitchFamily="18" charset="0"/>
                <a:cs typeface="Times New Roman" pitchFamily="18" charset="0"/>
              </a:rPr>
              <a:t>вовлечении в секты применяются такие методы</a:t>
            </a:r>
            <a:r>
              <a:rPr lang="ru-RU" sz="1600" b="1"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Психологическое давление. Угроза сверхъестественным наказанием. Провоцирование чувства вины, стыда, сострадания (манипулируя образами греха, гордыни, жалости). Инерция согласия (пять раз сказав «да», на шестой трудно сказать «нет</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Активное подкрепление. Яркое одобрение нужных суждений, поступков - и осуждение нежелательных. «Бомбардировка любовью». Предугадывание реакций, «чтение мыслей», необыкновенная убедительность могут достигаться методами нейролингвистического программирования</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Фокусы. Демонстрация необычной проницательности, способности исцелять, предсказывать будущее, управлять событиями. Обычно за счет сфабрикованных «чудес» или технических средств</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Использование обтекаемых, универсальных формул («есть у вас один грех…», «будет одна встреча, она повернет всю судьбу…»), которые слушатель сам додумывает, наделяет значительностью, особым смыслом</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Конкретная деятельность сатанинских сект осуществляется в форме легальных союзов и тайных элитных групп, вербующих своих сторонников в основном на рок-концертах среди любителей острых и сомнительных в нравственном отношении ощущений. Сатанисты активно применяют наркотические и психотропные вещества, взаимодействуют с наркомафией. </a:t>
            </a:r>
          </a:p>
          <a:p>
            <a:r>
              <a:rPr lang="ru-RU" sz="1600" dirty="0" err="1">
                <a:latin typeface="Times New Roman" pitchFamily="18" charset="0"/>
                <a:cs typeface="Times New Roman" pitchFamily="18" charset="0"/>
              </a:rPr>
              <a:t>Сатанистские</a:t>
            </a:r>
            <a:r>
              <a:rPr lang="ru-RU" sz="1600" dirty="0">
                <a:latin typeface="Times New Roman" pitchFamily="18" charset="0"/>
                <a:cs typeface="Times New Roman" pitchFamily="18" charset="0"/>
              </a:rPr>
              <a:t> секты выпускают массовыми тиражами сатанинскую литературу, способствуют организации рок-концертов (неформальным лидером американской "церкви сатаны" была популярная певица Джин </a:t>
            </a:r>
            <a:r>
              <a:rPr lang="ru-RU" sz="1600" dirty="0" err="1">
                <a:latin typeface="Times New Roman" pitchFamily="18" charset="0"/>
                <a:cs typeface="Times New Roman" pitchFamily="18" charset="0"/>
              </a:rPr>
              <a:t>Менсфилд</a:t>
            </a:r>
            <a:r>
              <a:rPr lang="ru-RU" sz="1600" dirty="0">
                <a:latin typeface="Times New Roman" pitchFamily="18" charset="0"/>
                <a:cs typeface="Times New Roman" pitchFamily="18" charset="0"/>
              </a:rPr>
              <a:t>), изготавливают майки, куртки, кольца и др. продукцию со своей символикой. </a:t>
            </a:r>
          </a:p>
        </p:txBody>
      </p:sp>
    </p:spTree>
    <p:extLst>
      <p:ext uri="{BB962C8B-B14F-4D97-AF65-F5344CB8AC3E}">
        <p14:creationId xmlns:p14="http://schemas.microsoft.com/office/powerpoint/2010/main" val="20442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274042"/>
          </a:xfrm>
        </p:spPr>
        <p:txBody>
          <a:bodyPr>
            <a:normAutofit fontScale="90000"/>
          </a:bodyPr>
          <a:lstStyle/>
          <a:p>
            <a:pPr algn="ctr"/>
            <a:r>
              <a:rPr lang="ru-RU" b="1" dirty="0" smtClean="0">
                <a:effectLst/>
              </a:rPr>
              <a:t>Профилактика</a:t>
            </a:r>
            <a:endParaRPr lang="ru-RU" b="1" dirty="0">
              <a:effectLst/>
            </a:endParaRPr>
          </a:p>
        </p:txBody>
      </p:sp>
      <p:sp>
        <p:nvSpPr>
          <p:cNvPr id="3" name="Объект 2"/>
          <p:cNvSpPr>
            <a:spLocks noGrp="1"/>
          </p:cNvSpPr>
          <p:nvPr>
            <p:ph idx="1"/>
          </p:nvPr>
        </p:nvSpPr>
        <p:spPr>
          <a:xfrm>
            <a:off x="1043608" y="764704"/>
            <a:ext cx="8100392" cy="6048672"/>
          </a:xfrm>
        </p:spPr>
        <p:txBody>
          <a:bodyPr>
            <a:normAutofit fontScale="62500" lnSpcReduction="20000"/>
          </a:bodyPr>
          <a:lstStyle/>
          <a:p>
            <a:pPr marL="82296" indent="0">
              <a:buNone/>
            </a:pPr>
            <a:endParaRPr lang="ru-RU" dirty="0"/>
          </a:p>
          <a:p>
            <a:r>
              <a:rPr lang="ru-RU" dirty="0">
                <a:latin typeface="Times New Roman" pitchFamily="18" charset="0"/>
                <a:cs typeface="Times New Roman" pitchFamily="18" charset="0"/>
              </a:rPr>
              <a:t>1. Знать о существующей проблеме. Быть образованным. Не попадаться «на крючок». </a:t>
            </a:r>
          </a:p>
          <a:p>
            <a:r>
              <a:rPr lang="ru-RU" dirty="0">
                <a:latin typeface="Times New Roman" pitchFamily="18" charset="0"/>
                <a:cs typeface="Times New Roman" pitchFamily="18" charset="0"/>
              </a:rPr>
              <a:t>2. Понимать, что вербовка в секты чаще осуществляется в транспорте, на территории вузов, на выставках, а также там, где надо ждать, а уйти нельзя. Также вербовка часто производится в форме официальных «курсов развития личности», предложений «перспективной работы</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3. Если разговор неизбежен, быть немногословным, не задавать вопросов, не спорить. Поблагодарить и быстро расстаться. Пропагандистскую литературу </a:t>
            </a:r>
            <a:r>
              <a:rPr lang="ru-RU" dirty="0" smtClean="0">
                <a:latin typeface="Times New Roman" pitchFamily="18" charset="0"/>
                <a:cs typeface="Times New Roman" pitchFamily="18" charset="0"/>
              </a:rPr>
              <a:t>читать </a:t>
            </a:r>
            <a:r>
              <a:rPr lang="ru-RU" dirty="0">
                <a:latin typeface="Times New Roman" pitchFamily="18" charset="0"/>
                <a:cs typeface="Times New Roman" pitchFamily="18" charset="0"/>
              </a:rPr>
              <a:t>нежелательно</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4. Не погружаться глубоко в коллективные духовные практики. Уметь вовремя прервать обучение, взяв нечто полезное для личности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5. Если вовлечение в секту состоялось, можно обратиться за поддержкой в правоохранительные органы, систему здравоохранения (психиатрия, психотерапия) и к ортодоксальной религии (церковь), либо в специальные центры психологической реабилитации жертв духовного и психологического насилия и деструктивных культов.</a:t>
            </a:r>
          </a:p>
          <a:p>
            <a:endParaRPr lang="ru-RU" dirty="0"/>
          </a:p>
        </p:txBody>
      </p:sp>
    </p:spTree>
    <p:extLst>
      <p:ext uri="{BB962C8B-B14F-4D97-AF65-F5344CB8AC3E}">
        <p14:creationId xmlns:p14="http://schemas.microsoft.com/office/powerpoint/2010/main" val="12724624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567</TotalTime>
  <Words>3096</Words>
  <Application>Microsoft Office PowerPoint</Application>
  <PresentationFormat>Экран (4:3)</PresentationFormat>
  <Paragraphs>120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Солнцестояние</vt:lpstr>
      <vt:lpstr>Лекция №6 Экстремистские проявления в сектах</vt:lpstr>
      <vt:lpstr>Терминология</vt:lpstr>
      <vt:lpstr>Психологическое воздействие на личность адепта в сектах и культах (характеристики личности).  </vt:lpstr>
      <vt:lpstr>Восемь критериев Роберта Джея Лифтона  (США, психиатр) </vt:lpstr>
      <vt:lpstr>Восемь критериев Роберта Джея Лифтона (США, психиатр) </vt:lpstr>
      <vt:lpstr>Секты в России</vt:lpstr>
      <vt:lpstr>Секты в России (примеры)</vt:lpstr>
      <vt:lpstr>Секты в России (примеры)</vt:lpstr>
      <vt:lpstr>Секты в России (примеры)</vt:lpstr>
      <vt:lpstr>Секты в России (примеры)</vt:lpstr>
      <vt:lpstr>Классификация сект  (по происхождению и сфере влияния)</vt:lpstr>
      <vt:lpstr>Классификация сект (по принципу самоопределения)</vt:lpstr>
      <vt:lpstr>Классификация сект  (по принципу самоопределения)</vt:lpstr>
      <vt:lpstr>Признаки сект (тоталитарных)</vt:lpstr>
      <vt:lpstr>Классификация сект  (по опасности для общества)</vt:lpstr>
      <vt:lpstr>Статистика</vt:lpstr>
      <vt:lpstr>  Какие предпосылки могут сделать молодого человека жертвой тоталитарных сект?   </vt:lpstr>
      <vt:lpstr>  </vt:lpstr>
      <vt:lpstr>Профилактика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№6 Экстремистские проявления в сектах и культах</dc:title>
  <dc:creator>Андрей</dc:creator>
  <cp:lastModifiedBy>Андрей</cp:lastModifiedBy>
  <cp:revision>51</cp:revision>
  <dcterms:created xsi:type="dcterms:W3CDTF">2016-02-06T13:57:56Z</dcterms:created>
  <dcterms:modified xsi:type="dcterms:W3CDTF">2016-02-07T14:35:07Z</dcterms:modified>
</cp:coreProperties>
</file>