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2" r:id="rId2"/>
    <p:sldId id="273" r:id="rId3"/>
    <p:sldId id="274" r:id="rId4"/>
    <p:sldId id="275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7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7"/>
    <p:restoredTop sz="94389"/>
  </p:normalViewPr>
  <p:slideViewPr>
    <p:cSldViewPr snapToGrid="0" snapToObjects="1">
      <p:cViewPr>
        <p:scale>
          <a:sx n="67" d="100"/>
          <a:sy n="67" d="100"/>
        </p:scale>
        <p:origin x="-1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C8E3B1-1017-604B-8638-5C352CA498C6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E9127D-9B00-2948-984B-A440B67E66C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Анализ проблемы </a:t>
          </a:r>
        </a:p>
      </dgm:t>
    </dgm:pt>
    <dgm:pt modelId="{9E699316-85B2-2E4F-8ED9-DA4A74B4D49E}" type="parTrans" cxnId="{B7B2D852-A6C4-E047-BCDF-20578D73EB8B}">
      <dgm:prSet/>
      <dgm:spPr/>
      <dgm:t>
        <a:bodyPr/>
        <a:lstStyle/>
        <a:p>
          <a:endParaRPr lang="ru-RU"/>
        </a:p>
      </dgm:t>
    </dgm:pt>
    <dgm:pt modelId="{472B2930-209E-2A40-84D7-3547990CDF8B}" type="sibTrans" cxnId="{B7B2D852-A6C4-E047-BCDF-20578D73EB8B}">
      <dgm:prSet/>
      <dgm:spPr/>
      <dgm:t>
        <a:bodyPr/>
        <a:lstStyle/>
        <a:p>
          <a:endParaRPr lang="ru-RU"/>
        </a:p>
      </dgm:t>
    </dgm:pt>
    <dgm:pt modelId="{4174834F-46F2-564F-A1C5-751E06A1B57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Определение проблемы </a:t>
          </a:r>
        </a:p>
      </dgm:t>
    </dgm:pt>
    <dgm:pt modelId="{E5E69257-5D6A-B543-A298-11A56E1AEA49}" type="parTrans" cxnId="{6868D5F6-6B22-1A40-8360-728AB43A3541}">
      <dgm:prSet/>
      <dgm:spPr/>
      <dgm:t>
        <a:bodyPr/>
        <a:lstStyle/>
        <a:p>
          <a:endParaRPr lang="ru-RU"/>
        </a:p>
      </dgm:t>
    </dgm:pt>
    <dgm:pt modelId="{F85A3971-A0A5-BD42-83A3-060286AA60F0}" type="sibTrans" cxnId="{6868D5F6-6B22-1A40-8360-728AB43A3541}">
      <dgm:prSet/>
      <dgm:spPr/>
      <dgm:t>
        <a:bodyPr/>
        <a:lstStyle/>
        <a:p>
          <a:endParaRPr lang="ru-RU"/>
        </a:p>
      </dgm:t>
    </dgm:pt>
    <dgm:pt modelId="{D8C7FC00-D30D-294D-B817-2B6EDCC964F8}">
      <dgm:prSet phldrT="[Текст]"/>
      <dgm:spPr/>
      <dgm:t>
        <a:bodyPr/>
        <a:lstStyle/>
        <a:p>
          <a:pPr marL="0" marR="0" indent="0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/>
            <a:t>Причины проблемы </a:t>
          </a:r>
        </a:p>
      </dgm:t>
    </dgm:pt>
    <dgm:pt modelId="{7EFAF5EB-14BB-2D49-9A5D-EAEFFA48381A}" type="parTrans" cxnId="{493DB7D2-E29E-F74D-A94A-716843636835}">
      <dgm:prSet/>
      <dgm:spPr/>
      <dgm:t>
        <a:bodyPr/>
        <a:lstStyle/>
        <a:p>
          <a:endParaRPr lang="ru-RU"/>
        </a:p>
      </dgm:t>
    </dgm:pt>
    <dgm:pt modelId="{3697F8D2-579F-4641-B207-7FA73F8D8B04}" type="sibTrans" cxnId="{493DB7D2-E29E-F74D-A94A-716843636835}">
      <dgm:prSet/>
      <dgm:spPr/>
      <dgm:t>
        <a:bodyPr/>
        <a:lstStyle/>
        <a:p>
          <a:endParaRPr lang="ru-RU"/>
        </a:p>
      </dgm:t>
    </dgm:pt>
    <dgm:pt modelId="{4F2617FB-1230-6E4F-A9F1-1388F624BA08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Границы проблемы </a:t>
          </a:r>
        </a:p>
      </dgm:t>
    </dgm:pt>
    <dgm:pt modelId="{4334775F-565A-A349-BAC5-933CADD2766D}" type="parTrans" cxnId="{DB646CB3-F47F-254C-8F8F-633E2DE48C85}">
      <dgm:prSet/>
      <dgm:spPr/>
      <dgm:t>
        <a:bodyPr/>
        <a:lstStyle/>
        <a:p>
          <a:endParaRPr lang="ru-RU"/>
        </a:p>
      </dgm:t>
    </dgm:pt>
    <dgm:pt modelId="{F04FD93E-1CB6-EF43-8F93-BA0ED67D97F3}" type="sibTrans" cxnId="{DB646CB3-F47F-254C-8F8F-633E2DE48C85}">
      <dgm:prSet/>
      <dgm:spPr/>
      <dgm:t>
        <a:bodyPr/>
        <a:lstStyle/>
        <a:p>
          <a:endParaRPr lang="ru-RU"/>
        </a:p>
      </dgm:t>
    </dgm:pt>
    <dgm:pt modelId="{E56AD85D-31A3-0A44-9454-6AF879DA441E}">
      <dgm:prSet/>
      <dgm:spPr/>
      <dgm:t>
        <a:bodyPr/>
        <a:lstStyle/>
        <a:p>
          <a:pPr marL="0" marR="0" indent="0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/>
            <a:t>Значение проблемы </a:t>
          </a:r>
        </a:p>
      </dgm:t>
    </dgm:pt>
    <dgm:pt modelId="{4372FB30-A7B8-8A47-AB7B-C93A4A563CEC}" type="parTrans" cxnId="{B6A1E036-AE20-F641-89E4-910EDEEDE8F7}">
      <dgm:prSet/>
      <dgm:spPr/>
      <dgm:t>
        <a:bodyPr/>
        <a:lstStyle/>
        <a:p>
          <a:endParaRPr lang="ru-RU"/>
        </a:p>
      </dgm:t>
    </dgm:pt>
    <dgm:pt modelId="{8B53DCD3-0EF9-264B-8FB5-704788D62F8B}" type="sibTrans" cxnId="{B6A1E036-AE20-F641-89E4-910EDEEDE8F7}">
      <dgm:prSet/>
      <dgm:spPr/>
      <dgm:t>
        <a:bodyPr/>
        <a:lstStyle/>
        <a:p>
          <a:endParaRPr lang="ru-RU"/>
        </a:p>
      </dgm:t>
    </dgm:pt>
    <dgm:pt modelId="{7223B958-28BB-B146-8B5F-AE2FC8712A0C}" type="pres">
      <dgm:prSet presAssocID="{52C8E3B1-1017-604B-8638-5C352CA498C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8AB16D-7D58-1444-A0C1-5A30C2F5A307}" type="pres">
      <dgm:prSet presAssocID="{52C8E3B1-1017-604B-8638-5C352CA498C6}" presName="dummyMaxCanvas" presStyleCnt="0">
        <dgm:presLayoutVars/>
      </dgm:prSet>
      <dgm:spPr/>
    </dgm:pt>
    <dgm:pt modelId="{32B1E651-481E-174C-BA44-BED4ED4C4929}" type="pres">
      <dgm:prSet presAssocID="{52C8E3B1-1017-604B-8638-5C352CA498C6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B11AA-8F6A-0345-A949-9D634623B38A}" type="pres">
      <dgm:prSet presAssocID="{52C8E3B1-1017-604B-8638-5C352CA498C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B44E7-DB94-FC4B-835F-5AED857C40DA}" type="pres">
      <dgm:prSet presAssocID="{52C8E3B1-1017-604B-8638-5C352CA498C6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46571B-9A6E-B945-96F3-E930C12F1A0B}" type="pres">
      <dgm:prSet presAssocID="{52C8E3B1-1017-604B-8638-5C352CA498C6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18541-8384-AB4E-91E9-3869660B945D}" type="pres">
      <dgm:prSet presAssocID="{52C8E3B1-1017-604B-8638-5C352CA498C6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88CE4-AB87-C64E-A52F-D00218CC008B}" type="pres">
      <dgm:prSet presAssocID="{52C8E3B1-1017-604B-8638-5C352CA498C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34F474-6C93-684C-AE2D-B8DE05648B29}" type="pres">
      <dgm:prSet presAssocID="{52C8E3B1-1017-604B-8638-5C352CA498C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29AC4-D06E-E84F-864D-63F665BF6133}" type="pres">
      <dgm:prSet presAssocID="{52C8E3B1-1017-604B-8638-5C352CA498C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20D07-720D-C243-A996-4A5D7F559F9A}" type="pres">
      <dgm:prSet presAssocID="{52C8E3B1-1017-604B-8638-5C352CA498C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C8F6C-E2A5-E04A-83FA-BBC57D61D678}" type="pres">
      <dgm:prSet presAssocID="{52C8E3B1-1017-604B-8638-5C352CA498C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398A5-2DA1-1547-8B65-28DA2828A3EE}" type="pres">
      <dgm:prSet presAssocID="{52C8E3B1-1017-604B-8638-5C352CA498C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67169-E1AE-234D-B9B2-57B23E466E27}" type="pres">
      <dgm:prSet presAssocID="{52C8E3B1-1017-604B-8638-5C352CA498C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B03990-72A5-8C4E-A72F-73D2CCFAD7BC}" type="pres">
      <dgm:prSet presAssocID="{52C8E3B1-1017-604B-8638-5C352CA498C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947D2-C59D-D04F-A63B-1CA8ABB632B2}" type="pres">
      <dgm:prSet presAssocID="{52C8E3B1-1017-604B-8638-5C352CA498C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7B6AFA-C46A-ED4D-B062-B2EE12887196}" type="presOf" srcId="{4174834F-46F2-564F-A1C5-751E06A1B578}" destId="{E44B11AA-8F6A-0345-A949-9D634623B38A}" srcOrd="0" destOrd="0" presId="urn:microsoft.com/office/officeart/2005/8/layout/vProcess5"/>
    <dgm:cxn modelId="{1A49975B-D2EF-3845-8CE1-04D6004A38C9}" type="presOf" srcId="{02E9127D-9B00-2948-984B-A440B67E66CF}" destId="{35CC8F6C-E2A5-E04A-83FA-BBC57D61D678}" srcOrd="1" destOrd="0" presId="urn:microsoft.com/office/officeart/2005/8/layout/vProcess5"/>
    <dgm:cxn modelId="{6868D5F6-6B22-1A40-8360-728AB43A3541}" srcId="{52C8E3B1-1017-604B-8638-5C352CA498C6}" destId="{4174834F-46F2-564F-A1C5-751E06A1B578}" srcOrd="1" destOrd="0" parTransId="{E5E69257-5D6A-B543-A298-11A56E1AEA49}" sibTransId="{F85A3971-A0A5-BD42-83A3-060286AA60F0}"/>
    <dgm:cxn modelId="{B7B2D852-A6C4-E047-BCDF-20578D73EB8B}" srcId="{52C8E3B1-1017-604B-8638-5C352CA498C6}" destId="{02E9127D-9B00-2948-984B-A440B67E66CF}" srcOrd="0" destOrd="0" parTransId="{9E699316-85B2-2E4F-8ED9-DA4A74B4D49E}" sibTransId="{472B2930-209E-2A40-84D7-3547990CDF8B}"/>
    <dgm:cxn modelId="{50391FE9-7969-D341-BC54-12DEC3238EC0}" type="presOf" srcId="{4F2617FB-1230-6E4F-A9F1-1388F624BA08}" destId="{0CFB44E7-DB94-FC4B-835F-5AED857C40DA}" srcOrd="0" destOrd="0" presId="urn:microsoft.com/office/officeart/2005/8/layout/vProcess5"/>
    <dgm:cxn modelId="{E15ECCAE-E9A3-F044-8CED-F63FDA044171}" type="presOf" srcId="{8B53DCD3-0EF9-264B-8FB5-704788D62F8B}" destId="{05820D07-720D-C243-A996-4A5D7F559F9A}" srcOrd="0" destOrd="0" presId="urn:microsoft.com/office/officeart/2005/8/layout/vProcess5"/>
    <dgm:cxn modelId="{7416AF05-443D-0640-9B8C-449422A8F826}" type="presOf" srcId="{472B2930-209E-2A40-84D7-3547990CDF8B}" destId="{EED88CE4-AB87-C64E-A52F-D00218CC008B}" srcOrd="0" destOrd="0" presId="urn:microsoft.com/office/officeart/2005/8/layout/vProcess5"/>
    <dgm:cxn modelId="{493DB7D2-E29E-F74D-A94A-716843636835}" srcId="{52C8E3B1-1017-604B-8638-5C352CA498C6}" destId="{D8C7FC00-D30D-294D-B817-2B6EDCC964F8}" srcOrd="4" destOrd="0" parTransId="{7EFAF5EB-14BB-2D49-9A5D-EAEFFA48381A}" sibTransId="{3697F8D2-579F-4641-B207-7FA73F8D8B04}"/>
    <dgm:cxn modelId="{B3B06708-78E7-DA4F-B2EE-E6D8157B2D2E}" type="presOf" srcId="{F85A3971-A0A5-BD42-83A3-060286AA60F0}" destId="{9234F474-6C93-684C-AE2D-B8DE05648B29}" srcOrd="0" destOrd="0" presId="urn:microsoft.com/office/officeart/2005/8/layout/vProcess5"/>
    <dgm:cxn modelId="{BB4CD42E-410C-DD4F-B1DF-11AEFAB1EA5C}" type="presOf" srcId="{02E9127D-9B00-2948-984B-A440B67E66CF}" destId="{32B1E651-481E-174C-BA44-BED4ED4C4929}" srcOrd="0" destOrd="0" presId="urn:microsoft.com/office/officeart/2005/8/layout/vProcess5"/>
    <dgm:cxn modelId="{818A1219-1CA4-6C45-92B4-43ABE80ABDBB}" type="presOf" srcId="{E56AD85D-31A3-0A44-9454-6AF879DA441E}" destId="{B246571B-9A6E-B945-96F3-E930C12F1A0B}" srcOrd="0" destOrd="0" presId="urn:microsoft.com/office/officeart/2005/8/layout/vProcess5"/>
    <dgm:cxn modelId="{207D9D37-38B7-C844-8B82-8002EBF2D964}" type="presOf" srcId="{D8C7FC00-D30D-294D-B817-2B6EDCC964F8}" destId="{40818541-8384-AB4E-91E9-3869660B945D}" srcOrd="0" destOrd="0" presId="urn:microsoft.com/office/officeart/2005/8/layout/vProcess5"/>
    <dgm:cxn modelId="{9B59769F-74A8-374B-AC05-102DE19669B1}" type="presOf" srcId="{4F2617FB-1230-6E4F-A9F1-1388F624BA08}" destId="{5FD67169-E1AE-234D-B9B2-57B23E466E27}" srcOrd="1" destOrd="0" presId="urn:microsoft.com/office/officeart/2005/8/layout/vProcess5"/>
    <dgm:cxn modelId="{9838AFA7-15F0-4042-8896-98C7183D3206}" type="presOf" srcId="{D8C7FC00-D30D-294D-B817-2B6EDCC964F8}" destId="{529947D2-C59D-D04F-A63B-1CA8ABB632B2}" srcOrd="1" destOrd="0" presId="urn:microsoft.com/office/officeart/2005/8/layout/vProcess5"/>
    <dgm:cxn modelId="{DB646CB3-F47F-254C-8F8F-633E2DE48C85}" srcId="{52C8E3B1-1017-604B-8638-5C352CA498C6}" destId="{4F2617FB-1230-6E4F-A9F1-1388F624BA08}" srcOrd="2" destOrd="0" parTransId="{4334775F-565A-A349-BAC5-933CADD2766D}" sibTransId="{F04FD93E-1CB6-EF43-8F93-BA0ED67D97F3}"/>
    <dgm:cxn modelId="{280C4535-629C-8346-BFF9-7FD69974BA21}" type="presOf" srcId="{F04FD93E-1CB6-EF43-8F93-BA0ED67D97F3}" destId="{21F29AC4-D06E-E84F-864D-63F665BF6133}" srcOrd="0" destOrd="0" presId="urn:microsoft.com/office/officeart/2005/8/layout/vProcess5"/>
    <dgm:cxn modelId="{13823AFC-9FF7-E140-8A7F-1A770C7B8A33}" type="presOf" srcId="{4174834F-46F2-564F-A1C5-751E06A1B578}" destId="{667398A5-2DA1-1547-8B65-28DA2828A3EE}" srcOrd="1" destOrd="0" presId="urn:microsoft.com/office/officeart/2005/8/layout/vProcess5"/>
    <dgm:cxn modelId="{92193A8D-F6E6-124C-9F32-6EC5410BD0AD}" type="presOf" srcId="{E56AD85D-31A3-0A44-9454-6AF879DA441E}" destId="{0BB03990-72A5-8C4E-A72F-73D2CCFAD7BC}" srcOrd="1" destOrd="0" presId="urn:microsoft.com/office/officeart/2005/8/layout/vProcess5"/>
    <dgm:cxn modelId="{9E81B825-8E93-7F44-8D77-35620D2F07F5}" type="presOf" srcId="{52C8E3B1-1017-604B-8638-5C352CA498C6}" destId="{7223B958-28BB-B146-8B5F-AE2FC8712A0C}" srcOrd="0" destOrd="0" presId="urn:microsoft.com/office/officeart/2005/8/layout/vProcess5"/>
    <dgm:cxn modelId="{B6A1E036-AE20-F641-89E4-910EDEEDE8F7}" srcId="{52C8E3B1-1017-604B-8638-5C352CA498C6}" destId="{E56AD85D-31A3-0A44-9454-6AF879DA441E}" srcOrd="3" destOrd="0" parTransId="{4372FB30-A7B8-8A47-AB7B-C93A4A563CEC}" sibTransId="{8B53DCD3-0EF9-264B-8FB5-704788D62F8B}"/>
    <dgm:cxn modelId="{A2E91FB3-877F-F944-BFC6-1CA7FA179600}" type="presParOf" srcId="{7223B958-28BB-B146-8B5F-AE2FC8712A0C}" destId="{718AB16D-7D58-1444-A0C1-5A30C2F5A307}" srcOrd="0" destOrd="0" presId="urn:microsoft.com/office/officeart/2005/8/layout/vProcess5"/>
    <dgm:cxn modelId="{EF22DC22-3579-A447-B739-66163EA472D7}" type="presParOf" srcId="{7223B958-28BB-B146-8B5F-AE2FC8712A0C}" destId="{32B1E651-481E-174C-BA44-BED4ED4C4929}" srcOrd="1" destOrd="0" presId="urn:microsoft.com/office/officeart/2005/8/layout/vProcess5"/>
    <dgm:cxn modelId="{D7E322EA-35F1-4E4B-8BFF-A564527F4E29}" type="presParOf" srcId="{7223B958-28BB-B146-8B5F-AE2FC8712A0C}" destId="{E44B11AA-8F6A-0345-A949-9D634623B38A}" srcOrd="2" destOrd="0" presId="urn:microsoft.com/office/officeart/2005/8/layout/vProcess5"/>
    <dgm:cxn modelId="{EC3E7399-68B1-714A-801A-3DE0B4495EF3}" type="presParOf" srcId="{7223B958-28BB-B146-8B5F-AE2FC8712A0C}" destId="{0CFB44E7-DB94-FC4B-835F-5AED857C40DA}" srcOrd="3" destOrd="0" presId="urn:microsoft.com/office/officeart/2005/8/layout/vProcess5"/>
    <dgm:cxn modelId="{70B7606F-6079-1242-A64B-D45067B9D61D}" type="presParOf" srcId="{7223B958-28BB-B146-8B5F-AE2FC8712A0C}" destId="{B246571B-9A6E-B945-96F3-E930C12F1A0B}" srcOrd="4" destOrd="0" presId="urn:microsoft.com/office/officeart/2005/8/layout/vProcess5"/>
    <dgm:cxn modelId="{F68B8684-A45F-6D43-B55D-1BC1DE679F41}" type="presParOf" srcId="{7223B958-28BB-B146-8B5F-AE2FC8712A0C}" destId="{40818541-8384-AB4E-91E9-3869660B945D}" srcOrd="5" destOrd="0" presId="urn:microsoft.com/office/officeart/2005/8/layout/vProcess5"/>
    <dgm:cxn modelId="{40D1D4E6-9952-194F-89FF-C022F9D7D845}" type="presParOf" srcId="{7223B958-28BB-B146-8B5F-AE2FC8712A0C}" destId="{EED88CE4-AB87-C64E-A52F-D00218CC008B}" srcOrd="6" destOrd="0" presId="urn:microsoft.com/office/officeart/2005/8/layout/vProcess5"/>
    <dgm:cxn modelId="{24F50ECE-F3BC-B64A-9A71-D55C32A5139D}" type="presParOf" srcId="{7223B958-28BB-B146-8B5F-AE2FC8712A0C}" destId="{9234F474-6C93-684C-AE2D-B8DE05648B29}" srcOrd="7" destOrd="0" presId="urn:microsoft.com/office/officeart/2005/8/layout/vProcess5"/>
    <dgm:cxn modelId="{C811DBB0-3E3D-2043-8972-D6651A51B1CA}" type="presParOf" srcId="{7223B958-28BB-B146-8B5F-AE2FC8712A0C}" destId="{21F29AC4-D06E-E84F-864D-63F665BF6133}" srcOrd="8" destOrd="0" presId="urn:microsoft.com/office/officeart/2005/8/layout/vProcess5"/>
    <dgm:cxn modelId="{35558318-328E-E547-A5F1-31B8F9B00C61}" type="presParOf" srcId="{7223B958-28BB-B146-8B5F-AE2FC8712A0C}" destId="{05820D07-720D-C243-A996-4A5D7F559F9A}" srcOrd="9" destOrd="0" presId="urn:microsoft.com/office/officeart/2005/8/layout/vProcess5"/>
    <dgm:cxn modelId="{F89174B8-E225-2E46-9F44-9867887AFD95}" type="presParOf" srcId="{7223B958-28BB-B146-8B5F-AE2FC8712A0C}" destId="{35CC8F6C-E2A5-E04A-83FA-BBC57D61D678}" srcOrd="10" destOrd="0" presId="urn:microsoft.com/office/officeart/2005/8/layout/vProcess5"/>
    <dgm:cxn modelId="{A34F24B6-7FDF-A74C-BDC8-E9BF5EDAE6A2}" type="presParOf" srcId="{7223B958-28BB-B146-8B5F-AE2FC8712A0C}" destId="{667398A5-2DA1-1547-8B65-28DA2828A3EE}" srcOrd="11" destOrd="0" presId="urn:microsoft.com/office/officeart/2005/8/layout/vProcess5"/>
    <dgm:cxn modelId="{69C47490-96EE-D442-84E6-7F9BE0FDA88C}" type="presParOf" srcId="{7223B958-28BB-B146-8B5F-AE2FC8712A0C}" destId="{5FD67169-E1AE-234D-B9B2-57B23E466E27}" srcOrd="12" destOrd="0" presId="urn:microsoft.com/office/officeart/2005/8/layout/vProcess5"/>
    <dgm:cxn modelId="{83125574-CA45-584E-BC60-66F171DD8704}" type="presParOf" srcId="{7223B958-28BB-B146-8B5F-AE2FC8712A0C}" destId="{0BB03990-72A5-8C4E-A72F-73D2CCFAD7BC}" srcOrd="13" destOrd="0" presId="urn:microsoft.com/office/officeart/2005/8/layout/vProcess5"/>
    <dgm:cxn modelId="{91C01ACF-11F7-FB44-B340-983F64B64368}" type="presParOf" srcId="{7223B958-28BB-B146-8B5F-AE2FC8712A0C}" destId="{529947D2-C59D-D04F-A63B-1CA8ABB632B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1E651-481E-174C-BA44-BED4ED4C4929}">
      <dsp:nvSpPr>
        <dsp:cNvPr id="0" name=""/>
        <dsp:cNvSpPr/>
      </dsp:nvSpPr>
      <dsp:spPr>
        <a:xfrm>
          <a:off x="0" y="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Анализ проблемы </a:t>
          </a:r>
        </a:p>
      </dsp:txBody>
      <dsp:txXfrm>
        <a:off x="22737" y="22737"/>
        <a:ext cx="6249285" cy="730813"/>
      </dsp:txXfrm>
    </dsp:sp>
    <dsp:sp modelId="{E44B11AA-8F6A-0345-A949-9D634623B38A}">
      <dsp:nvSpPr>
        <dsp:cNvPr id="0" name=""/>
        <dsp:cNvSpPr/>
      </dsp:nvSpPr>
      <dsp:spPr>
        <a:xfrm>
          <a:off x="536003" y="884105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Определение проблемы </a:t>
          </a:r>
        </a:p>
      </dsp:txBody>
      <dsp:txXfrm>
        <a:off x="558740" y="906842"/>
        <a:ext cx="6091721" cy="730813"/>
      </dsp:txXfrm>
    </dsp:sp>
    <dsp:sp modelId="{0CFB44E7-DB94-FC4B-835F-5AED857C40DA}">
      <dsp:nvSpPr>
        <dsp:cNvPr id="0" name=""/>
        <dsp:cNvSpPr/>
      </dsp:nvSpPr>
      <dsp:spPr>
        <a:xfrm>
          <a:off x="1072006" y="176821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Границы проблемы </a:t>
          </a:r>
        </a:p>
      </dsp:txBody>
      <dsp:txXfrm>
        <a:off x="1094743" y="1790947"/>
        <a:ext cx="6091721" cy="730813"/>
      </dsp:txXfrm>
    </dsp:sp>
    <dsp:sp modelId="{B246571B-9A6E-B945-96F3-E930C12F1A0B}">
      <dsp:nvSpPr>
        <dsp:cNvPr id="0" name=""/>
        <dsp:cNvSpPr/>
      </dsp:nvSpPr>
      <dsp:spPr>
        <a:xfrm>
          <a:off x="1608010" y="2652315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Значение проблемы </a:t>
          </a:r>
        </a:p>
      </dsp:txBody>
      <dsp:txXfrm>
        <a:off x="1630747" y="2675052"/>
        <a:ext cx="6091721" cy="730813"/>
      </dsp:txXfrm>
    </dsp:sp>
    <dsp:sp modelId="{40818541-8384-AB4E-91E9-3869660B945D}">
      <dsp:nvSpPr>
        <dsp:cNvPr id="0" name=""/>
        <dsp:cNvSpPr/>
      </dsp:nvSpPr>
      <dsp:spPr>
        <a:xfrm>
          <a:off x="2144013" y="3536420"/>
          <a:ext cx="7177786" cy="776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1600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Причины проблемы </a:t>
          </a:r>
        </a:p>
      </dsp:txBody>
      <dsp:txXfrm>
        <a:off x="2166750" y="3559157"/>
        <a:ext cx="6091721" cy="730813"/>
      </dsp:txXfrm>
    </dsp:sp>
    <dsp:sp modelId="{EED88CE4-AB87-C64E-A52F-D00218CC008B}">
      <dsp:nvSpPr>
        <dsp:cNvPr id="0" name=""/>
        <dsp:cNvSpPr/>
      </dsp:nvSpPr>
      <dsp:spPr>
        <a:xfrm>
          <a:off x="6673199" y="567121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786731" y="567121"/>
        <a:ext cx="277522" cy="379701"/>
      </dsp:txXfrm>
    </dsp:sp>
    <dsp:sp modelId="{9234F474-6C93-684C-AE2D-B8DE05648B29}">
      <dsp:nvSpPr>
        <dsp:cNvPr id="0" name=""/>
        <dsp:cNvSpPr/>
      </dsp:nvSpPr>
      <dsp:spPr>
        <a:xfrm>
          <a:off x="7209202" y="1451226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7322734" y="1451226"/>
        <a:ext cx="277522" cy="379701"/>
      </dsp:txXfrm>
    </dsp:sp>
    <dsp:sp modelId="{21F29AC4-D06E-E84F-864D-63F665BF6133}">
      <dsp:nvSpPr>
        <dsp:cNvPr id="0" name=""/>
        <dsp:cNvSpPr/>
      </dsp:nvSpPr>
      <dsp:spPr>
        <a:xfrm>
          <a:off x="7745206" y="2322393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7858738" y="2322393"/>
        <a:ext cx="277522" cy="379701"/>
      </dsp:txXfrm>
    </dsp:sp>
    <dsp:sp modelId="{05820D07-720D-C243-A996-4A5D7F559F9A}">
      <dsp:nvSpPr>
        <dsp:cNvPr id="0" name=""/>
        <dsp:cNvSpPr/>
      </dsp:nvSpPr>
      <dsp:spPr>
        <a:xfrm>
          <a:off x="8281209" y="3215123"/>
          <a:ext cx="504586" cy="5045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8394741" y="3215123"/>
        <a:ext cx="277522" cy="379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6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6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80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57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1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8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5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22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4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6314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87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547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15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64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94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2ADF6-6750-4041-A480-69C2FE42EBBF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77146F-DA3E-1043-915E-4E854DB72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02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D3FAD-5687-4F70-9DA4-93AB78F783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Требования, предъявляемые к управленческим решениям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24FC2CC-E840-4DAC-855C-B28C7006FA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85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0CC271-F939-4538-8A9C-0FCB68AC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1764"/>
          </a:xfrm>
        </p:spPr>
        <p:txBody>
          <a:bodyPr/>
          <a:lstStyle/>
          <a:p>
            <a:pPr algn="ctr"/>
            <a:r>
              <a:rPr lang="ru-RU" dirty="0"/>
              <a:t>Требования к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2AD161-0BC5-41A2-AF41-C61B49F20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791" y="1475874"/>
            <a:ext cx="8915400" cy="4435348"/>
          </a:xfrm>
        </p:spPr>
        <p:txBody>
          <a:bodyPr>
            <a:normAutofit/>
          </a:bodyPr>
          <a:lstStyle/>
          <a:p>
            <a:r>
              <a:rPr lang="ru-RU" sz="2000" dirty="0"/>
              <a:t>Соответствие УР действующему законодательству и положениям уставных документов компании </a:t>
            </a:r>
          </a:p>
          <a:p>
            <a:r>
              <a:rPr lang="ru-RU" sz="2000" dirty="0"/>
              <a:t>Наличие у руководителей соответствующий полномочий (прав и ответственности) для ЛПР</a:t>
            </a:r>
          </a:p>
          <a:p>
            <a:r>
              <a:rPr lang="ru-RU" sz="2000" dirty="0"/>
              <a:t>Наличие в тексте УР четкой целевой направленности и адресности (исполнителям должно быть ясно, на что направлено разрабатываемое решение и какие средства будут использоваться) </a:t>
            </a:r>
          </a:p>
          <a:p>
            <a:r>
              <a:rPr lang="ru-RU" sz="2000" dirty="0"/>
              <a:t>Соответствие формы УР его содержанию </a:t>
            </a:r>
          </a:p>
          <a:p>
            <a:r>
              <a:rPr lang="ru-RU" sz="2000" dirty="0"/>
              <a:t>Обеспечение своевременности (нельзя ни опережать, ни опаздывать) </a:t>
            </a:r>
          </a:p>
        </p:txBody>
      </p:sp>
    </p:spTree>
    <p:extLst>
      <p:ext uri="{BB962C8B-B14F-4D97-AF65-F5344CB8AC3E}">
        <p14:creationId xmlns:p14="http://schemas.microsoft.com/office/powerpoint/2010/main" val="3021915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0CC271-F939-4538-8A9C-0FCB68AC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1764"/>
          </a:xfrm>
        </p:spPr>
        <p:txBody>
          <a:bodyPr/>
          <a:lstStyle/>
          <a:p>
            <a:pPr algn="ctr"/>
            <a:r>
              <a:rPr lang="ru-RU" dirty="0"/>
              <a:t>Требования к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2AD161-0BC5-41A2-AF41-C61B49F20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791" y="1475874"/>
            <a:ext cx="8915400" cy="4435348"/>
          </a:xfrm>
        </p:spPr>
        <p:txBody>
          <a:bodyPr>
            <a:normAutofit/>
          </a:bodyPr>
          <a:lstStyle/>
          <a:p>
            <a:r>
              <a:rPr lang="ru-RU" sz="2000" dirty="0"/>
              <a:t>Недопустимость в тексте решения противоречий самому себе или ранее реализованным решениям </a:t>
            </a:r>
          </a:p>
          <a:p>
            <a:r>
              <a:rPr lang="ru-RU" sz="2000" dirty="0"/>
              <a:t>Возможность технической, экономической и организационной выполнимости УР </a:t>
            </a:r>
          </a:p>
          <a:p>
            <a:r>
              <a:rPr lang="ru-RU" sz="2000" dirty="0"/>
              <a:t>Наличие параметров для внешнего или внутреннего контроля выполнения УР </a:t>
            </a:r>
          </a:p>
          <a:p>
            <a:r>
              <a:rPr lang="ru-RU" sz="2000" dirty="0"/>
              <a:t>Учет возможных отрицательных последствий при реализации УР в экономической, социальной, экологической и других областях </a:t>
            </a:r>
          </a:p>
          <a:p>
            <a:r>
              <a:rPr lang="ru-RU" sz="2000" dirty="0"/>
              <a:t>Наличие возможности обоснованного  положительного результата </a:t>
            </a:r>
          </a:p>
        </p:txBody>
      </p:sp>
    </p:spTree>
    <p:extLst>
      <p:ext uri="{BB962C8B-B14F-4D97-AF65-F5344CB8AC3E}">
        <p14:creationId xmlns:p14="http://schemas.microsoft.com/office/powerpoint/2010/main" val="190293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E5373E-090C-4A7A-856E-E38A00CF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569F9C-280B-4FB3-9A47-711E54879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Научная обоснованность;</a:t>
            </a:r>
          </a:p>
          <a:p>
            <a:r>
              <a:rPr lang="ru-RU" dirty="0"/>
              <a:t>своевременность; </a:t>
            </a:r>
          </a:p>
          <a:p>
            <a:r>
              <a:rPr lang="ru-RU" dirty="0"/>
              <a:t>непротиворечивость;</a:t>
            </a:r>
          </a:p>
          <a:p>
            <a:r>
              <a:rPr lang="ru-RU" dirty="0"/>
              <a:t>адаптивность;</a:t>
            </a:r>
          </a:p>
          <a:p>
            <a:r>
              <a:rPr lang="ru-RU" dirty="0"/>
              <a:t>реальность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345499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Проблемы в организации и методы их выявления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69305" y="4777379"/>
            <a:ext cx="6435307" cy="1126283"/>
          </a:xfrm>
        </p:spPr>
        <p:txBody>
          <a:bodyPr/>
          <a:lstStyle/>
          <a:p>
            <a:r>
              <a:rPr lang="ru-RU" dirty="0"/>
              <a:t>Проблема - понятие, характеризующее разницу между действительным и желаемым состояниями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208348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88786"/>
          </a:xfrm>
        </p:spPr>
        <p:txBody>
          <a:bodyPr>
            <a:normAutofit fontScale="90000"/>
          </a:bodyPr>
          <a:lstStyle/>
          <a:p>
            <a:r>
              <a:rPr lang="ru-RU" sz="4800" dirty="0"/>
              <a:t>Если имеется какая-либо возможность отложить принятие важного решения, настоящая бюрократия, государственная или частная, обязательно ее найдёт.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1369" y="4482025"/>
            <a:ext cx="6036365" cy="795130"/>
          </a:xfrm>
        </p:spPr>
        <p:txBody>
          <a:bodyPr/>
          <a:lstStyle/>
          <a:p>
            <a:r>
              <a:rPr lang="ru-RU" dirty="0" err="1"/>
              <a:t>Пятыи</a:t>
            </a:r>
            <a:r>
              <a:rPr lang="ru-RU" dirty="0"/>
              <a:t>̆ закон Паркинсона </a:t>
            </a:r>
          </a:p>
        </p:txBody>
      </p:sp>
    </p:spTree>
    <p:extLst>
      <p:ext uri="{BB962C8B-B14F-4D97-AF65-F5344CB8AC3E}">
        <p14:creationId xmlns:p14="http://schemas.microsoft.com/office/powerpoint/2010/main" val="139382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Причины, по которым распознавание проблем затруднено: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«производственная слепота» вследствие застарелых привычек,</a:t>
            </a:r>
          </a:p>
          <a:p>
            <a:r>
              <a:rPr lang="ru-RU" sz="2400" dirty="0"/>
              <a:t>постоянные успехи организации, </a:t>
            </a:r>
          </a:p>
          <a:p>
            <a:r>
              <a:rPr lang="ru-RU" sz="2400" dirty="0"/>
              <a:t>отсутствие или недостаточное повышение квалификации работников,</a:t>
            </a:r>
          </a:p>
          <a:p>
            <a:r>
              <a:rPr lang="ru-RU" sz="2400" dirty="0"/>
              <a:t>недостаточная коммуникация между уровнями иерархии,</a:t>
            </a:r>
          </a:p>
          <a:p>
            <a:r>
              <a:rPr lang="ru-RU" sz="2400" dirty="0"/>
              <a:t>недостаточная мотивация работников, которые боятся изменений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065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Методы поиска проблем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/>
              <a:t>бенчмаркинг</a:t>
            </a:r>
            <a:r>
              <a:rPr lang="ru-RU" sz="2400" dirty="0"/>
              <a:t>, </a:t>
            </a:r>
          </a:p>
          <a:p>
            <a:r>
              <a:rPr lang="ru-RU" sz="2400" dirty="0"/>
              <a:t>метод опросных листов, </a:t>
            </a:r>
          </a:p>
          <a:p>
            <a:r>
              <a:rPr lang="ru-RU" sz="2400" dirty="0"/>
              <a:t>метод анализа слабых мест, </a:t>
            </a:r>
          </a:p>
          <a:p>
            <a:r>
              <a:rPr lang="ru-RU" sz="2400" dirty="0"/>
              <a:t>SWOT-анализ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352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0000"/>
                </a:solidFill>
              </a:rPr>
              <a:t>Бенчмаркинг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F30552C-4AB3-4323-A667-3DDB91AD5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935" y="1690688"/>
            <a:ext cx="4946289" cy="33014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0EE7F1A-6B97-4B8B-B469-EF5B0FFB8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674" y="1852613"/>
            <a:ext cx="5387126" cy="313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5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/>
          <a:srcRect t="7576" r="-2" b="7502"/>
          <a:stretch/>
        </p:blipFill>
        <p:spPr>
          <a:xfrm>
            <a:off x="5913123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20" y="2631125"/>
            <a:ext cx="4983480" cy="23974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600" dirty="0" err="1"/>
              <a:t>Метод</a:t>
            </a:r>
            <a:r>
              <a:rPr lang="en-US" sz="5600" dirty="0"/>
              <a:t> </a:t>
            </a:r>
            <a:r>
              <a:rPr lang="en-US" sz="5600" dirty="0" err="1"/>
              <a:t>опросных</a:t>
            </a:r>
            <a:r>
              <a:rPr lang="en-US" sz="5600" dirty="0"/>
              <a:t> </a:t>
            </a:r>
            <a:r>
              <a:rPr lang="en-US" sz="5600" dirty="0" err="1"/>
              <a:t>листов</a:t>
            </a:r>
            <a:r>
              <a:rPr lang="en-US" sz="5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149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 анализа слабых мест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900EBE7F-CCA0-4351-A5B3-3EC7D476D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132" y="1690688"/>
            <a:ext cx="10327668" cy="433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18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321BE7-4637-4F54-AEAE-E5A4286B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SWOT-анализ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90A7E511-700B-4AC4-AE76-08FA67FCF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095" y="2070977"/>
            <a:ext cx="7934325" cy="43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36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недостатков     Список проблем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1123646"/>
              </p:ext>
            </p:extLst>
          </p:nvPr>
        </p:nvGraphicFramePr>
        <p:xfrm>
          <a:off x="838200" y="1987824"/>
          <a:ext cx="5181600" cy="4198016"/>
        </p:xfrm>
        <a:graphic>
          <a:graphicData uri="http://schemas.openxmlformats.org/drawingml/2006/table">
            <a:tbl>
              <a:tblPr/>
              <a:tblGrid>
                <a:gridCol w="20640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04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9259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Вид недостатка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Частота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Базовая величина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Доля, % </a:t>
                      </a:r>
                      <a:endParaRPr lang="fr-FR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Слишком большое время обработки документов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170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40,5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в представляемых данных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57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9259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при проверке позиций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315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12 850 </a:t>
                      </a:r>
                      <a:r>
                        <a:rPr lang="cs-CZ" sz="1800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позиции</a:t>
                      </a:r>
                      <a:r>
                        <a:rPr lang="cs-CZ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̆ </a:t>
                      </a:r>
                      <a:endParaRPr lang="cs-CZ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354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Возврат документов на переоформление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 </a:t>
                      </a:r>
                      <a:endParaRPr lang="ru-RU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420 дел </a:t>
                      </a:r>
                      <a:endParaRPr lang="is-IS" sz="24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 </a:t>
                      </a:r>
                      <a:endParaRPr lang="is-IS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26485611"/>
              </p:ext>
            </p:extLst>
          </p:nvPr>
        </p:nvGraphicFramePr>
        <p:xfrm>
          <a:off x="6172200" y="1987824"/>
          <a:ext cx="5181600" cy="4212568"/>
        </p:xfrm>
        <a:graphic>
          <a:graphicData uri="http://schemas.openxmlformats.org/drawingml/2006/table">
            <a:tbl>
              <a:tblPr/>
              <a:tblGrid>
                <a:gridCol w="14565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50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9196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Вид недостатка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Проблема </a:t>
                      </a:r>
                      <a:endParaRPr lang="ru-RU" sz="24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15168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Слишком большое время обработки документов </a:t>
                      </a:r>
                      <a:endParaRPr lang="ru-RU" sz="20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Большое число рабочих операций Недостаточно персонала 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Медленно принимаются решения 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Много старых долгов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Низкая производительность труда Неэффективные прикладные программы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00766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в представляемых данных </a:t>
                      </a:r>
                      <a:endParaRPr lang="ru-RU" sz="20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Отсутствие проверки документов, представляемых работниками отделов кадров организаций</a:t>
                      </a:r>
                      <a:b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Неясность инструкций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Неудачная компьютерная программа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2886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Ошибки при проверке позиций </a:t>
                      </a:r>
                      <a:endParaRPr lang="ru-RU" sz="2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Невнимательность работников</a:t>
                      </a:r>
                      <a:b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 актуальна база данных позиций Недостаточная квалификация работников </a:t>
                      </a:r>
                      <a:endParaRPr lang="ru-R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5057" marR="45057" marT="22529" marB="22529"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43934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345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проведения анализа проблем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6695185"/>
              </p:ext>
            </p:extLst>
          </p:nvPr>
        </p:nvGraphicFramePr>
        <p:xfrm>
          <a:off x="981891" y="1535144"/>
          <a:ext cx="9321800" cy="4312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619794" y="5982789"/>
            <a:ext cx="9734006" cy="574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Решение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34483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8300" y="1383209"/>
            <a:ext cx="8915399" cy="2262781"/>
          </a:xfrm>
        </p:spPr>
        <p:txBody>
          <a:bodyPr>
            <a:normAutofit/>
          </a:bodyPr>
          <a:lstStyle/>
          <a:p>
            <a:r>
              <a:rPr lang="ru-RU" dirty="0"/>
              <a:t>Целевая ориентация решений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2600" y="4075610"/>
            <a:ext cx="8915399" cy="2405401"/>
          </a:xfrm>
        </p:spPr>
        <p:txBody>
          <a:bodyPr>
            <a:normAutofit/>
          </a:bodyPr>
          <a:lstStyle/>
          <a:p>
            <a:r>
              <a:rPr lang="ru-RU" sz="2400" dirty="0"/>
              <a:t>Восприятие ситуации как проблемы, подлежащей решению, означает осознание того, что последующие результаты зависят не только от состояния внешней среды, но и от собственных </a:t>
            </a:r>
            <a:r>
              <a:rPr lang="ru-RU" sz="2400" dirty="0" err="1"/>
              <a:t>действии</a:t>
            </a:r>
            <a:r>
              <a:rPr lang="ru-RU" sz="2400" dirty="0"/>
              <a:t>̆. </a:t>
            </a:r>
          </a:p>
        </p:txBody>
      </p:sp>
    </p:spTree>
    <p:extLst>
      <p:ext uri="{BB962C8B-B14F-4D97-AF65-F5344CB8AC3E}">
        <p14:creationId xmlns:p14="http://schemas.microsoft.com/office/powerpoint/2010/main" val="1974795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78634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Преобразование проблем в цели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485801"/>
              </p:ext>
            </p:extLst>
          </p:nvPr>
        </p:nvGraphicFramePr>
        <p:xfrm>
          <a:off x="838200" y="1789611"/>
          <a:ext cx="10515600" cy="4302035"/>
        </p:xfrm>
        <a:graphic>
          <a:graphicData uri="http://schemas.openxmlformats.org/drawingml/2006/table">
            <a:tbl>
              <a:tblPr/>
              <a:tblGrid>
                <a:gridCol w="4373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41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7799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,Bold" charset="0"/>
                        </a:rPr>
                        <a:t>Проблема </a:t>
                      </a:r>
                      <a:endParaRPr lang="ru-RU" sz="32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,Bold" charset="0"/>
                        </a:rPr>
                        <a:t>Цель </a:t>
                      </a:r>
                      <a:endParaRPr lang="ru-RU" sz="32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7756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Неясность и неадекватность законодательства по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безопасности и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справедливости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Рационализировать</a:t>
                      </a:r>
                      <a:r>
                        <a:rPr lang="ru-RU" sz="2000" baseline="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и усовершенствовать законодательство по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безопасности</a:t>
                      </a:r>
                      <a:r>
                        <a:rPr lang="ru-RU" sz="2000" baseline="0" dirty="0">
                          <a:effectLst/>
                          <a:latin typeface="Times New Roman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и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справедливости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5258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Непредставление в системе высшего образования квалификации по профилю, требующемуся на рынке труда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Способствовать реформированию системы высшего образования в целях приведения ее в соответствие с требованиями рынка труда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5258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charset="0"/>
                        </a:rPr>
                        <a:t>Отсутствие в системе высшего образования обучения социальной деятельности </a:t>
                      </a:r>
                      <a:endParaRPr lang="ru-RU" sz="280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charset="0"/>
                        </a:rPr>
                        <a:t>Создать в рамках высшего образования систему обучения </a:t>
                      </a:r>
                      <a:r>
                        <a:rPr lang="ru-RU" sz="2000" dirty="0" err="1">
                          <a:effectLst/>
                          <a:latin typeface="Times New Roman" charset="0"/>
                        </a:rPr>
                        <a:t>социальнои</a:t>
                      </a:r>
                      <a:r>
                        <a:rPr lang="ru-RU" sz="2000" dirty="0">
                          <a:effectLst/>
                          <a:latin typeface="Times New Roman" charset="0"/>
                        </a:rPr>
                        <a:t>̆ деятельности </a:t>
                      </a:r>
                      <a:endParaRPr lang="ru-RU" sz="2800" dirty="0">
                        <a:effectLst/>
                      </a:endParaRPr>
                    </a:p>
                  </a:txBody>
                  <a:tcPr anchor="ctr"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95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Рациональность и успешность решений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Действовать</a:t>
            </a:r>
            <a:r>
              <a:rPr lang="ru-RU" dirty="0"/>
              <a:t> рационально означает </a:t>
            </a:r>
            <a:r>
              <a:rPr lang="ru-RU" dirty="0" err="1"/>
              <a:t>действовать</a:t>
            </a:r>
            <a:r>
              <a:rPr lang="ru-RU" dirty="0"/>
              <a:t> более рационально, чем это происходит без зрелого размышления и анализа, и более рационально, чем это делают другие, с которыми ЛПР конкурирует за максимизацию пользы. </a:t>
            </a:r>
          </a:p>
          <a:p>
            <a:endParaRPr lang="ru-RU" dirty="0"/>
          </a:p>
          <a:p>
            <a:r>
              <a:rPr lang="ru-RU" dirty="0"/>
              <a:t>Модель 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Contractualis</a:t>
            </a:r>
            <a:r>
              <a:rPr lang="ru-RU" dirty="0"/>
              <a:t> (человек </a:t>
            </a:r>
            <a:r>
              <a:rPr lang="ru-RU" dirty="0" err="1"/>
              <a:t>контрактныи</a:t>
            </a:r>
            <a:r>
              <a:rPr lang="ru-RU" dirty="0"/>
              <a:t>̆) - </a:t>
            </a:r>
            <a:r>
              <a:rPr lang="ru-RU" dirty="0" err="1"/>
              <a:t>любои</a:t>
            </a:r>
            <a:r>
              <a:rPr lang="ru-RU" dirty="0"/>
              <a:t>̆ договор только тогда оказывается </a:t>
            </a:r>
            <a:r>
              <a:rPr lang="ru-RU" dirty="0" err="1"/>
              <a:t>действенным</a:t>
            </a:r>
            <a:r>
              <a:rPr lang="ru-RU" dirty="0"/>
              <a:t>, если все участники от него выигрывают или, по </a:t>
            </a:r>
            <a:r>
              <a:rPr lang="ru-RU" dirty="0" err="1"/>
              <a:t>крайнеи</a:t>
            </a:r>
            <a:r>
              <a:rPr lang="ru-RU" dirty="0"/>
              <a:t>̆ мере, не проигрывают.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Чтобы процедура, применяемая при выработке решения, могла быть признана более или менее </a:t>
            </a:r>
            <a:r>
              <a:rPr lang="ru-RU" dirty="0" err="1"/>
              <a:t>рациональнои</a:t>
            </a:r>
            <a:r>
              <a:rPr lang="ru-RU" dirty="0"/>
              <a:t>̆, ЛПР должно: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0289" y="2663439"/>
            <a:ext cx="8915400" cy="3777622"/>
          </a:xfrm>
        </p:spPr>
        <p:txBody>
          <a:bodyPr/>
          <a:lstStyle/>
          <a:p>
            <a:r>
              <a:rPr lang="ru-RU" dirty="0"/>
              <a:t>убедиться, что оно решает именно ту проблему, которая </a:t>
            </a:r>
            <a:r>
              <a:rPr lang="ru-RU" dirty="0" err="1"/>
              <a:t>действительно</a:t>
            </a:r>
            <a:r>
              <a:rPr lang="ru-RU" dirty="0"/>
              <a:t> должна быть решена; </a:t>
            </a:r>
          </a:p>
          <a:p>
            <a:r>
              <a:rPr lang="ru-RU" dirty="0"/>
              <a:t>инвестировать в добычу и обработку информации столько ресурсов, сколько соответствует важности решения; </a:t>
            </a:r>
          </a:p>
          <a:p>
            <a:r>
              <a:rPr lang="ru-RU" dirty="0"/>
              <a:t>при формировании ожиданий по возможности адекватно оценивать вероятности возможных будущих состояний среды; </a:t>
            </a:r>
          </a:p>
          <a:p>
            <a:r>
              <a:rPr lang="ru-RU" dirty="0"/>
              <a:t>ясно разбираться в собственных целях и предпочтениях и по возможности избежало опасности самообмана и дефицита воображения.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736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Основные общие требования, которые предъявляются к рациональным предпочтениям, заключаются в соблюдении следующих правил: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4273" y="2740352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</a:t>
            </a:r>
            <a:r>
              <a:rPr lang="ru-RU" b="1" dirty="0"/>
              <a:t>Ориентация на будущее. </a:t>
            </a:r>
            <a:r>
              <a:rPr lang="ru-RU" dirty="0"/>
              <a:t>Выбор между альтернативами должен зависеть только от их последствий, а не от прошлого, которое изменить уже нельзя. </a:t>
            </a:r>
          </a:p>
          <a:p>
            <a:r>
              <a:rPr lang="ru-RU" dirty="0"/>
              <a:t>2</a:t>
            </a:r>
            <a:r>
              <a:rPr lang="ru-RU" b="1" dirty="0"/>
              <a:t>. </a:t>
            </a:r>
            <a:r>
              <a:rPr lang="ru-RU" b="1" dirty="0" err="1"/>
              <a:t>Доминантность</a:t>
            </a:r>
            <a:r>
              <a:rPr lang="ru-RU" b="1" dirty="0"/>
              <a:t>. </a:t>
            </a:r>
            <a:r>
              <a:rPr lang="ru-RU" dirty="0"/>
              <a:t>Если альтернатива а по </a:t>
            </a:r>
            <a:r>
              <a:rPr lang="ru-RU" dirty="0" err="1"/>
              <a:t>крайнеи</a:t>
            </a:r>
            <a:r>
              <a:rPr lang="ru-RU" dirty="0"/>
              <a:t>̆ мере по одному параметру лучше, чем альтернатива </a:t>
            </a:r>
            <a:r>
              <a:rPr lang="ru-RU" dirty="0" err="1"/>
              <a:t>b</a:t>
            </a:r>
            <a:r>
              <a:rPr lang="ru-RU" dirty="0"/>
              <a:t>, а по всем остальным параметрам по </a:t>
            </a:r>
            <a:r>
              <a:rPr lang="ru-RU" dirty="0" err="1"/>
              <a:t>крайнеи</a:t>
            </a:r>
            <a:r>
              <a:rPr lang="ru-RU" dirty="0"/>
              <a:t>̆ мере не хуже, то предпочтение должно быть отдано альтернативе а. </a:t>
            </a:r>
          </a:p>
          <a:p>
            <a:r>
              <a:rPr lang="ru-RU" dirty="0"/>
              <a:t>3. </a:t>
            </a:r>
            <a:r>
              <a:rPr lang="ru-RU" b="1" dirty="0"/>
              <a:t>Транзитивность. </a:t>
            </a:r>
            <a:r>
              <a:rPr lang="ru-RU" dirty="0"/>
              <a:t>Если ЛПР альтернативу а предпочитает альтернативе </a:t>
            </a:r>
            <a:r>
              <a:rPr lang="ru-RU" dirty="0" err="1"/>
              <a:t>b</a:t>
            </a:r>
            <a:r>
              <a:rPr lang="ru-RU" dirty="0"/>
              <a:t>, а альтернативу </a:t>
            </a:r>
            <a:r>
              <a:rPr lang="ru-RU" dirty="0" err="1"/>
              <a:t>b</a:t>
            </a:r>
            <a:r>
              <a:rPr lang="ru-RU" dirty="0"/>
              <a:t> предпочитает альтернативе с, то оно должно альтернативе с предпочитать альтернативу а. </a:t>
            </a:r>
          </a:p>
          <a:p>
            <a:r>
              <a:rPr lang="ru-RU" dirty="0"/>
              <a:t>4. </a:t>
            </a:r>
            <a:r>
              <a:rPr lang="ru-RU" b="1" dirty="0"/>
              <a:t>Инвариантность. </a:t>
            </a:r>
            <a:r>
              <a:rPr lang="ru-RU" dirty="0"/>
              <a:t>Предпочтения не должны зависеть от того, как представлена подлежащая решению проблема, конечно, при условии, что представления эквивалентны.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521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Концепция рациональности решения не включает каких-либо ограничений по содержанию ожиданий и предпочтений. </a:t>
            </a:r>
          </a:p>
          <a:p>
            <a:r>
              <a:rPr lang="ru-RU" dirty="0"/>
              <a:t>Каждое ЛПР может ожидать и хотеть, что ему угодно. </a:t>
            </a:r>
          </a:p>
          <a:p>
            <a:r>
              <a:rPr lang="ru-RU" dirty="0"/>
              <a:t>Ожидания и предпочтения субъективны</a:t>
            </a:r>
            <a:r>
              <a:rPr lang="ru-RU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1353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1962</TotalTime>
  <Words>811</Words>
  <Application>Microsoft Office PowerPoint</Application>
  <PresentationFormat>Произвольный</PresentationFormat>
  <Paragraphs>107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Требования, предъявляемые к управленческим решениям</vt:lpstr>
      <vt:lpstr>Требования к УР</vt:lpstr>
      <vt:lpstr>Требования к УР</vt:lpstr>
      <vt:lpstr>характеристики УР</vt:lpstr>
      <vt:lpstr>Проблемы в организации и методы их выявления </vt:lpstr>
      <vt:lpstr>Если имеется какая-либо возможность отложить принятие важного решения, настоящая бюрократия, государственная или частная, обязательно ее найдёт. </vt:lpstr>
      <vt:lpstr>Причины, по которым распознавание проблем затруднено: </vt:lpstr>
      <vt:lpstr>Методы поиска проблем</vt:lpstr>
      <vt:lpstr>Бенчмаркинг </vt:lpstr>
      <vt:lpstr>Метод опросных листов </vt:lpstr>
      <vt:lpstr>Метод анализа слабых мест </vt:lpstr>
      <vt:lpstr>SWOT-анализ</vt:lpstr>
      <vt:lpstr>Список недостатков     Список проблем </vt:lpstr>
      <vt:lpstr>Этапы проведения анализа проблем </vt:lpstr>
      <vt:lpstr>Целевая ориентация решений </vt:lpstr>
      <vt:lpstr>Преобразование проблем в цели </vt:lpstr>
      <vt:lpstr>Рациональность и успешность решений</vt:lpstr>
      <vt:lpstr>Чтобы процедура, применяемая при выработке решения, могла быть признана более или менее рациональной, ЛПР должно: </vt:lpstr>
      <vt:lpstr>Основные общие требования, которые предъявляются к рациональным предпочтениям, заключаются в соблюдении следующих правил: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в организации и методы их выявления</dc:title>
  <dc:creator>Katerina Shumik</dc:creator>
  <cp:lastModifiedBy>Шумик Екатерина</cp:lastModifiedBy>
  <cp:revision>23</cp:revision>
  <dcterms:created xsi:type="dcterms:W3CDTF">2017-09-09T00:44:22Z</dcterms:created>
  <dcterms:modified xsi:type="dcterms:W3CDTF">2018-09-10T22:45:28Z</dcterms:modified>
</cp:coreProperties>
</file>