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65" r:id="rId2"/>
    <p:sldId id="293" r:id="rId3"/>
    <p:sldId id="274" r:id="rId4"/>
    <p:sldId id="276" r:id="rId5"/>
    <p:sldId id="278" r:id="rId6"/>
    <p:sldId id="279" r:id="rId7"/>
    <p:sldId id="280" r:id="rId8"/>
    <p:sldId id="277" r:id="rId9"/>
    <p:sldId id="281" r:id="rId10"/>
    <p:sldId id="282" r:id="rId11"/>
    <p:sldId id="283" r:id="rId12"/>
    <p:sldId id="284" r:id="rId13"/>
    <p:sldId id="285" r:id="rId14"/>
    <p:sldId id="287" r:id="rId15"/>
    <p:sldId id="286" r:id="rId16"/>
    <p:sldId id="288" r:id="rId17"/>
    <p:sldId id="289" r:id="rId18"/>
    <p:sldId id="290" r:id="rId19"/>
    <p:sldId id="292" r:id="rId20"/>
    <p:sldId id="291" r:id="rId21"/>
    <p:sldId id="264" r:id="rId22"/>
  </p:sldIdLst>
  <p:sldSz cx="9144000" cy="6858000" type="screen4x3"/>
  <p:notesSz cx="6858000" cy="9144000"/>
  <p:custDataLst>
    <p:tags r:id="rId25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02079"/>
    <a:srgbClr val="323655"/>
    <a:srgbClr val="0033CC"/>
    <a:srgbClr val="F6F8B8"/>
    <a:srgbClr val="B7AFFF"/>
    <a:srgbClr val="543AF2"/>
    <a:srgbClr val="333366"/>
    <a:srgbClr val="005EB2"/>
    <a:srgbClr val="5990D6"/>
    <a:srgbClr val="EFF4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38" autoAdjust="0"/>
    <p:restoredTop sz="94660" autoAdjust="0"/>
  </p:normalViewPr>
  <p:slideViewPr>
    <p:cSldViewPr snapToGrid="0">
      <p:cViewPr>
        <p:scale>
          <a:sx n="70" d="100"/>
          <a:sy n="70" d="100"/>
        </p:scale>
        <p:origin x="-143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-2040" y="-90"/>
      </p:cViewPr>
      <p:guideLst>
        <p:guide orient="horz" pos="2880"/>
        <p:guide pos="216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Relationship Id="rId4" Type="http://schemas.openxmlformats.org/officeDocument/2006/relationships/image" Target="../media/image8.jpe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image" Target="../media/image10.jpg"/><Relationship Id="rId5" Type="http://schemas.openxmlformats.org/officeDocument/2006/relationships/image" Target="../media/image14.jpeg"/><Relationship Id="rId4" Type="http://schemas.openxmlformats.org/officeDocument/2006/relationships/image" Target="../media/image13.jp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Relationship Id="rId4" Type="http://schemas.openxmlformats.org/officeDocument/2006/relationships/image" Target="../media/image8.jpe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image" Target="../media/image10.jpg"/><Relationship Id="rId5" Type="http://schemas.openxmlformats.org/officeDocument/2006/relationships/image" Target="../media/image14.jpeg"/><Relationship Id="rId4" Type="http://schemas.openxmlformats.org/officeDocument/2006/relationships/image" Target="../media/image13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9FFEDDD-3EA0-4A8E-9354-7522FC0E2D59}" type="doc">
      <dgm:prSet loTypeId="urn:microsoft.com/office/officeart/2005/8/layout/h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D1C7AEA-F7E2-4BBA-AEAC-35C3191ACC79}">
      <dgm:prSet phldrT="[Текст]" custT="1"/>
      <dgm:spPr/>
      <dgm:t>
        <a:bodyPr/>
        <a:lstStyle/>
        <a:p>
          <a:r>
            <a:rPr lang="ru-RU" sz="1400" dirty="0" smtClean="0"/>
            <a:t>При покупке услуги клиенты считают, что они рискуют больше, чем при покупке товара;</a:t>
          </a:r>
          <a:endParaRPr lang="ru-RU" sz="1400" dirty="0"/>
        </a:p>
      </dgm:t>
    </dgm:pt>
    <dgm:pt modelId="{613682B3-C67B-4C97-85A7-BC6CFCCFB5FC}" type="parTrans" cxnId="{5E57528C-F8B4-4936-ACCA-14C7408DCDBF}">
      <dgm:prSet/>
      <dgm:spPr/>
      <dgm:t>
        <a:bodyPr/>
        <a:lstStyle/>
        <a:p>
          <a:endParaRPr lang="ru-RU"/>
        </a:p>
      </dgm:t>
    </dgm:pt>
    <dgm:pt modelId="{F952B8A5-CC21-46B7-972F-265A5F76B74A}" type="sibTrans" cxnId="{5E57528C-F8B4-4936-ACCA-14C7408DCDBF}">
      <dgm:prSet/>
      <dgm:spPr/>
      <dgm:t>
        <a:bodyPr/>
        <a:lstStyle/>
        <a:p>
          <a:endParaRPr lang="ru-RU"/>
        </a:p>
      </dgm:t>
    </dgm:pt>
    <dgm:pt modelId="{D7BC119E-D623-4209-A82E-CBAE20CF50D0}">
      <dgm:prSet phldrT="[Текст]"/>
      <dgm:spPr/>
      <dgm:t>
        <a:bodyPr/>
        <a:lstStyle/>
        <a:p>
          <a:r>
            <a:rPr lang="ru-RU" dirty="0" smtClean="0"/>
            <a:t> </a:t>
          </a:r>
          <a:endParaRPr lang="ru-RU" dirty="0"/>
        </a:p>
      </dgm:t>
    </dgm:pt>
    <dgm:pt modelId="{1330F69A-0813-4442-99B6-173DDC068139}" type="parTrans" cxnId="{5F475AFC-7BE2-48EE-9EFF-22846784F257}">
      <dgm:prSet/>
      <dgm:spPr/>
      <dgm:t>
        <a:bodyPr/>
        <a:lstStyle/>
        <a:p>
          <a:endParaRPr lang="ru-RU"/>
        </a:p>
      </dgm:t>
    </dgm:pt>
    <dgm:pt modelId="{75DDFAD6-742A-4CE9-8074-DABE8ACB2F01}" type="sibTrans" cxnId="{5F475AFC-7BE2-48EE-9EFF-22846784F257}">
      <dgm:prSet/>
      <dgm:spPr/>
      <dgm:t>
        <a:bodyPr/>
        <a:lstStyle/>
        <a:p>
          <a:endParaRPr lang="ru-RU"/>
        </a:p>
      </dgm:t>
    </dgm:pt>
    <dgm:pt modelId="{EF05E283-DFC0-4CFF-AFFE-816F18A414F9}">
      <dgm:prSet phldrT="[Текст]" custT="1"/>
      <dgm:spPr/>
      <dgm:t>
        <a:bodyPr/>
        <a:lstStyle/>
        <a:p>
          <a:r>
            <a:rPr lang="ru-RU" sz="1400" dirty="0" smtClean="0"/>
            <a:t>В оценке качества услуги клиент больше прислушивается к мнению своих друзей, родственников и прочих авторитетных для него людей;</a:t>
          </a:r>
          <a:endParaRPr lang="ru-RU" sz="1400" dirty="0"/>
        </a:p>
      </dgm:t>
    </dgm:pt>
    <dgm:pt modelId="{C99AB402-1473-45AA-8A14-0E97BF9E5C03}" type="parTrans" cxnId="{8EC66E6A-6E22-4096-ACED-C52F47515EAF}">
      <dgm:prSet/>
      <dgm:spPr/>
      <dgm:t>
        <a:bodyPr/>
        <a:lstStyle/>
        <a:p>
          <a:endParaRPr lang="ru-RU"/>
        </a:p>
      </dgm:t>
    </dgm:pt>
    <dgm:pt modelId="{BEE969B6-288D-49D2-98C6-04EA4D6534C1}" type="sibTrans" cxnId="{8EC66E6A-6E22-4096-ACED-C52F47515EAF}">
      <dgm:prSet/>
      <dgm:spPr/>
      <dgm:t>
        <a:bodyPr/>
        <a:lstStyle/>
        <a:p>
          <a:endParaRPr lang="ru-RU"/>
        </a:p>
      </dgm:t>
    </dgm:pt>
    <dgm:pt modelId="{AB04F303-E98E-4E9E-A380-50B474AD7945}">
      <dgm:prSet phldrT="[Текст]"/>
      <dgm:spPr/>
      <dgm:t>
        <a:bodyPr/>
        <a:lstStyle/>
        <a:p>
          <a:r>
            <a:rPr lang="ru-RU" dirty="0" smtClean="0"/>
            <a:t> </a:t>
          </a:r>
          <a:endParaRPr lang="ru-RU" dirty="0"/>
        </a:p>
      </dgm:t>
    </dgm:pt>
    <dgm:pt modelId="{2C3A98BA-24CE-45FF-AC9C-4A576C76C62E}" type="parTrans" cxnId="{5BEA2EC7-EDC0-4386-AA64-F877181C9C81}">
      <dgm:prSet/>
      <dgm:spPr/>
      <dgm:t>
        <a:bodyPr/>
        <a:lstStyle/>
        <a:p>
          <a:endParaRPr lang="ru-RU"/>
        </a:p>
      </dgm:t>
    </dgm:pt>
    <dgm:pt modelId="{83D77DAE-5DE4-4A71-BE59-0E9FD08CA174}" type="sibTrans" cxnId="{5BEA2EC7-EDC0-4386-AA64-F877181C9C81}">
      <dgm:prSet/>
      <dgm:spPr/>
      <dgm:t>
        <a:bodyPr/>
        <a:lstStyle/>
        <a:p>
          <a:endParaRPr lang="ru-RU"/>
        </a:p>
      </dgm:t>
    </dgm:pt>
    <dgm:pt modelId="{F8DD1EFA-77D4-4276-A836-97262B4B56FD}">
      <dgm:prSet phldrT="[Текст]" custT="1"/>
      <dgm:spPr/>
      <dgm:t>
        <a:bodyPr/>
        <a:lstStyle/>
        <a:p>
          <a:r>
            <a:rPr lang="ru-RU" sz="1400" dirty="0" smtClean="0"/>
            <a:t>Клиент оценивает качество услуги выше, если интерьер фирмы современен, ухожен и производит впечатление дорогого;</a:t>
          </a:r>
          <a:endParaRPr lang="ru-RU" sz="1400" dirty="0"/>
        </a:p>
      </dgm:t>
    </dgm:pt>
    <dgm:pt modelId="{27FB2518-A96B-4837-8F5F-2EFEA8C5E5AC}" type="parTrans" cxnId="{A9F3EA2F-7794-44FA-941B-2200DD3FFE54}">
      <dgm:prSet/>
      <dgm:spPr/>
      <dgm:t>
        <a:bodyPr/>
        <a:lstStyle/>
        <a:p>
          <a:endParaRPr lang="ru-RU"/>
        </a:p>
      </dgm:t>
    </dgm:pt>
    <dgm:pt modelId="{10A51B78-701F-4457-9119-9D54AB8AE30F}" type="sibTrans" cxnId="{A9F3EA2F-7794-44FA-941B-2200DD3FFE54}">
      <dgm:prSet/>
      <dgm:spPr/>
      <dgm:t>
        <a:bodyPr/>
        <a:lstStyle/>
        <a:p>
          <a:endParaRPr lang="ru-RU"/>
        </a:p>
      </dgm:t>
    </dgm:pt>
    <dgm:pt modelId="{86BAA0C3-58F1-4576-96A2-96268A5C8E47}">
      <dgm:prSet/>
      <dgm:spPr/>
      <dgm:t>
        <a:bodyPr/>
        <a:lstStyle/>
        <a:p>
          <a:endParaRPr lang="ru-RU" sz="1100" dirty="0"/>
        </a:p>
      </dgm:t>
    </dgm:pt>
    <dgm:pt modelId="{1A16A57C-A64E-4B4F-94EF-ADF578050B3B}" type="parTrans" cxnId="{0D325A7F-88B7-4060-9514-CCC15879B2B1}">
      <dgm:prSet/>
      <dgm:spPr/>
      <dgm:t>
        <a:bodyPr/>
        <a:lstStyle/>
        <a:p>
          <a:endParaRPr lang="ru-RU"/>
        </a:p>
      </dgm:t>
    </dgm:pt>
    <dgm:pt modelId="{7906F0AE-DFB0-4A5E-AAFE-A971E29D0432}" type="sibTrans" cxnId="{0D325A7F-88B7-4060-9514-CCC15879B2B1}">
      <dgm:prSet/>
      <dgm:spPr/>
      <dgm:t>
        <a:bodyPr/>
        <a:lstStyle/>
        <a:p>
          <a:endParaRPr lang="ru-RU"/>
        </a:p>
      </dgm:t>
    </dgm:pt>
    <dgm:pt modelId="{4E4FEB3E-0549-46DA-918E-5F79801C157E}">
      <dgm:prSet/>
      <dgm:spPr/>
      <dgm:t>
        <a:bodyPr/>
        <a:lstStyle/>
        <a:p>
          <a:endParaRPr lang="ru-RU" dirty="0"/>
        </a:p>
      </dgm:t>
    </dgm:pt>
    <dgm:pt modelId="{DE90EB50-C44C-4097-8AF1-23092695AA56}" type="parTrans" cxnId="{2A37A8D3-8810-4C5C-828F-06633FC9DB99}">
      <dgm:prSet/>
      <dgm:spPr/>
      <dgm:t>
        <a:bodyPr/>
        <a:lstStyle/>
        <a:p>
          <a:endParaRPr lang="ru-RU"/>
        </a:p>
      </dgm:t>
    </dgm:pt>
    <dgm:pt modelId="{B512C026-343A-475E-8E59-0E32F52B2515}" type="sibTrans" cxnId="{2A37A8D3-8810-4C5C-828F-06633FC9DB99}">
      <dgm:prSet/>
      <dgm:spPr/>
      <dgm:t>
        <a:bodyPr/>
        <a:lstStyle/>
        <a:p>
          <a:endParaRPr lang="ru-RU"/>
        </a:p>
      </dgm:t>
    </dgm:pt>
    <dgm:pt modelId="{FD3C48A7-6DCE-4444-A55A-F32558EC7467}">
      <dgm:prSet custT="1"/>
      <dgm:spPr/>
      <dgm:t>
        <a:bodyPr/>
        <a:lstStyle/>
        <a:p>
          <a:r>
            <a:rPr lang="ru-RU" sz="1400" dirty="0" smtClean="0"/>
            <a:t>Поиск информации о конкретной услуге продолжается дольше, а после покупки ее оценка бывает намного строже, чем при покупке товара.</a:t>
          </a:r>
          <a:endParaRPr lang="ru-RU" sz="1400" dirty="0"/>
        </a:p>
      </dgm:t>
    </dgm:pt>
    <dgm:pt modelId="{C5EA130F-8B03-4816-856C-AA9352B2D6C1}" type="parTrans" cxnId="{D585C274-40C3-4562-A05C-0F0251587FA6}">
      <dgm:prSet/>
      <dgm:spPr/>
      <dgm:t>
        <a:bodyPr/>
        <a:lstStyle/>
        <a:p>
          <a:endParaRPr lang="ru-RU"/>
        </a:p>
      </dgm:t>
    </dgm:pt>
    <dgm:pt modelId="{45388E04-227D-4BA0-A9C1-5CACA32407C2}" type="sibTrans" cxnId="{D585C274-40C3-4562-A05C-0F0251587FA6}">
      <dgm:prSet/>
      <dgm:spPr/>
      <dgm:t>
        <a:bodyPr/>
        <a:lstStyle/>
        <a:p>
          <a:endParaRPr lang="ru-RU"/>
        </a:p>
      </dgm:t>
    </dgm:pt>
    <dgm:pt modelId="{EA37CDF7-5D64-44BF-A9C5-2A4272585722}">
      <dgm:prSet phldrT="[Текст]"/>
      <dgm:spPr/>
      <dgm:t>
        <a:bodyPr/>
        <a:lstStyle/>
        <a:p>
          <a:r>
            <a:rPr lang="ru-RU" dirty="0" smtClean="0"/>
            <a:t>  </a:t>
          </a:r>
          <a:endParaRPr lang="ru-RU" dirty="0"/>
        </a:p>
      </dgm:t>
    </dgm:pt>
    <dgm:pt modelId="{DDC128C8-4E65-4323-B191-E30873BA7BE0}" type="sibTrans" cxnId="{989AF72D-D579-49AC-A398-522A0E4B0C21}">
      <dgm:prSet/>
      <dgm:spPr/>
      <dgm:t>
        <a:bodyPr/>
        <a:lstStyle/>
        <a:p>
          <a:endParaRPr lang="ru-RU"/>
        </a:p>
      </dgm:t>
    </dgm:pt>
    <dgm:pt modelId="{0D07DCF8-C3F4-43B7-AE4C-3F188CB45E99}" type="parTrans" cxnId="{989AF72D-D579-49AC-A398-522A0E4B0C21}">
      <dgm:prSet/>
      <dgm:spPr/>
      <dgm:t>
        <a:bodyPr/>
        <a:lstStyle/>
        <a:p>
          <a:endParaRPr lang="ru-RU"/>
        </a:p>
      </dgm:t>
    </dgm:pt>
    <dgm:pt modelId="{762C8F53-196C-42B4-8FC9-386A6584E32D}" type="pres">
      <dgm:prSet presAssocID="{B9FFEDDD-3EA0-4A8E-9354-7522FC0E2D59}" presName="linearFlow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3A6D0505-CF49-418C-BAB7-A8D8DAE90AE5}" type="pres">
      <dgm:prSet presAssocID="{EA37CDF7-5D64-44BF-A9C5-2A4272585722}" presName="compositeNode" presStyleCnt="0">
        <dgm:presLayoutVars>
          <dgm:bulletEnabled val="1"/>
        </dgm:presLayoutVars>
      </dgm:prSet>
      <dgm:spPr/>
    </dgm:pt>
    <dgm:pt modelId="{30BE5C9D-FA20-47BB-B8B5-AFFD09DED3D3}" type="pres">
      <dgm:prSet presAssocID="{EA37CDF7-5D64-44BF-A9C5-2A4272585722}" presName="image" presStyleLbl="fgImgPlace1" presStyleIdx="0" presStyleCnt="4" custScaleX="159697" custScaleY="125010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  <dgm:t>
        <a:bodyPr/>
        <a:lstStyle/>
        <a:p>
          <a:endParaRPr lang="ru-RU"/>
        </a:p>
      </dgm:t>
    </dgm:pt>
    <dgm:pt modelId="{AD9B6BF1-2ED6-4517-9E7F-5E3E261AC27B}" type="pres">
      <dgm:prSet presAssocID="{EA37CDF7-5D64-44BF-A9C5-2A4272585722}" presName="child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956331-8C94-4F8F-A16B-23C7901424C2}" type="pres">
      <dgm:prSet presAssocID="{EA37CDF7-5D64-44BF-A9C5-2A4272585722}" presName="parentNode" presStyleLbl="revTx" presStyleIdx="0" presStyleCnt="4" custScaleX="21816" custScaleY="6182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758B4D-2E3C-4B52-BD21-61A9F4F09B98}" type="pres">
      <dgm:prSet presAssocID="{DDC128C8-4E65-4323-B191-E30873BA7BE0}" presName="sibTrans" presStyleCnt="0"/>
      <dgm:spPr/>
    </dgm:pt>
    <dgm:pt modelId="{4EFF8754-98E7-4A3D-A3EF-5BA0B97008B8}" type="pres">
      <dgm:prSet presAssocID="{D7BC119E-D623-4209-A82E-CBAE20CF50D0}" presName="compositeNode" presStyleCnt="0">
        <dgm:presLayoutVars>
          <dgm:bulletEnabled val="1"/>
        </dgm:presLayoutVars>
      </dgm:prSet>
      <dgm:spPr/>
    </dgm:pt>
    <dgm:pt modelId="{854E890D-4260-4F19-ADD1-F11E24CC6BE1}" type="pres">
      <dgm:prSet presAssocID="{D7BC119E-D623-4209-A82E-CBAE20CF50D0}" presName="image" presStyleLbl="fgImgPlace1" presStyleIdx="1" presStyleCnt="4" custScaleX="159697" custScaleY="125010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AD230BBC-A292-4D83-9594-270F324AC553}" type="pres">
      <dgm:prSet presAssocID="{D7BC119E-D623-4209-A82E-CBAE20CF50D0}" presName="child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86BC430-E265-43E8-8F0D-1853E51806E0}" type="pres">
      <dgm:prSet presAssocID="{D7BC119E-D623-4209-A82E-CBAE20CF50D0}" presName="parentNode" presStyleLbl="revTx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524239F-0690-40E1-B8E4-2D6AC7DDCFA3}" type="pres">
      <dgm:prSet presAssocID="{75DDFAD6-742A-4CE9-8074-DABE8ACB2F01}" presName="sibTrans" presStyleCnt="0"/>
      <dgm:spPr/>
    </dgm:pt>
    <dgm:pt modelId="{200935F3-37BB-4AC6-8AFC-D3062E1FDDE7}" type="pres">
      <dgm:prSet presAssocID="{AB04F303-E98E-4E9E-A380-50B474AD7945}" presName="compositeNode" presStyleCnt="0">
        <dgm:presLayoutVars>
          <dgm:bulletEnabled val="1"/>
        </dgm:presLayoutVars>
      </dgm:prSet>
      <dgm:spPr/>
    </dgm:pt>
    <dgm:pt modelId="{5B6D3DF1-4429-4A2D-BF73-3E4A96C23A43}" type="pres">
      <dgm:prSet presAssocID="{AB04F303-E98E-4E9E-A380-50B474AD7945}" presName="image" presStyleLbl="fgImgPlace1" presStyleIdx="2" presStyleCnt="4" custScaleX="159697" custScaleY="125010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  <dgm:t>
        <a:bodyPr/>
        <a:lstStyle/>
        <a:p>
          <a:endParaRPr lang="ru-RU"/>
        </a:p>
      </dgm:t>
    </dgm:pt>
    <dgm:pt modelId="{19867073-B642-48D5-B140-CD2EEB963E81}" type="pres">
      <dgm:prSet presAssocID="{AB04F303-E98E-4E9E-A380-50B474AD7945}" presName="child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DC2AF9-CA8B-4A8C-958A-EF4BBE3998AE}" type="pres">
      <dgm:prSet presAssocID="{AB04F303-E98E-4E9E-A380-50B474AD7945}" presName="parentNode" presStyleLbl="revTx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0604C17-B660-4800-9978-45811DAEABE9}" type="pres">
      <dgm:prSet presAssocID="{83D77DAE-5DE4-4A71-BE59-0E9FD08CA174}" presName="sibTrans" presStyleCnt="0"/>
      <dgm:spPr/>
    </dgm:pt>
    <dgm:pt modelId="{4E3B6D7D-AD75-45DD-B266-C8BE11587D8E}" type="pres">
      <dgm:prSet presAssocID="{4E4FEB3E-0549-46DA-918E-5F79801C157E}" presName="compositeNode" presStyleCnt="0">
        <dgm:presLayoutVars>
          <dgm:bulletEnabled val="1"/>
        </dgm:presLayoutVars>
      </dgm:prSet>
      <dgm:spPr/>
    </dgm:pt>
    <dgm:pt modelId="{6AB3214D-E676-4B6A-B1BF-F03AF2C62C23}" type="pres">
      <dgm:prSet presAssocID="{4E4FEB3E-0549-46DA-918E-5F79801C157E}" presName="image" presStyleLbl="fgImgPlace1" presStyleIdx="3" presStyleCnt="4" custScaleX="159697" custScaleY="125010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  <dgm:t>
        <a:bodyPr/>
        <a:lstStyle/>
        <a:p>
          <a:endParaRPr lang="ru-RU"/>
        </a:p>
      </dgm:t>
    </dgm:pt>
    <dgm:pt modelId="{F766118A-631B-459A-B5ED-4B20BD9B341D}" type="pres">
      <dgm:prSet presAssocID="{4E4FEB3E-0549-46DA-918E-5F79801C157E}" presName="child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0CD546-6A1E-4787-8170-15A1DA391C32}" type="pres">
      <dgm:prSet presAssocID="{4E4FEB3E-0549-46DA-918E-5F79801C157E}" presName="parentNode" presStyleLbl="revTx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231304E-86F9-452B-B907-8631EADECA46}" type="presOf" srcId="{B9FFEDDD-3EA0-4A8E-9354-7522FC0E2D59}" destId="{762C8F53-196C-42B4-8FC9-386A6584E32D}" srcOrd="0" destOrd="0" presId="urn:microsoft.com/office/officeart/2005/8/layout/hList2"/>
    <dgm:cxn modelId="{0D325A7F-88B7-4060-9514-CCC15879B2B1}" srcId="{D7BC119E-D623-4209-A82E-CBAE20CF50D0}" destId="{86BAA0C3-58F1-4576-96A2-96268A5C8E47}" srcOrd="1" destOrd="0" parTransId="{1A16A57C-A64E-4B4F-94EF-ADF578050B3B}" sibTransId="{7906F0AE-DFB0-4A5E-AAFE-A971E29D0432}"/>
    <dgm:cxn modelId="{5D0C7FB1-FE24-4243-9313-E52CBE8DB56B}" type="presOf" srcId="{AB04F303-E98E-4E9E-A380-50B474AD7945}" destId="{61DC2AF9-CA8B-4A8C-958A-EF4BBE3998AE}" srcOrd="0" destOrd="0" presId="urn:microsoft.com/office/officeart/2005/8/layout/hList2"/>
    <dgm:cxn modelId="{5E57528C-F8B4-4936-ACCA-14C7408DCDBF}" srcId="{EA37CDF7-5D64-44BF-A9C5-2A4272585722}" destId="{0D1C7AEA-F7E2-4BBA-AEAC-35C3191ACC79}" srcOrd="0" destOrd="0" parTransId="{613682B3-C67B-4C97-85A7-BC6CFCCFB5FC}" sibTransId="{F952B8A5-CC21-46B7-972F-265A5F76B74A}"/>
    <dgm:cxn modelId="{5942E028-34B8-4736-B261-8FB4DBEEFCCD}" type="presOf" srcId="{FD3C48A7-6DCE-4444-A55A-F32558EC7467}" destId="{F766118A-631B-459A-B5ED-4B20BD9B341D}" srcOrd="0" destOrd="0" presId="urn:microsoft.com/office/officeart/2005/8/layout/hList2"/>
    <dgm:cxn modelId="{ED141711-A112-40B5-B1E4-ECF5420CEAA1}" type="presOf" srcId="{D7BC119E-D623-4209-A82E-CBAE20CF50D0}" destId="{486BC430-E265-43E8-8F0D-1853E51806E0}" srcOrd="0" destOrd="0" presId="urn:microsoft.com/office/officeart/2005/8/layout/hList2"/>
    <dgm:cxn modelId="{A9B3F7EA-3B9A-49FF-AC82-85EC979D83FF}" type="presOf" srcId="{EA37CDF7-5D64-44BF-A9C5-2A4272585722}" destId="{2B956331-8C94-4F8F-A16B-23C7901424C2}" srcOrd="0" destOrd="0" presId="urn:microsoft.com/office/officeart/2005/8/layout/hList2"/>
    <dgm:cxn modelId="{2E9ECD70-387A-455E-83F3-1185B3EE6C9A}" type="presOf" srcId="{F8DD1EFA-77D4-4276-A836-97262B4B56FD}" destId="{19867073-B642-48D5-B140-CD2EEB963E81}" srcOrd="0" destOrd="0" presId="urn:microsoft.com/office/officeart/2005/8/layout/hList2"/>
    <dgm:cxn modelId="{5BEA2EC7-EDC0-4386-AA64-F877181C9C81}" srcId="{B9FFEDDD-3EA0-4A8E-9354-7522FC0E2D59}" destId="{AB04F303-E98E-4E9E-A380-50B474AD7945}" srcOrd="2" destOrd="0" parTransId="{2C3A98BA-24CE-45FF-AC9C-4A576C76C62E}" sibTransId="{83D77DAE-5DE4-4A71-BE59-0E9FD08CA174}"/>
    <dgm:cxn modelId="{8EC66E6A-6E22-4096-ACED-C52F47515EAF}" srcId="{D7BC119E-D623-4209-A82E-CBAE20CF50D0}" destId="{EF05E283-DFC0-4CFF-AFFE-816F18A414F9}" srcOrd="0" destOrd="0" parTransId="{C99AB402-1473-45AA-8A14-0E97BF9E5C03}" sibTransId="{BEE969B6-288D-49D2-98C6-04EA4D6534C1}"/>
    <dgm:cxn modelId="{A9F3EA2F-7794-44FA-941B-2200DD3FFE54}" srcId="{AB04F303-E98E-4E9E-A380-50B474AD7945}" destId="{F8DD1EFA-77D4-4276-A836-97262B4B56FD}" srcOrd="0" destOrd="0" parTransId="{27FB2518-A96B-4837-8F5F-2EFEA8C5E5AC}" sibTransId="{10A51B78-701F-4457-9119-9D54AB8AE30F}"/>
    <dgm:cxn modelId="{2A37A8D3-8810-4C5C-828F-06633FC9DB99}" srcId="{B9FFEDDD-3EA0-4A8E-9354-7522FC0E2D59}" destId="{4E4FEB3E-0549-46DA-918E-5F79801C157E}" srcOrd="3" destOrd="0" parTransId="{DE90EB50-C44C-4097-8AF1-23092695AA56}" sibTransId="{B512C026-343A-475E-8E59-0E32F52B2515}"/>
    <dgm:cxn modelId="{D585C274-40C3-4562-A05C-0F0251587FA6}" srcId="{4E4FEB3E-0549-46DA-918E-5F79801C157E}" destId="{FD3C48A7-6DCE-4444-A55A-F32558EC7467}" srcOrd="0" destOrd="0" parTransId="{C5EA130F-8B03-4816-856C-AA9352B2D6C1}" sibTransId="{45388E04-227D-4BA0-A9C1-5CACA32407C2}"/>
    <dgm:cxn modelId="{F3B37847-8C23-4AC0-94C0-642CBEB38E7F}" type="presOf" srcId="{0D1C7AEA-F7E2-4BBA-AEAC-35C3191ACC79}" destId="{AD9B6BF1-2ED6-4517-9E7F-5E3E261AC27B}" srcOrd="0" destOrd="0" presId="urn:microsoft.com/office/officeart/2005/8/layout/hList2"/>
    <dgm:cxn modelId="{989AF72D-D579-49AC-A398-522A0E4B0C21}" srcId="{B9FFEDDD-3EA0-4A8E-9354-7522FC0E2D59}" destId="{EA37CDF7-5D64-44BF-A9C5-2A4272585722}" srcOrd="0" destOrd="0" parTransId="{0D07DCF8-C3F4-43B7-AE4C-3F188CB45E99}" sibTransId="{DDC128C8-4E65-4323-B191-E30873BA7BE0}"/>
    <dgm:cxn modelId="{5F475AFC-7BE2-48EE-9EFF-22846784F257}" srcId="{B9FFEDDD-3EA0-4A8E-9354-7522FC0E2D59}" destId="{D7BC119E-D623-4209-A82E-CBAE20CF50D0}" srcOrd="1" destOrd="0" parTransId="{1330F69A-0813-4442-99B6-173DDC068139}" sibTransId="{75DDFAD6-742A-4CE9-8074-DABE8ACB2F01}"/>
    <dgm:cxn modelId="{58C7280F-D52A-458F-8CB1-37F6A531D5AB}" type="presOf" srcId="{4E4FEB3E-0549-46DA-918E-5F79801C157E}" destId="{410CD546-6A1E-4787-8170-15A1DA391C32}" srcOrd="0" destOrd="0" presId="urn:microsoft.com/office/officeart/2005/8/layout/hList2"/>
    <dgm:cxn modelId="{9456E5D7-D6F2-4367-B30D-77AD6FEFC824}" type="presOf" srcId="{86BAA0C3-58F1-4576-96A2-96268A5C8E47}" destId="{AD230BBC-A292-4D83-9594-270F324AC553}" srcOrd="0" destOrd="1" presId="urn:microsoft.com/office/officeart/2005/8/layout/hList2"/>
    <dgm:cxn modelId="{D3FB1247-D7B9-4AA8-B0F5-4E0CF315E271}" type="presOf" srcId="{EF05E283-DFC0-4CFF-AFFE-816F18A414F9}" destId="{AD230BBC-A292-4D83-9594-270F324AC553}" srcOrd="0" destOrd="0" presId="urn:microsoft.com/office/officeart/2005/8/layout/hList2"/>
    <dgm:cxn modelId="{F494B784-22DC-495C-AE9E-A8C71BE318D4}" type="presParOf" srcId="{762C8F53-196C-42B4-8FC9-386A6584E32D}" destId="{3A6D0505-CF49-418C-BAB7-A8D8DAE90AE5}" srcOrd="0" destOrd="0" presId="urn:microsoft.com/office/officeart/2005/8/layout/hList2"/>
    <dgm:cxn modelId="{4F15DE17-2D3F-44EE-8E0D-965520D03A7E}" type="presParOf" srcId="{3A6D0505-CF49-418C-BAB7-A8D8DAE90AE5}" destId="{30BE5C9D-FA20-47BB-B8B5-AFFD09DED3D3}" srcOrd="0" destOrd="0" presId="urn:microsoft.com/office/officeart/2005/8/layout/hList2"/>
    <dgm:cxn modelId="{3BAD265A-99C7-46FF-87DF-110643D9EA30}" type="presParOf" srcId="{3A6D0505-CF49-418C-BAB7-A8D8DAE90AE5}" destId="{AD9B6BF1-2ED6-4517-9E7F-5E3E261AC27B}" srcOrd="1" destOrd="0" presId="urn:microsoft.com/office/officeart/2005/8/layout/hList2"/>
    <dgm:cxn modelId="{71D09191-2D6E-4173-AA85-9B4ADD48E6AB}" type="presParOf" srcId="{3A6D0505-CF49-418C-BAB7-A8D8DAE90AE5}" destId="{2B956331-8C94-4F8F-A16B-23C7901424C2}" srcOrd="2" destOrd="0" presId="urn:microsoft.com/office/officeart/2005/8/layout/hList2"/>
    <dgm:cxn modelId="{A302394F-A057-4CB7-B28B-FAF11AB7DF76}" type="presParOf" srcId="{762C8F53-196C-42B4-8FC9-386A6584E32D}" destId="{99758B4D-2E3C-4B52-BD21-61A9F4F09B98}" srcOrd="1" destOrd="0" presId="urn:microsoft.com/office/officeart/2005/8/layout/hList2"/>
    <dgm:cxn modelId="{B56D3616-2CEB-446B-AFC3-EEECEFE2382E}" type="presParOf" srcId="{762C8F53-196C-42B4-8FC9-386A6584E32D}" destId="{4EFF8754-98E7-4A3D-A3EF-5BA0B97008B8}" srcOrd="2" destOrd="0" presId="urn:microsoft.com/office/officeart/2005/8/layout/hList2"/>
    <dgm:cxn modelId="{874ADF4A-8E7A-4410-8C48-456D19834CA1}" type="presParOf" srcId="{4EFF8754-98E7-4A3D-A3EF-5BA0B97008B8}" destId="{854E890D-4260-4F19-ADD1-F11E24CC6BE1}" srcOrd="0" destOrd="0" presId="urn:microsoft.com/office/officeart/2005/8/layout/hList2"/>
    <dgm:cxn modelId="{F48662DB-D301-4AB2-B536-DAE264AF1C4A}" type="presParOf" srcId="{4EFF8754-98E7-4A3D-A3EF-5BA0B97008B8}" destId="{AD230BBC-A292-4D83-9594-270F324AC553}" srcOrd="1" destOrd="0" presId="urn:microsoft.com/office/officeart/2005/8/layout/hList2"/>
    <dgm:cxn modelId="{1BC74848-8709-4039-8C78-30838C01E7BD}" type="presParOf" srcId="{4EFF8754-98E7-4A3D-A3EF-5BA0B97008B8}" destId="{486BC430-E265-43E8-8F0D-1853E51806E0}" srcOrd="2" destOrd="0" presId="urn:microsoft.com/office/officeart/2005/8/layout/hList2"/>
    <dgm:cxn modelId="{8A09FE45-D091-480A-8926-98CF5E3E327F}" type="presParOf" srcId="{762C8F53-196C-42B4-8FC9-386A6584E32D}" destId="{0524239F-0690-40E1-B8E4-2D6AC7DDCFA3}" srcOrd="3" destOrd="0" presId="urn:microsoft.com/office/officeart/2005/8/layout/hList2"/>
    <dgm:cxn modelId="{529A6BBE-26E8-4AD1-937C-8D0005DA3E97}" type="presParOf" srcId="{762C8F53-196C-42B4-8FC9-386A6584E32D}" destId="{200935F3-37BB-4AC6-8AFC-D3062E1FDDE7}" srcOrd="4" destOrd="0" presId="urn:microsoft.com/office/officeart/2005/8/layout/hList2"/>
    <dgm:cxn modelId="{C4843DE7-6D4B-45F9-B10E-283BC8BE3BEF}" type="presParOf" srcId="{200935F3-37BB-4AC6-8AFC-D3062E1FDDE7}" destId="{5B6D3DF1-4429-4A2D-BF73-3E4A96C23A43}" srcOrd="0" destOrd="0" presId="urn:microsoft.com/office/officeart/2005/8/layout/hList2"/>
    <dgm:cxn modelId="{9DD22640-61E0-41A1-91B6-729710C88F12}" type="presParOf" srcId="{200935F3-37BB-4AC6-8AFC-D3062E1FDDE7}" destId="{19867073-B642-48D5-B140-CD2EEB963E81}" srcOrd="1" destOrd="0" presId="urn:microsoft.com/office/officeart/2005/8/layout/hList2"/>
    <dgm:cxn modelId="{A57AAF17-F3B3-4F7E-B3FD-1751B3F91DA2}" type="presParOf" srcId="{200935F3-37BB-4AC6-8AFC-D3062E1FDDE7}" destId="{61DC2AF9-CA8B-4A8C-958A-EF4BBE3998AE}" srcOrd="2" destOrd="0" presId="urn:microsoft.com/office/officeart/2005/8/layout/hList2"/>
    <dgm:cxn modelId="{FF1F75A3-4245-4A8D-B4A4-EC99C09FDC5E}" type="presParOf" srcId="{762C8F53-196C-42B4-8FC9-386A6584E32D}" destId="{F0604C17-B660-4800-9978-45811DAEABE9}" srcOrd="5" destOrd="0" presId="urn:microsoft.com/office/officeart/2005/8/layout/hList2"/>
    <dgm:cxn modelId="{06027F6E-CCDF-40B8-AC1B-3E82E29D41C6}" type="presParOf" srcId="{762C8F53-196C-42B4-8FC9-386A6584E32D}" destId="{4E3B6D7D-AD75-45DD-B266-C8BE11587D8E}" srcOrd="6" destOrd="0" presId="urn:microsoft.com/office/officeart/2005/8/layout/hList2"/>
    <dgm:cxn modelId="{B27A8360-FAE1-4BE7-A880-26660C02BD36}" type="presParOf" srcId="{4E3B6D7D-AD75-45DD-B266-C8BE11587D8E}" destId="{6AB3214D-E676-4B6A-B1BF-F03AF2C62C23}" srcOrd="0" destOrd="0" presId="urn:microsoft.com/office/officeart/2005/8/layout/hList2"/>
    <dgm:cxn modelId="{189E9DC1-7B5D-40FE-9863-600E308E43AA}" type="presParOf" srcId="{4E3B6D7D-AD75-45DD-B266-C8BE11587D8E}" destId="{F766118A-631B-459A-B5ED-4B20BD9B341D}" srcOrd="1" destOrd="0" presId="urn:microsoft.com/office/officeart/2005/8/layout/hList2"/>
    <dgm:cxn modelId="{1D8B34D4-759D-4024-8772-8CEC5ADD12F4}" type="presParOf" srcId="{4E3B6D7D-AD75-45DD-B266-C8BE11587D8E}" destId="{410CD546-6A1E-4787-8170-15A1DA391C32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D8A1302-DE72-4C83-BFAC-4D9BAAF86F0E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EA627A9-3DFC-4D2C-A5CD-F5A88B683377}">
      <dgm:prSet phldrT="[Текст]"/>
      <dgm:spPr/>
      <dgm:t>
        <a:bodyPr/>
        <a:lstStyle/>
        <a:p>
          <a:pPr algn="ctr"/>
          <a:r>
            <a:rPr lang="ru-RU" dirty="0" smtClean="0"/>
            <a:t>Разработка торговой марки</a:t>
          </a:r>
          <a:endParaRPr lang="ru-RU" dirty="0"/>
        </a:p>
      </dgm:t>
    </dgm:pt>
    <dgm:pt modelId="{FF9B2D61-E6B7-4922-B393-19D8A62FC40A}" type="parTrans" cxnId="{6FE592FB-D466-4905-B117-6F39481E4516}">
      <dgm:prSet/>
      <dgm:spPr/>
      <dgm:t>
        <a:bodyPr/>
        <a:lstStyle/>
        <a:p>
          <a:endParaRPr lang="ru-RU"/>
        </a:p>
      </dgm:t>
    </dgm:pt>
    <dgm:pt modelId="{5911D778-79C6-4287-B38C-25CD8B151172}" type="sibTrans" cxnId="{6FE592FB-D466-4905-B117-6F39481E4516}">
      <dgm:prSet/>
      <dgm:spPr/>
      <dgm:t>
        <a:bodyPr/>
        <a:lstStyle/>
        <a:p>
          <a:endParaRPr lang="ru-RU"/>
        </a:p>
      </dgm:t>
    </dgm:pt>
    <dgm:pt modelId="{63D4C6BC-CEC7-4E12-96F6-46C727609A3B}">
      <dgm:prSet phldrT="[Текст]"/>
      <dgm:spPr/>
      <dgm:t>
        <a:bodyPr/>
        <a:lstStyle/>
        <a:p>
          <a:r>
            <a:rPr lang="ru-RU" dirty="0" smtClean="0"/>
            <a:t>Название</a:t>
          </a:r>
          <a:endParaRPr lang="ru-RU" dirty="0"/>
        </a:p>
      </dgm:t>
    </dgm:pt>
    <dgm:pt modelId="{D2DD21C2-092F-448E-AF35-6128A85AAB83}" type="parTrans" cxnId="{D4CD7B6D-C454-470E-BFC6-3ADC07388DB2}">
      <dgm:prSet/>
      <dgm:spPr/>
      <dgm:t>
        <a:bodyPr/>
        <a:lstStyle/>
        <a:p>
          <a:endParaRPr lang="ru-RU"/>
        </a:p>
      </dgm:t>
    </dgm:pt>
    <dgm:pt modelId="{F01225AE-8FDF-42BD-A983-6614982A1CE9}" type="sibTrans" cxnId="{D4CD7B6D-C454-470E-BFC6-3ADC07388DB2}">
      <dgm:prSet/>
      <dgm:spPr/>
      <dgm:t>
        <a:bodyPr/>
        <a:lstStyle/>
        <a:p>
          <a:endParaRPr lang="ru-RU"/>
        </a:p>
      </dgm:t>
    </dgm:pt>
    <dgm:pt modelId="{F2814148-402E-491F-B759-B3C0DF90FB37}">
      <dgm:prSet phldrT="[Текст]"/>
      <dgm:spPr/>
      <dgm:t>
        <a:bodyPr/>
        <a:lstStyle/>
        <a:p>
          <a:r>
            <a:rPr lang="ru-RU" dirty="0" smtClean="0"/>
            <a:t>Логотип</a:t>
          </a:r>
          <a:endParaRPr lang="ru-RU" dirty="0"/>
        </a:p>
      </dgm:t>
    </dgm:pt>
    <dgm:pt modelId="{F430C867-56CE-4930-8819-6E2404092769}" type="parTrans" cxnId="{34247262-447F-4C2A-9C27-08FFD099F98A}">
      <dgm:prSet/>
      <dgm:spPr/>
      <dgm:t>
        <a:bodyPr/>
        <a:lstStyle/>
        <a:p>
          <a:endParaRPr lang="ru-RU"/>
        </a:p>
      </dgm:t>
    </dgm:pt>
    <dgm:pt modelId="{94BD6292-9467-43C4-AF41-A4BF9B903B47}" type="sibTrans" cxnId="{34247262-447F-4C2A-9C27-08FFD099F98A}">
      <dgm:prSet/>
      <dgm:spPr/>
      <dgm:t>
        <a:bodyPr/>
        <a:lstStyle/>
        <a:p>
          <a:endParaRPr lang="ru-RU"/>
        </a:p>
      </dgm:t>
    </dgm:pt>
    <dgm:pt modelId="{6576F2E2-E9A2-471F-A7DB-F77EF9D5365D}">
      <dgm:prSet phldrT="[Текст]"/>
      <dgm:spPr/>
      <dgm:t>
        <a:bodyPr/>
        <a:lstStyle/>
        <a:p>
          <a:pPr algn="ctr"/>
          <a:r>
            <a:rPr lang="ru-RU" dirty="0" smtClean="0"/>
            <a:t>Разработка </a:t>
          </a:r>
          <a:r>
            <a:rPr lang="en-US" dirty="0" smtClean="0"/>
            <a:t>PR-</a:t>
          </a:r>
          <a:r>
            <a:rPr lang="ru-RU" dirty="0" smtClean="0"/>
            <a:t>мероприятий</a:t>
          </a:r>
          <a:endParaRPr lang="ru-RU" dirty="0"/>
        </a:p>
      </dgm:t>
    </dgm:pt>
    <dgm:pt modelId="{63D02BD3-6F98-42B4-A639-E5E8BB471830}" type="parTrans" cxnId="{DE75D404-CAD9-479C-9B44-14479D0007F6}">
      <dgm:prSet/>
      <dgm:spPr/>
      <dgm:t>
        <a:bodyPr/>
        <a:lstStyle/>
        <a:p>
          <a:endParaRPr lang="ru-RU"/>
        </a:p>
      </dgm:t>
    </dgm:pt>
    <dgm:pt modelId="{E5A5227B-40CD-427C-B40C-116E19E6B66F}" type="sibTrans" cxnId="{DE75D404-CAD9-479C-9B44-14479D0007F6}">
      <dgm:prSet/>
      <dgm:spPr/>
      <dgm:t>
        <a:bodyPr/>
        <a:lstStyle/>
        <a:p>
          <a:endParaRPr lang="ru-RU"/>
        </a:p>
      </dgm:t>
    </dgm:pt>
    <dgm:pt modelId="{42C0254B-F146-41A5-8946-9514E0A10E6A}">
      <dgm:prSet phldrT="[Текст]"/>
      <dgm:spPr/>
      <dgm:t>
        <a:bodyPr/>
        <a:lstStyle/>
        <a:p>
          <a:r>
            <a:rPr lang="ru-RU" dirty="0" smtClean="0"/>
            <a:t>Презентация нового предприятия</a:t>
          </a:r>
          <a:endParaRPr lang="ru-RU" dirty="0"/>
        </a:p>
      </dgm:t>
    </dgm:pt>
    <dgm:pt modelId="{71327CA5-EB89-4DEE-98B4-55C5E4E707A8}" type="parTrans" cxnId="{20898A78-8D57-4CA8-B54C-A10A27FD8B4C}">
      <dgm:prSet/>
      <dgm:spPr/>
      <dgm:t>
        <a:bodyPr/>
        <a:lstStyle/>
        <a:p>
          <a:endParaRPr lang="ru-RU"/>
        </a:p>
      </dgm:t>
    </dgm:pt>
    <dgm:pt modelId="{169C9365-A3B3-46C7-BB45-DD43915D5233}" type="sibTrans" cxnId="{20898A78-8D57-4CA8-B54C-A10A27FD8B4C}">
      <dgm:prSet/>
      <dgm:spPr/>
      <dgm:t>
        <a:bodyPr/>
        <a:lstStyle/>
        <a:p>
          <a:endParaRPr lang="ru-RU"/>
        </a:p>
      </dgm:t>
    </dgm:pt>
    <dgm:pt modelId="{BCE32314-8BF8-4BD1-9E7F-DAB642AEAF1E}">
      <dgm:prSet phldrT="[Текст]"/>
      <dgm:spPr/>
      <dgm:t>
        <a:bodyPr/>
        <a:lstStyle/>
        <a:p>
          <a:r>
            <a:rPr lang="ru-RU" dirty="0" smtClean="0"/>
            <a:t>Составление пресс-релизов</a:t>
          </a:r>
          <a:endParaRPr lang="ru-RU" dirty="0"/>
        </a:p>
      </dgm:t>
    </dgm:pt>
    <dgm:pt modelId="{D50E7F0A-68FD-4DEE-A467-68EDAE9EAA30}" type="parTrans" cxnId="{E51F8510-9FB0-4AC1-A90E-DD9B42EF5E9E}">
      <dgm:prSet/>
      <dgm:spPr/>
      <dgm:t>
        <a:bodyPr/>
        <a:lstStyle/>
        <a:p>
          <a:endParaRPr lang="ru-RU"/>
        </a:p>
      </dgm:t>
    </dgm:pt>
    <dgm:pt modelId="{89CF5E05-3F64-4A43-9084-6072F7F0A2A2}" type="sibTrans" cxnId="{E51F8510-9FB0-4AC1-A90E-DD9B42EF5E9E}">
      <dgm:prSet/>
      <dgm:spPr/>
      <dgm:t>
        <a:bodyPr/>
        <a:lstStyle/>
        <a:p>
          <a:endParaRPr lang="ru-RU"/>
        </a:p>
      </dgm:t>
    </dgm:pt>
    <dgm:pt modelId="{B5806BC5-F0E0-4F1A-A3C7-2B54615D0FDA}">
      <dgm:prSet phldrT="[Текст]"/>
      <dgm:spPr/>
      <dgm:t>
        <a:bodyPr/>
        <a:lstStyle/>
        <a:p>
          <a:r>
            <a:rPr lang="ru-RU" dirty="0" smtClean="0"/>
            <a:t>Рассылка приглашений</a:t>
          </a:r>
          <a:endParaRPr lang="ru-RU" dirty="0"/>
        </a:p>
      </dgm:t>
    </dgm:pt>
    <dgm:pt modelId="{00B07A9D-C9C0-462C-ADB3-1BFF3BF8F962}" type="parTrans" cxnId="{34711ADC-698E-439F-A37A-F4E4C15C8F8C}">
      <dgm:prSet/>
      <dgm:spPr/>
      <dgm:t>
        <a:bodyPr/>
        <a:lstStyle/>
        <a:p>
          <a:endParaRPr lang="ru-RU"/>
        </a:p>
      </dgm:t>
    </dgm:pt>
    <dgm:pt modelId="{87C68687-4D76-4843-93C9-C395ACAE1EC8}" type="sibTrans" cxnId="{34711ADC-698E-439F-A37A-F4E4C15C8F8C}">
      <dgm:prSet/>
      <dgm:spPr/>
      <dgm:t>
        <a:bodyPr/>
        <a:lstStyle/>
        <a:p>
          <a:endParaRPr lang="ru-RU"/>
        </a:p>
      </dgm:t>
    </dgm:pt>
    <dgm:pt modelId="{3F592853-0B40-4826-8E5F-FA28D70F68B4}">
      <dgm:prSet phldrT="[Текст]"/>
      <dgm:spPr/>
      <dgm:t>
        <a:bodyPr/>
        <a:lstStyle/>
        <a:p>
          <a:pPr algn="ctr"/>
          <a:r>
            <a:rPr lang="ru-RU" dirty="0" smtClean="0"/>
            <a:t>Составление рекомендаций</a:t>
          </a:r>
          <a:endParaRPr lang="ru-RU" dirty="0"/>
        </a:p>
      </dgm:t>
    </dgm:pt>
    <dgm:pt modelId="{FC172DCC-4B5E-4DD9-9DC3-A5EF4806551C}" type="parTrans" cxnId="{3B21563E-94E5-45AC-8D69-36084720D6C9}">
      <dgm:prSet/>
      <dgm:spPr/>
      <dgm:t>
        <a:bodyPr/>
        <a:lstStyle/>
        <a:p>
          <a:endParaRPr lang="ru-RU"/>
        </a:p>
      </dgm:t>
    </dgm:pt>
    <dgm:pt modelId="{5077FCAE-2C6C-4875-ABEC-B1ADD51F8D2A}" type="sibTrans" cxnId="{3B21563E-94E5-45AC-8D69-36084720D6C9}">
      <dgm:prSet/>
      <dgm:spPr/>
      <dgm:t>
        <a:bodyPr/>
        <a:lstStyle/>
        <a:p>
          <a:endParaRPr lang="ru-RU"/>
        </a:p>
      </dgm:t>
    </dgm:pt>
    <dgm:pt modelId="{5754DCF2-6AE8-468E-BEFA-A89032A5D047}">
      <dgm:prSet phldrT="[Текст]"/>
      <dgm:spPr/>
      <dgm:t>
        <a:bodyPr/>
        <a:lstStyle/>
        <a:p>
          <a:r>
            <a:rPr lang="ru-RU" dirty="0" smtClean="0"/>
            <a:t>Критерии отбора персонала</a:t>
          </a:r>
          <a:endParaRPr lang="ru-RU" dirty="0"/>
        </a:p>
      </dgm:t>
    </dgm:pt>
    <dgm:pt modelId="{BA206AFF-6D28-403C-A4F0-BFA00D02746C}" type="parTrans" cxnId="{0DEBBD2D-9D5F-4F2E-A14C-17DB66C941A3}">
      <dgm:prSet/>
      <dgm:spPr/>
      <dgm:t>
        <a:bodyPr/>
        <a:lstStyle/>
        <a:p>
          <a:endParaRPr lang="ru-RU"/>
        </a:p>
      </dgm:t>
    </dgm:pt>
    <dgm:pt modelId="{FEACAF08-3B39-43AC-A0B3-6DE5FED69A46}" type="sibTrans" cxnId="{0DEBBD2D-9D5F-4F2E-A14C-17DB66C941A3}">
      <dgm:prSet/>
      <dgm:spPr/>
      <dgm:t>
        <a:bodyPr/>
        <a:lstStyle/>
        <a:p>
          <a:endParaRPr lang="ru-RU"/>
        </a:p>
      </dgm:t>
    </dgm:pt>
    <dgm:pt modelId="{CBCA68F9-A5D8-4353-AA2C-B8720CD515B0}">
      <dgm:prSet phldrT="[Текст]"/>
      <dgm:spPr/>
      <dgm:t>
        <a:bodyPr/>
        <a:lstStyle/>
        <a:p>
          <a:r>
            <a:rPr lang="ru-RU" dirty="0" smtClean="0"/>
            <a:t>Правила общения с клиентом</a:t>
          </a:r>
          <a:endParaRPr lang="ru-RU" dirty="0"/>
        </a:p>
      </dgm:t>
    </dgm:pt>
    <dgm:pt modelId="{D36A11CC-71CF-42F7-B349-B1C9C5559527}" type="parTrans" cxnId="{975F71AE-3C8A-4701-9FC0-238760C7E171}">
      <dgm:prSet/>
      <dgm:spPr/>
      <dgm:t>
        <a:bodyPr/>
        <a:lstStyle/>
        <a:p>
          <a:endParaRPr lang="ru-RU"/>
        </a:p>
      </dgm:t>
    </dgm:pt>
    <dgm:pt modelId="{1FF3F360-3786-43B4-B704-32F3A83BF3A6}" type="sibTrans" cxnId="{975F71AE-3C8A-4701-9FC0-238760C7E171}">
      <dgm:prSet/>
      <dgm:spPr/>
      <dgm:t>
        <a:bodyPr/>
        <a:lstStyle/>
        <a:p>
          <a:endParaRPr lang="ru-RU"/>
        </a:p>
      </dgm:t>
    </dgm:pt>
    <dgm:pt modelId="{12A3135C-884B-48E8-A02B-94CF397F619A}">
      <dgm:prSet phldrT="[Текст]"/>
      <dgm:spPr/>
      <dgm:t>
        <a:bodyPr/>
        <a:lstStyle/>
        <a:p>
          <a:r>
            <a:rPr lang="ru-RU" dirty="0" smtClean="0"/>
            <a:t>Эффективное использование телефона в работе</a:t>
          </a:r>
          <a:endParaRPr lang="ru-RU" dirty="0"/>
        </a:p>
      </dgm:t>
    </dgm:pt>
    <dgm:pt modelId="{33BD6549-442C-42EC-9D4C-4BFFA14123CD}" type="parTrans" cxnId="{BB8055F0-3F6E-4EE2-927D-25C14B9349F0}">
      <dgm:prSet/>
      <dgm:spPr/>
      <dgm:t>
        <a:bodyPr/>
        <a:lstStyle/>
        <a:p>
          <a:endParaRPr lang="ru-RU"/>
        </a:p>
      </dgm:t>
    </dgm:pt>
    <dgm:pt modelId="{F8843AFD-433C-4896-AB55-0DEF094E8F17}" type="sibTrans" cxnId="{BB8055F0-3F6E-4EE2-927D-25C14B9349F0}">
      <dgm:prSet/>
      <dgm:spPr/>
      <dgm:t>
        <a:bodyPr/>
        <a:lstStyle/>
        <a:p>
          <a:endParaRPr lang="ru-RU"/>
        </a:p>
      </dgm:t>
    </dgm:pt>
    <dgm:pt modelId="{29EE6BD4-D9A9-4BB8-A363-BF0A46832BB7}">
      <dgm:prSet phldrT="[Текст]"/>
      <dgm:spPr/>
      <dgm:t>
        <a:bodyPr/>
        <a:lstStyle/>
        <a:p>
          <a:r>
            <a:rPr lang="ru-RU" dirty="0" smtClean="0"/>
            <a:t>Применение правил </a:t>
          </a:r>
          <a:r>
            <a:rPr lang="ru-RU" dirty="0" err="1" smtClean="0"/>
            <a:t>мерчендайзинга</a:t>
          </a:r>
          <a:endParaRPr lang="ru-RU" dirty="0"/>
        </a:p>
      </dgm:t>
    </dgm:pt>
    <dgm:pt modelId="{3E228D7B-B499-4559-B86F-9A2D96C13540}" type="parTrans" cxnId="{81579378-11F7-4389-89BE-60B8C7F4D300}">
      <dgm:prSet/>
      <dgm:spPr/>
      <dgm:t>
        <a:bodyPr/>
        <a:lstStyle/>
        <a:p>
          <a:endParaRPr lang="ru-RU"/>
        </a:p>
      </dgm:t>
    </dgm:pt>
    <dgm:pt modelId="{569D3DCE-F078-4B50-8E69-301FA8A45CEA}" type="sibTrans" cxnId="{81579378-11F7-4389-89BE-60B8C7F4D300}">
      <dgm:prSet/>
      <dgm:spPr/>
      <dgm:t>
        <a:bodyPr/>
        <a:lstStyle/>
        <a:p>
          <a:endParaRPr lang="ru-RU"/>
        </a:p>
      </dgm:t>
    </dgm:pt>
    <dgm:pt modelId="{4D02B96D-65F7-4C74-9385-75690836BFA7}">
      <dgm:prSet phldrT="[Текст]"/>
      <dgm:spPr/>
      <dgm:t>
        <a:bodyPr/>
        <a:lstStyle/>
        <a:p>
          <a:pPr algn="ctr"/>
          <a:r>
            <a:rPr lang="ru-RU" dirty="0" smtClean="0"/>
            <a:t>Организация и реализация эффективной рекламной кампании</a:t>
          </a:r>
          <a:endParaRPr lang="ru-RU" dirty="0"/>
        </a:p>
      </dgm:t>
    </dgm:pt>
    <dgm:pt modelId="{FE381102-FCA7-40AF-B60E-864B0D1547ED}" type="parTrans" cxnId="{4DFC6E9F-73F8-402F-B938-E0CE68FC3416}">
      <dgm:prSet/>
      <dgm:spPr/>
      <dgm:t>
        <a:bodyPr/>
        <a:lstStyle/>
        <a:p>
          <a:endParaRPr lang="ru-RU"/>
        </a:p>
      </dgm:t>
    </dgm:pt>
    <dgm:pt modelId="{50A12CD4-C076-4E7E-B2FF-CB8E59B9C890}" type="sibTrans" cxnId="{4DFC6E9F-73F8-402F-B938-E0CE68FC3416}">
      <dgm:prSet/>
      <dgm:spPr/>
      <dgm:t>
        <a:bodyPr/>
        <a:lstStyle/>
        <a:p>
          <a:endParaRPr lang="ru-RU"/>
        </a:p>
      </dgm:t>
    </dgm:pt>
    <dgm:pt modelId="{D2F8CC1A-6071-455A-A3DE-4E2CBC480522}">
      <dgm:prSet phldrT="[Текст]"/>
      <dgm:spPr/>
      <dgm:t>
        <a:bodyPr/>
        <a:lstStyle/>
        <a:p>
          <a:r>
            <a:rPr lang="ru-RU" dirty="0" smtClean="0"/>
            <a:t>изготовление – от визиток до вывесок</a:t>
          </a:r>
          <a:endParaRPr lang="ru-RU" dirty="0"/>
        </a:p>
      </dgm:t>
    </dgm:pt>
    <dgm:pt modelId="{49EA29BB-3E7C-498A-8483-B7EBD0A928D5}" type="parTrans" cxnId="{EA4551BA-A516-4BD9-806B-49A62E6E6D01}">
      <dgm:prSet/>
      <dgm:spPr/>
      <dgm:t>
        <a:bodyPr/>
        <a:lstStyle/>
        <a:p>
          <a:endParaRPr lang="ru-RU"/>
        </a:p>
      </dgm:t>
    </dgm:pt>
    <dgm:pt modelId="{D2CAEB3F-9B7A-43AF-B393-95B97994BF11}" type="sibTrans" cxnId="{EA4551BA-A516-4BD9-806B-49A62E6E6D01}">
      <dgm:prSet/>
      <dgm:spPr/>
      <dgm:t>
        <a:bodyPr/>
        <a:lstStyle/>
        <a:p>
          <a:endParaRPr lang="ru-RU"/>
        </a:p>
      </dgm:t>
    </dgm:pt>
    <dgm:pt modelId="{6DEB9352-0FAE-4A9B-898F-3B240A765B34}" type="pres">
      <dgm:prSet presAssocID="{1D8A1302-DE72-4C83-BFAC-4D9BAAF86F0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FB9AD9B-AB6D-4483-9559-753FE30445E4}" type="pres">
      <dgm:prSet presAssocID="{0EA627A9-3DFC-4D2C-A5CD-F5A88B683377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1DEE81A-299D-4D72-879E-777FF12B9FBE}" type="pres">
      <dgm:prSet presAssocID="{0EA627A9-3DFC-4D2C-A5CD-F5A88B683377}" presName="childText" presStyleLbl="revTx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D230B8-461B-4016-95CF-2AD7C3EE4EF9}" type="pres">
      <dgm:prSet presAssocID="{6576F2E2-E9A2-471F-A7DB-F77EF9D5365D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C85BBE-91C5-4DC2-85F2-75327AC576E5}" type="pres">
      <dgm:prSet presAssocID="{6576F2E2-E9A2-471F-A7DB-F77EF9D5365D}" presName="childText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5221F0A-2E3B-4207-A817-8F23E21E7F10}" type="pres">
      <dgm:prSet presAssocID="{3F592853-0B40-4826-8E5F-FA28D70F68B4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C6E741-5A5C-4C73-A636-0D5712513944}" type="pres">
      <dgm:prSet presAssocID="{3F592853-0B40-4826-8E5F-FA28D70F68B4}" presName="childText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FAA9394-884E-4225-8B75-5AFC22315B7A}" type="pres">
      <dgm:prSet presAssocID="{4D02B96D-65F7-4C74-9385-75690836BFA7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168F0A-848A-4725-9CA0-2FD756259A36}" type="pres">
      <dgm:prSet presAssocID="{4D02B96D-65F7-4C74-9385-75690836BFA7}" presName="childText" presStyleLbl="revTx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0898A78-8D57-4CA8-B54C-A10A27FD8B4C}" srcId="{6576F2E2-E9A2-471F-A7DB-F77EF9D5365D}" destId="{42C0254B-F146-41A5-8946-9514E0A10E6A}" srcOrd="0" destOrd="0" parTransId="{71327CA5-EB89-4DEE-98B4-55C5E4E707A8}" sibTransId="{169C9365-A3B3-46C7-BB45-DD43915D5233}"/>
    <dgm:cxn modelId="{228CD355-3495-4DF6-9680-278DA802BEAA}" type="presOf" srcId="{4D02B96D-65F7-4C74-9385-75690836BFA7}" destId="{1FAA9394-884E-4225-8B75-5AFC22315B7A}" srcOrd="0" destOrd="0" presId="urn:microsoft.com/office/officeart/2005/8/layout/vList2"/>
    <dgm:cxn modelId="{A6DC0284-8641-4F31-8DF1-C1DC1B35BE9B}" type="presOf" srcId="{42C0254B-F146-41A5-8946-9514E0A10E6A}" destId="{BBC85BBE-91C5-4DC2-85F2-75327AC576E5}" srcOrd="0" destOrd="0" presId="urn:microsoft.com/office/officeart/2005/8/layout/vList2"/>
    <dgm:cxn modelId="{BE46E5E9-F6F6-4CC5-BA15-B1C3EF3A338F}" type="presOf" srcId="{D2F8CC1A-6071-455A-A3DE-4E2CBC480522}" destId="{87168F0A-848A-4725-9CA0-2FD756259A36}" srcOrd="0" destOrd="0" presId="urn:microsoft.com/office/officeart/2005/8/layout/vList2"/>
    <dgm:cxn modelId="{0DEBBD2D-9D5F-4F2E-A14C-17DB66C941A3}" srcId="{3F592853-0B40-4826-8E5F-FA28D70F68B4}" destId="{5754DCF2-6AE8-468E-BEFA-A89032A5D047}" srcOrd="0" destOrd="0" parTransId="{BA206AFF-6D28-403C-A4F0-BFA00D02746C}" sibTransId="{FEACAF08-3B39-43AC-A0B3-6DE5FED69A46}"/>
    <dgm:cxn modelId="{6FE592FB-D466-4905-B117-6F39481E4516}" srcId="{1D8A1302-DE72-4C83-BFAC-4D9BAAF86F0E}" destId="{0EA627A9-3DFC-4D2C-A5CD-F5A88B683377}" srcOrd="0" destOrd="0" parTransId="{FF9B2D61-E6B7-4922-B393-19D8A62FC40A}" sibTransId="{5911D778-79C6-4287-B38C-25CD8B151172}"/>
    <dgm:cxn modelId="{B4AB4D92-510E-434D-8488-F581C4AEA5D9}" type="presOf" srcId="{1D8A1302-DE72-4C83-BFAC-4D9BAAF86F0E}" destId="{6DEB9352-0FAE-4A9B-898F-3B240A765B34}" srcOrd="0" destOrd="0" presId="urn:microsoft.com/office/officeart/2005/8/layout/vList2"/>
    <dgm:cxn modelId="{34711ADC-698E-439F-A37A-F4E4C15C8F8C}" srcId="{6576F2E2-E9A2-471F-A7DB-F77EF9D5365D}" destId="{B5806BC5-F0E0-4F1A-A3C7-2B54615D0FDA}" srcOrd="2" destOrd="0" parTransId="{00B07A9D-C9C0-462C-ADB3-1BFF3BF8F962}" sibTransId="{87C68687-4D76-4843-93C9-C395ACAE1EC8}"/>
    <dgm:cxn modelId="{45F0FC0E-381D-481F-9853-CD56D3C91EC1}" type="presOf" srcId="{6576F2E2-E9A2-471F-A7DB-F77EF9D5365D}" destId="{EED230B8-461B-4016-95CF-2AD7C3EE4EF9}" srcOrd="0" destOrd="0" presId="urn:microsoft.com/office/officeart/2005/8/layout/vList2"/>
    <dgm:cxn modelId="{9F125BA9-ACA9-4581-9C3A-748CDE97A9B2}" type="presOf" srcId="{29EE6BD4-D9A9-4BB8-A363-BF0A46832BB7}" destId="{21C6E741-5A5C-4C73-A636-0D5712513944}" srcOrd="0" destOrd="3" presId="urn:microsoft.com/office/officeart/2005/8/layout/vList2"/>
    <dgm:cxn modelId="{E51F8510-9FB0-4AC1-A90E-DD9B42EF5E9E}" srcId="{6576F2E2-E9A2-471F-A7DB-F77EF9D5365D}" destId="{BCE32314-8BF8-4BD1-9E7F-DAB642AEAF1E}" srcOrd="1" destOrd="0" parTransId="{D50E7F0A-68FD-4DEE-A467-68EDAE9EAA30}" sibTransId="{89CF5E05-3F64-4A43-9084-6072F7F0A2A2}"/>
    <dgm:cxn modelId="{34247262-447F-4C2A-9C27-08FFD099F98A}" srcId="{0EA627A9-3DFC-4D2C-A5CD-F5A88B683377}" destId="{F2814148-402E-491F-B759-B3C0DF90FB37}" srcOrd="1" destOrd="0" parTransId="{F430C867-56CE-4930-8819-6E2404092769}" sibTransId="{94BD6292-9467-43C4-AF41-A4BF9B903B47}"/>
    <dgm:cxn modelId="{F84145CB-0F8A-447C-887A-ED3AB5053173}" type="presOf" srcId="{5754DCF2-6AE8-468E-BEFA-A89032A5D047}" destId="{21C6E741-5A5C-4C73-A636-0D5712513944}" srcOrd="0" destOrd="0" presId="urn:microsoft.com/office/officeart/2005/8/layout/vList2"/>
    <dgm:cxn modelId="{975F71AE-3C8A-4701-9FC0-238760C7E171}" srcId="{3F592853-0B40-4826-8E5F-FA28D70F68B4}" destId="{CBCA68F9-A5D8-4353-AA2C-B8720CD515B0}" srcOrd="1" destOrd="0" parTransId="{D36A11CC-71CF-42F7-B349-B1C9C5559527}" sibTransId="{1FF3F360-3786-43B4-B704-32F3A83BF3A6}"/>
    <dgm:cxn modelId="{DE75D404-CAD9-479C-9B44-14479D0007F6}" srcId="{1D8A1302-DE72-4C83-BFAC-4D9BAAF86F0E}" destId="{6576F2E2-E9A2-471F-A7DB-F77EF9D5365D}" srcOrd="1" destOrd="0" parTransId="{63D02BD3-6F98-42B4-A639-E5E8BB471830}" sibTransId="{E5A5227B-40CD-427C-B40C-116E19E6B66F}"/>
    <dgm:cxn modelId="{4DFC6E9F-73F8-402F-B938-E0CE68FC3416}" srcId="{1D8A1302-DE72-4C83-BFAC-4D9BAAF86F0E}" destId="{4D02B96D-65F7-4C74-9385-75690836BFA7}" srcOrd="3" destOrd="0" parTransId="{FE381102-FCA7-40AF-B60E-864B0D1547ED}" sibTransId="{50A12CD4-C076-4E7E-B2FF-CB8E59B9C890}"/>
    <dgm:cxn modelId="{D776F2B6-1621-461F-82D7-DF5D030F8B49}" type="presOf" srcId="{63D4C6BC-CEC7-4E12-96F6-46C727609A3B}" destId="{C1DEE81A-299D-4D72-879E-777FF12B9FBE}" srcOrd="0" destOrd="0" presId="urn:microsoft.com/office/officeart/2005/8/layout/vList2"/>
    <dgm:cxn modelId="{A6E63966-4C63-41FF-92FD-775205A5C330}" type="presOf" srcId="{F2814148-402E-491F-B759-B3C0DF90FB37}" destId="{C1DEE81A-299D-4D72-879E-777FF12B9FBE}" srcOrd="0" destOrd="1" presId="urn:microsoft.com/office/officeart/2005/8/layout/vList2"/>
    <dgm:cxn modelId="{D4CD7B6D-C454-470E-BFC6-3ADC07388DB2}" srcId="{0EA627A9-3DFC-4D2C-A5CD-F5A88B683377}" destId="{63D4C6BC-CEC7-4E12-96F6-46C727609A3B}" srcOrd="0" destOrd="0" parTransId="{D2DD21C2-092F-448E-AF35-6128A85AAB83}" sibTransId="{F01225AE-8FDF-42BD-A983-6614982A1CE9}"/>
    <dgm:cxn modelId="{70949467-CFED-482F-8E6C-3A7895C13329}" type="presOf" srcId="{BCE32314-8BF8-4BD1-9E7F-DAB642AEAF1E}" destId="{BBC85BBE-91C5-4DC2-85F2-75327AC576E5}" srcOrd="0" destOrd="1" presId="urn:microsoft.com/office/officeart/2005/8/layout/vList2"/>
    <dgm:cxn modelId="{3B21563E-94E5-45AC-8D69-36084720D6C9}" srcId="{1D8A1302-DE72-4C83-BFAC-4D9BAAF86F0E}" destId="{3F592853-0B40-4826-8E5F-FA28D70F68B4}" srcOrd="2" destOrd="0" parTransId="{FC172DCC-4B5E-4DD9-9DC3-A5EF4806551C}" sibTransId="{5077FCAE-2C6C-4875-ABEC-B1ADD51F8D2A}"/>
    <dgm:cxn modelId="{BB8055F0-3F6E-4EE2-927D-25C14B9349F0}" srcId="{3F592853-0B40-4826-8E5F-FA28D70F68B4}" destId="{12A3135C-884B-48E8-A02B-94CF397F619A}" srcOrd="2" destOrd="0" parTransId="{33BD6549-442C-42EC-9D4C-4BFFA14123CD}" sibTransId="{F8843AFD-433C-4896-AB55-0DEF094E8F17}"/>
    <dgm:cxn modelId="{EA4551BA-A516-4BD9-806B-49A62E6E6D01}" srcId="{4D02B96D-65F7-4C74-9385-75690836BFA7}" destId="{D2F8CC1A-6071-455A-A3DE-4E2CBC480522}" srcOrd="0" destOrd="0" parTransId="{49EA29BB-3E7C-498A-8483-B7EBD0A928D5}" sibTransId="{D2CAEB3F-9B7A-43AF-B393-95B97994BF11}"/>
    <dgm:cxn modelId="{843E7337-7333-4D68-B802-42490946A68B}" type="presOf" srcId="{CBCA68F9-A5D8-4353-AA2C-B8720CD515B0}" destId="{21C6E741-5A5C-4C73-A636-0D5712513944}" srcOrd="0" destOrd="1" presId="urn:microsoft.com/office/officeart/2005/8/layout/vList2"/>
    <dgm:cxn modelId="{5EF01A41-F0E5-4137-8425-D612349A1372}" type="presOf" srcId="{0EA627A9-3DFC-4D2C-A5CD-F5A88B683377}" destId="{FFB9AD9B-AB6D-4483-9559-753FE30445E4}" srcOrd="0" destOrd="0" presId="urn:microsoft.com/office/officeart/2005/8/layout/vList2"/>
    <dgm:cxn modelId="{CED48316-E7C1-49A3-91E4-F14CB95457C7}" type="presOf" srcId="{3F592853-0B40-4826-8E5F-FA28D70F68B4}" destId="{65221F0A-2E3B-4207-A817-8F23E21E7F10}" srcOrd="0" destOrd="0" presId="urn:microsoft.com/office/officeart/2005/8/layout/vList2"/>
    <dgm:cxn modelId="{6029A206-C31C-46DE-AB5E-F32C6B83E41F}" type="presOf" srcId="{12A3135C-884B-48E8-A02B-94CF397F619A}" destId="{21C6E741-5A5C-4C73-A636-0D5712513944}" srcOrd="0" destOrd="2" presId="urn:microsoft.com/office/officeart/2005/8/layout/vList2"/>
    <dgm:cxn modelId="{81579378-11F7-4389-89BE-60B8C7F4D300}" srcId="{3F592853-0B40-4826-8E5F-FA28D70F68B4}" destId="{29EE6BD4-D9A9-4BB8-A363-BF0A46832BB7}" srcOrd="3" destOrd="0" parTransId="{3E228D7B-B499-4559-B86F-9A2D96C13540}" sibTransId="{569D3DCE-F078-4B50-8E69-301FA8A45CEA}"/>
    <dgm:cxn modelId="{46F235D2-3BE7-42A9-8F27-B0C673AF2433}" type="presOf" srcId="{B5806BC5-F0E0-4F1A-A3C7-2B54615D0FDA}" destId="{BBC85BBE-91C5-4DC2-85F2-75327AC576E5}" srcOrd="0" destOrd="2" presId="urn:microsoft.com/office/officeart/2005/8/layout/vList2"/>
    <dgm:cxn modelId="{020F9D51-F1E0-44BC-9B47-08657F3D0D3F}" type="presParOf" srcId="{6DEB9352-0FAE-4A9B-898F-3B240A765B34}" destId="{FFB9AD9B-AB6D-4483-9559-753FE30445E4}" srcOrd="0" destOrd="0" presId="urn:microsoft.com/office/officeart/2005/8/layout/vList2"/>
    <dgm:cxn modelId="{3FF8E186-1E39-4C25-8702-ECE1C6782324}" type="presParOf" srcId="{6DEB9352-0FAE-4A9B-898F-3B240A765B34}" destId="{C1DEE81A-299D-4D72-879E-777FF12B9FBE}" srcOrd="1" destOrd="0" presId="urn:microsoft.com/office/officeart/2005/8/layout/vList2"/>
    <dgm:cxn modelId="{662F14F7-121E-4FFC-BF97-B3B859296B4D}" type="presParOf" srcId="{6DEB9352-0FAE-4A9B-898F-3B240A765B34}" destId="{EED230B8-461B-4016-95CF-2AD7C3EE4EF9}" srcOrd="2" destOrd="0" presId="urn:microsoft.com/office/officeart/2005/8/layout/vList2"/>
    <dgm:cxn modelId="{1CE33372-A8C9-4A63-89CA-0CD8931383B6}" type="presParOf" srcId="{6DEB9352-0FAE-4A9B-898F-3B240A765B34}" destId="{BBC85BBE-91C5-4DC2-85F2-75327AC576E5}" srcOrd="3" destOrd="0" presId="urn:microsoft.com/office/officeart/2005/8/layout/vList2"/>
    <dgm:cxn modelId="{26CA1AE4-2267-4C7A-9280-38C77EEA9CD0}" type="presParOf" srcId="{6DEB9352-0FAE-4A9B-898F-3B240A765B34}" destId="{65221F0A-2E3B-4207-A817-8F23E21E7F10}" srcOrd="4" destOrd="0" presId="urn:microsoft.com/office/officeart/2005/8/layout/vList2"/>
    <dgm:cxn modelId="{11F35ACB-EC7D-4537-8F17-6F19CC86C2E4}" type="presParOf" srcId="{6DEB9352-0FAE-4A9B-898F-3B240A765B34}" destId="{21C6E741-5A5C-4C73-A636-0D5712513944}" srcOrd="5" destOrd="0" presId="urn:microsoft.com/office/officeart/2005/8/layout/vList2"/>
    <dgm:cxn modelId="{8C7CE338-72DC-4BF4-BEA9-B8ADB9333317}" type="presParOf" srcId="{6DEB9352-0FAE-4A9B-898F-3B240A765B34}" destId="{1FAA9394-884E-4225-8B75-5AFC22315B7A}" srcOrd="6" destOrd="0" presId="urn:microsoft.com/office/officeart/2005/8/layout/vList2"/>
    <dgm:cxn modelId="{3F228665-1A52-4E1B-869F-0F42BB982ABE}" type="presParOf" srcId="{6DEB9352-0FAE-4A9B-898F-3B240A765B34}" destId="{87168F0A-848A-4725-9CA0-2FD756259A36}" srcOrd="7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0FD88D0-1948-49E2-8EEF-8BB904FC2CFA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00FB0544-52B5-4A15-B004-FFCFB90B29EB}">
      <dgm:prSet phldrT="[Текст]"/>
      <dgm:spPr/>
      <dgm:t>
        <a:bodyPr/>
        <a:lstStyle/>
        <a:p>
          <a:r>
            <a:rPr lang="ru-RU" dirty="0" smtClean="0"/>
            <a:t>Неличный характер</a:t>
          </a:r>
          <a:endParaRPr lang="ru-RU" dirty="0"/>
        </a:p>
      </dgm:t>
    </dgm:pt>
    <dgm:pt modelId="{F067CA30-8E63-4ADD-B9A4-66D818131F2D}" type="parTrans" cxnId="{4391BC49-D264-49F9-B134-21A3EAA5719C}">
      <dgm:prSet/>
      <dgm:spPr/>
      <dgm:t>
        <a:bodyPr/>
        <a:lstStyle/>
        <a:p>
          <a:endParaRPr lang="ru-RU"/>
        </a:p>
      </dgm:t>
    </dgm:pt>
    <dgm:pt modelId="{35F69547-5BB7-43BB-B847-92E14CC699D4}" type="sibTrans" cxnId="{4391BC49-D264-49F9-B134-21A3EAA5719C}">
      <dgm:prSet/>
      <dgm:spPr/>
      <dgm:t>
        <a:bodyPr/>
        <a:lstStyle/>
        <a:p>
          <a:endParaRPr lang="ru-RU"/>
        </a:p>
      </dgm:t>
    </dgm:pt>
    <dgm:pt modelId="{07FBD7F3-FA4E-4975-BFD5-141762024DB6}">
      <dgm:prSet phldrT="[Текст]" custT="1"/>
      <dgm:spPr/>
      <dgm:t>
        <a:bodyPr/>
        <a:lstStyle/>
        <a:p>
          <a:r>
            <a:rPr lang="ru-RU" sz="1200" dirty="0" smtClean="0">
              <a:solidFill>
                <a:schemeClr val="tx1"/>
              </a:solidFill>
            </a:rPr>
            <a:t>Потенциальный потребитель узнает информацию о турах не лично от сотрудника фирмы, а через средства массовой информации, проспекты, каталоги, афиши и другие </a:t>
          </a:r>
          <a:r>
            <a:rPr lang="ru-RU" sz="1200" dirty="0" err="1" smtClean="0">
              <a:solidFill>
                <a:schemeClr val="tx1"/>
              </a:solidFill>
            </a:rPr>
            <a:t>рекламоносители</a:t>
          </a:r>
          <a:r>
            <a:rPr lang="ru-RU" sz="1200" dirty="0" smtClean="0">
              <a:solidFill>
                <a:schemeClr val="tx1"/>
              </a:solidFill>
            </a:rPr>
            <a:t>;</a:t>
          </a:r>
          <a:endParaRPr lang="ru-RU" sz="1200" dirty="0">
            <a:solidFill>
              <a:schemeClr val="tx1"/>
            </a:solidFill>
          </a:endParaRPr>
        </a:p>
      </dgm:t>
    </dgm:pt>
    <dgm:pt modelId="{803AD4F4-8CE8-4DB2-8E37-654307D7068D}" type="parTrans" cxnId="{165C9303-54F9-4FC0-BF61-7AF764921321}">
      <dgm:prSet/>
      <dgm:spPr/>
      <dgm:t>
        <a:bodyPr/>
        <a:lstStyle/>
        <a:p>
          <a:endParaRPr lang="ru-RU"/>
        </a:p>
      </dgm:t>
    </dgm:pt>
    <dgm:pt modelId="{E18E2210-C4D2-4D1F-B0B6-C914F217F683}" type="sibTrans" cxnId="{165C9303-54F9-4FC0-BF61-7AF764921321}">
      <dgm:prSet/>
      <dgm:spPr/>
      <dgm:t>
        <a:bodyPr/>
        <a:lstStyle/>
        <a:p>
          <a:endParaRPr lang="ru-RU"/>
        </a:p>
      </dgm:t>
    </dgm:pt>
    <dgm:pt modelId="{69C5118F-57E5-4DA3-9316-EC68CC7B6C81}">
      <dgm:prSet phldrT="[Текст]"/>
      <dgm:spPr/>
      <dgm:t>
        <a:bodyPr/>
        <a:lstStyle/>
        <a:p>
          <a:r>
            <a:rPr lang="ru-RU" dirty="0" smtClean="0"/>
            <a:t>Односторонняя направленность:</a:t>
          </a:r>
          <a:endParaRPr lang="ru-RU" dirty="0"/>
        </a:p>
      </dgm:t>
    </dgm:pt>
    <dgm:pt modelId="{620DE223-352A-4B87-A873-55B1ADCBAA5A}" type="parTrans" cxnId="{1393FC3F-AC99-4340-9484-159CA4DFE2E0}">
      <dgm:prSet/>
      <dgm:spPr/>
      <dgm:t>
        <a:bodyPr/>
        <a:lstStyle/>
        <a:p>
          <a:endParaRPr lang="ru-RU"/>
        </a:p>
      </dgm:t>
    </dgm:pt>
    <dgm:pt modelId="{AA0E5336-BE61-470E-AEB4-2AE4EE5E9FF6}" type="sibTrans" cxnId="{1393FC3F-AC99-4340-9484-159CA4DFE2E0}">
      <dgm:prSet/>
      <dgm:spPr/>
      <dgm:t>
        <a:bodyPr/>
        <a:lstStyle/>
        <a:p>
          <a:endParaRPr lang="ru-RU"/>
        </a:p>
      </dgm:t>
    </dgm:pt>
    <dgm:pt modelId="{2BB7DC5B-026C-47EA-A636-73447530D5FA}">
      <dgm:prSet phldrT="[Текст]" custT="1"/>
      <dgm:spPr/>
      <dgm:t>
        <a:bodyPr/>
        <a:lstStyle/>
        <a:p>
          <a:r>
            <a:rPr lang="ru-RU" sz="1400" dirty="0" smtClean="0">
              <a:solidFill>
                <a:schemeClr val="tx1"/>
              </a:solidFill>
            </a:rPr>
            <a:t>От рекламодателя к адресату (объекту воздействия). Обратная связь может проявиться уже как результат – покупка потребителем турпродукта;</a:t>
          </a:r>
          <a:endParaRPr lang="ru-RU" sz="1400" dirty="0">
            <a:solidFill>
              <a:schemeClr val="tx1"/>
            </a:solidFill>
          </a:endParaRPr>
        </a:p>
      </dgm:t>
    </dgm:pt>
    <dgm:pt modelId="{06465EC7-63A4-447F-B27B-F62B200E6704}" type="parTrans" cxnId="{F1B478B6-C19B-48EE-A18A-36A6B160112E}">
      <dgm:prSet/>
      <dgm:spPr/>
      <dgm:t>
        <a:bodyPr/>
        <a:lstStyle/>
        <a:p>
          <a:endParaRPr lang="ru-RU"/>
        </a:p>
      </dgm:t>
    </dgm:pt>
    <dgm:pt modelId="{8FC930BE-8A6E-40A1-8EE7-11459467E196}" type="sibTrans" cxnId="{F1B478B6-C19B-48EE-A18A-36A6B160112E}">
      <dgm:prSet/>
      <dgm:spPr/>
      <dgm:t>
        <a:bodyPr/>
        <a:lstStyle/>
        <a:p>
          <a:endParaRPr lang="ru-RU"/>
        </a:p>
      </dgm:t>
    </dgm:pt>
    <dgm:pt modelId="{8D65F864-E6D7-480A-98BE-B444A3C3B31E}">
      <dgm:prSet phldrT="[Текст]"/>
      <dgm:spPr/>
      <dgm:t>
        <a:bodyPr/>
        <a:lstStyle/>
        <a:p>
          <a:r>
            <a:rPr lang="ru-RU" dirty="0" smtClean="0"/>
            <a:t>Неопределенность с точки зрения измерения эффекта.</a:t>
          </a:r>
          <a:endParaRPr lang="ru-RU" dirty="0"/>
        </a:p>
      </dgm:t>
    </dgm:pt>
    <dgm:pt modelId="{2E0DF13C-9326-431E-AD15-FFCF419B0170}" type="parTrans" cxnId="{710632C1-0F17-4DEF-8952-30B9D1976A3C}">
      <dgm:prSet/>
      <dgm:spPr/>
      <dgm:t>
        <a:bodyPr/>
        <a:lstStyle/>
        <a:p>
          <a:endParaRPr lang="ru-RU"/>
        </a:p>
      </dgm:t>
    </dgm:pt>
    <dgm:pt modelId="{CA861FF8-3A41-4851-8884-B97973C80B09}" type="sibTrans" cxnId="{710632C1-0F17-4DEF-8952-30B9D1976A3C}">
      <dgm:prSet/>
      <dgm:spPr/>
      <dgm:t>
        <a:bodyPr/>
        <a:lstStyle/>
        <a:p>
          <a:endParaRPr lang="ru-RU"/>
        </a:p>
      </dgm:t>
    </dgm:pt>
    <dgm:pt modelId="{49BD8A8D-12C7-447D-B902-505D526E23CF}">
      <dgm:prSet phldrT="[Текст]" custT="1"/>
      <dgm:spPr/>
      <dgm:t>
        <a:bodyPr/>
        <a:lstStyle/>
        <a:p>
          <a:r>
            <a:rPr lang="ru-RU" sz="900" dirty="0" smtClean="0">
              <a:solidFill>
                <a:schemeClr val="tx1"/>
              </a:solidFill>
            </a:rPr>
            <a:t>Обратная связь в </a:t>
          </a:r>
          <a:r>
            <a:rPr lang="ru-RU" sz="1000" dirty="0" smtClean="0">
              <a:solidFill>
                <a:schemeClr val="tx1"/>
              </a:solidFill>
            </a:rPr>
            <a:t>рекламной деятельности носит вероятностный, неопределенный характер. Факт приобретения туристского продукта зависит большого количества факторов, часто не имеющих прямого отношения к рекламе, стимулированию сбыта, носящих субъективный характер и практически неподдающихся формализации</a:t>
          </a:r>
          <a:r>
            <a:rPr lang="ru-RU" sz="900" dirty="0" smtClean="0">
              <a:solidFill>
                <a:schemeClr val="tx1"/>
              </a:solidFill>
            </a:rPr>
            <a:t>;</a:t>
          </a:r>
          <a:endParaRPr lang="ru-RU" sz="900" dirty="0">
            <a:solidFill>
              <a:schemeClr val="tx1"/>
            </a:solidFill>
          </a:endParaRPr>
        </a:p>
      </dgm:t>
    </dgm:pt>
    <dgm:pt modelId="{C45A4A23-1756-4EC6-9140-76615A07125E}" type="parTrans" cxnId="{6BEDE810-88D4-45C6-A277-3E6FD8F6A22F}">
      <dgm:prSet/>
      <dgm:spPr/>
      <dgm:t>
        <a:bodyPr/>
        <a:lstStyle/>
        <a:p>
          <a:endParaRPr lang="ru-RU"/>
        </a:p>
      </dgm:t>
    </dgm:pt>
    <dgm:pt modelId="{3E63C045-B149-4C31-8F45-DA6147C22D8B}" type="sibTrans" cxnId="{6BEDE810-88D4-45C6-A277-3E6FD8F6A22F}">
      <dgm:prSet/>
      <dgm:spPr/>
      <dgm:t>
        <a:bodyPr/>
        <a:lstStyle/>
        <a:p>
          <a:endParaRPr lang="ru-RU"/>
        </a:p>
      </dgm:t>
    </dgm:pt>
    <dgm:pt modelId="{3A5905FA-B8A2-4479-B393-2FF26ADC0691}">
      <dgm:prSet phldrT="[Текст]"/>
      <dgm:spPr/>
      <dgm:t>
        <a:bodyPr/>
        <a:lstStyle/>
        <a:p>
          <a:r>
            <a:rPr lang="ru-RU" dirty="0" smtClean="0"/>
            <a:t>Общественный характер</a:t>
          </a:r>
          <a:endParaRPr lang="ru-RU" dirty="0"/>
        </a:p>
      </dgm:t>
    </dgm:pt>
    <dgm:pt modelId="{880D4E06-17DC-4BDA-B474-8A1DD57084B0}" type="parTrans" cxnId="{3D73E8E9-04FC-4FD8-BDB4-D98DE2145798}">
      <dgm:prSet/>
      <dgm:spPr/>
      <dgm:t>
        <a:bodyPr/>
        <a:lstStyle/>
        <a:p>
          <a:endParaRPr lang="ru-RU"/>
        </a:p>
      </dgm:t>
    </dgm:pt>
    <dgm:pt modelId="{FE5CD4F8-C197-47D8-96F5-C9900B196FE7}" type="sibTrans" cxnId="{3D73E8E9-04FC-4FD8-BDB4-D98DE2145798}">
      <dgm:prSet/>
      <dgm:spPr/>
      <dgm:t>
        <a:bodyPr/>
        <a:lstStyle/>
        <a:p>
          <a:endParaRPr lang="ru-RU"/>
        </a:p>
      </dgm:t>
    </dgm:pt>
    <dgm:pt modelId="{553F3788-91D9-4C0E-940F-3FB995097D5C}">
      <dgm:prSet phldrT="[Текст]" custT="1"/>
      <dgm:spPr/>
      <dgm:t>
        <a:bodyPr/>
        <a:lstStyle/>
        <a:p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400" dirty="0" smtClean="0">
              <a:solidFill>
                <a:schemeClr val="tx1"/>
              </a:solidFill>
            </a:rPr>
            <a:t>Маркетинговые коммуникации в области туризма несут особую ответственность за достоверность, правдивость и точность передаваемой с их помощью информации;</a:t>
          </a:r>
          <a:endParaRPr lang="ru-RU" sz="1400" dirty="0">
            <a:solidFill>
              <a:schemeClr val="tx1"/>
            </a:solidFill>
          </a:endParaRPr>
        </a:p>
      </dgm:t>
    </dgm:pt>
    <dgm:pt modelId="{3DC57C78-11A8-4C6B-9D5B-B28331D767B6}" type="parTrans" cxnId="{C38641A9-1047-40D6-BE79-9998C5032230}">
      <dgm:prSet/>
      <dgm:spPr/>
      <dgm:t>
        <a:bodyPr/>
        <a:lstStyle/>
        <a:p>
          <a:endParaRPr lang="ru-RU"/>
        </a:p>
      </dgm:t>
    </dgm:pt>
    <dgm:pt modelId="{404BA48B-6B90-4534-8C4E-1AE7EC24F9C8}" type="sibTrans" cxnId="{C38641A9-1047-40D6-BE79-9998C5032230}">
      <dgm:prSet/>
      <dgm:spPr/>
      <dgm:t>
        <a:bodyPr/>
        <a:lstStyle/>
        <a:p>
          <a:endParaRPr lang="ru-RU"/>
        </a:p>
      </dgm:t>
    </dgm:pt>
    <dgm:pt modelId="{5DE07C0C-9654-4B02-814E-5B8253063688}">
      <dgm:prSet phldrT="[Текст]"/>
      <dgm:spPr/>
      <dgm:t>
        <a:bodyPr/>
        <a:lstStyle/>
        <a:p>
          <a:r>
            <a:rPr lang="ru-RU" dirty="0" smtClean="0"/>
            <a:t>Информационная насыщенность</a:t>
          </a:r>
          <a:endParaRPr lang="ru-RU" dirty="0"/>
        </a:p>
      </dgm:t>
    </dgm:pt>
    <dgm:pt modelId="{81E7EA76-15E4-49C8-914F-1C61FAEA0A6E}" type="parTrans" cxnId="{B2CA52EE-A924-43B2-9B7C-FF0FE32DDF46}">
      <dgm:prSet/>
      <dgm:spPr/>
      <dgm:t>
        <a:bodyPr/>
        <a:lstStyle/>
        <a:p>
          <a:endParaRPr lang="ru-RU"/>
        </a:p>
      </dgm:t>
    </dgm:pt>
    <dgm:pt modelId="{AF259383-7F02-4F50-8095-EA11C842ED7B}" type="sibTrans" cxnId="{B2CA52EE-A924-43B2-9B7C-FF0FE32DDF46}">
      <dgm:prSet/>
      <dgm:spPr/>
      <dgm:t>
        <a:bodyPr/>
        <a:lstStyle/>
        <a:p>
          <a:endParaRPr lang="ru-RU"/>
        </a:p>
      </dgm:t>
    </dgm:pt>
    <dgm:pt modelId="{1D448C4C-090F-485A-84DD-832F65AD9CBE}">
      <dgm:prSet phldrT="[Текст]" custT="1"/>
      <dgm:spPr/>
      <dgm:t>
        <a:bodyPr/>
        <a:lstStyle/>
        <a:p>
          <a:r>
            <a:rPr lang="ru-RU" sz="1600" dirty="0" smtClean="0">
              <a:solidFill>
                <a:schemeClr val="tx1"/>
              </a:solidFill>
            </a:rPr>
            <a:t>Туристские услуги в отличие от традиционных товаров не имеют материальной формы и постоянного качества</a:t>
          </a:r>
          <a:endParaRPr lang="ru-RU" sz="1600" dirty="0">
            <a:solidFill>
              <a:schemeClr val="tx1"/>
            </a:solidFill>
          </a:endParaRPr>
        </a:p>
      </dgm:t>
    </dgm:pt>
    <dgm:pt modelId="{85561F83-727A-42F4-AA35-B23EACEF7579}" type="parTrans" cxnId="{15D02D4E-8F06-4A71-8237-0F8285A801FE}">
      <dgm:prSet/>
      <dgm:spPr/>
      <dgm:t>
        <a:bodyPr/>
        <a:lstStyle/>
        <a:p>
          <a:endParaRPr lang="ru-RU"/>
        </a:p>
      </dgm:t>
    </dgm:pt>
    <dgm:pt modelId="{DED40971-11FC-45B0-A3B6-C24587AE0C13}" type="sibTrans" cxnId="{15D02D4E-8F06-4A71-8237-0F8285A801FE}">
      <dgm:prSet/>
      <dgm:spPr/>
      <dgm:t>
        <a:bodyPr/>
        <a:lstStyle/>
        <a:p>
          <a:endParaRPr lang="ru-RU"/>
        </a:p>
      </dgm:t>
    </dgm:pt>
    <dgm:pt modelId="{3970D86A-6BAA-4570-9A7C-AB31D6A78211}">
      <dgm:prSet phldrT="[Текст]"/>
      <dgm:spPr/>
      <dgm:t>
        <a:bodyPr/>
        <a:lstStyle/>
        <a:p>
          <a:r>
            <a:rPr lang="ru-RU" dirty="0" smtClean="0"/>
            <a:t>Броскость и способность к убеждению.</a:t>
          </a:r>
          <a:endParaRPr lang="ru-RU" dirty="0"/>
        </a:p>
      </dgm:t>
    </dgm:pt>
    <dgm:pt modelId="{037B52AC-BD46-4F44-882A-735D267A34CB}" type="parTrans" cxnId="{486D3348-EC8A-4A84-A28F-5FF7ACC80B54}">
      <dgm:prSet/>
      <dgm:spPr/>
      <dgm:t>
        <a:bodyPr/>
        <a:lstStyle/>
        <a:p>
          <a:endParaRPr lang="ru-RU"/>
        </a:p>
      </dgm:t>
    </dgm:pt>
    <dgm:pt modelId="{BD61B1AB-8E20-49FB-9044-0A8CC39773A5}" type="sibTrans" cxnId="{486D3348-EC8A-4A84-A28F-5FF7ACC80B54}">
      <dgm:prSet/>
      <dgm:spPr/>
      <dgm:t>
        <a:bodyPr/>
        <a:lstStyle/>
        <a:p>
          <a:endParaRPr lang="ru-RU"/>
        </a:p>
      </dgm:t>
    </dgm:pt>
    <dgm:pt modelId="{39EC3693-314B-4904-AB19-134116DA97AB}">
      <dgm:prSet phldrT="[Текст]" custT="1"/>
      <dgm:spPr/>
      <dgm:t>
        <a:bodyPr/>
        <a:lstStyle/>
        <a:p>
          <a:r>
            <a:rPr lang="ru-RU" sz="1200" dirty="0" smtClean="0">
              <a:solidFill>
                <a:schemeClr val="tx1"/>
              </a:solidFill>
            </a:rPr>
            <a:t>Специфика туристских услуг обусловливает необходимость использования зрительных, наглядных средств, обеспечивающих более полное представление объектов туристского интереса</a:t>
          </a:r>
          <a:r>
            <a:rPr lang="ru-RU" sz="1100" dirty="0" smtClean="0">
              <a:solidFill>
                <a:schemeClr val="tx1"/>
              </a:solidFill>
            </a:rPr>
            <a:t>.</a:t>
          </a:r>
          <a:endParaRPr lang="ru-RU" sz="1100" dirty="0">
            <a:solidFill>
              <a:schemeClr val="tx1"/>
            </a:solidFill>
          </a:endParaRPr>
        </a:p>
      </dgm:t>
    </dgm:pt>
    <dgm:pt modelId="{7B1D6001-F486-408F-AD86-E62958C88138}" type="parTrans" cxnId="{48554992-6B47-4CC8-B0DA-E717D710459C}">
      <dgm:prSet/>
      <dgm:spPr/>
      <dgm:t>
        <a:bodyPr/>
        <a:lstStyle/>
        <a:p>
          <a:endParaRPr lang="ru-RU"/>
        </a:p>
      </dgm:t>
    </dgm:pt>
    <dgm:pt modelId="{DD0AF18F-EE05-4324-B30F-0DAEFD71FE12}" type="sibTrans" cxnId="{48554992-6B47-4CC8-B0DA-E717D710459C}">
      <dgm:prSet/>
      <dgm:spPr/>
      <dgm:t>
        <a:bodyPr/>
        <a:lstStyle/>
        <a:p>
          <a:endParaRPr lang="ru-RU"/>
        </a:p>
      </dgm:t>
    </dgm:pt>
    <dgm:pt modelId="{2CCDE1F0-A12C-4658-B5DF-0AF7DA6C72A4}" type="pres">
      <dgm:prSet presAssocID="{10FD88D0-1948-49E2-8EEF-8BB904FC2CF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7D59E04-B988-4702-8AE0-4363D3F3A73B}" type="pres">
      <dgm:prSet presAssocID="{00FB0544-52B5-4A15-B004-FFCFB90B29EB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E936DF-71B1-4F8A-9B73-9A0C1CCA6FBD}" type="pres">
      <dgm:prSet presAssocID="{00FB0544-52B5-4A15-B004-FFCFB90B29EB}" presName="childText" presStyleLbl="revTx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645F46-5D23-493E-A578-B9A3FE144B8C}" type="pres">
      <dgm:prSet presAssocID="{69C5118F-57E5-4DA3-9316-EC68CC7B6C81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A32D69F-D2B2-4E0F-A4A0-A9ECC25E7A7C}" type="pres">
      <dgm:prSet presAssocID="{69C5118F-57E5-4DA3-9316-EC68CC7B6C81}" presName="childText" presStyleLbl="revTx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4BEED24-E02F-49A5-9570-58282C02097C}" type="pres">
      <dgm:prSet presAssocID="{8D65F864-E6D7-480A-98BE-B444A3C3B31E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BCC4FE-679E-48E5-8AA5-CFD625821020}" type="pres">
      <dgm:prSet presAssocID="{8D65F864-E6D7-480A-98BE-B444A3C3B31E}" presName="childText" presStyleLbl="revTx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E11124-878A-44FA-96C6-36F8A65BD873}" type="pres">
      <dgm:prSet presAssocID="{3A5905FA-B8A2-4479-B393-2FF26ADC0691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91C456-AAB6-444F-B546-ED092854AC17}" type="pres">
      <dgm:prSet presAssocID="{3A5905FA-B8A2-4479-B393-2FF26ADC0691}" presName="childText" presStyleLbl="revTx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77AFAC-B5EE-4838-B70C-131B4E621FA1}" type="pres">
      <dgm:prSet presAssocID="{5DE07C0C-9654-4B02-814E-5B8253063688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82C6D8-1783-46B8-9C37-5649A74023A4}" type="pres">
      <dgm:prSet presAssocID="{5DE07C0C-9654-4B02-814E-5B8253063688}" presName="childText" presStyleLbl="revTx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A27B12-3A57-4F26-A37E-06DC3BEBA594}" type="pres">
      <dgm:prSet presAssocID="{3970D86A-6BAA-4570-9A7C-AB31D6A78211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7C93B7-1AD7-459B-8370-92C3D07D049F}" type="pres">
      <dgm:prSet presAssocID="{3970D86A-6BAA-4570-9A7C-AB31D6A78211}" presName="childText" presStyleLbl="revTx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7424DEA-2C49-4A0A-970E-CD7A6859FF00}" type="presOf" srcId="{8D65F864-E6D7-480A-98BE-B444A3C3B31E}" destId="{34BEED24-E02F-49A5-9570-58282C02097C}" srcOrd="0" destOrd="0" presId="urn:microsoft.com/office/officeart/2005/8/layout/vList2"/>
    <dgm:cxn modelId="{486D3348-EC8A-4A84-A28F-5FF7ACC80B54}" srcId="{10FD88D0-1948-49E2-8EEF-8BB904FC2CFA}" destId="{3970D86A-6BAA-4570-9A7C-AB31D6A78211}" srcOrd="5" destOrd="0" parTransId="{037B52AC-BD46-4F44-882A-735D267A34CB}" sibTransId="{BD61B1AB-8E20-49FB-9044-0A8CC39773A5}"/>
    <dgm:cxn modelId="{C38641A9-1047-40D6-BE79-9998C5032230}" srcId="{3A5905FA-B8A2-4479-B393-2FF26ADC0691}" destId="{553F3788-91D9-4C0E-940F-3FB995097D5C}" srcOrd="0" destOrd="0" parTransId="{3DC57C78-11A8-4C6B-9D5B-B28331D767B6}" sibTransId="{404BA48B-6B90-4534-8C4E-1AE7EC24F9C8}"/>
    <dgm:cxn modelId="{5F44986C-ECF3-4E32-8425-60A99DB2038A}" type="presOf" srcId="{1D448C4C-090F-485A-84DD-832F65AD9CBE}" destId="{6482C6D8-1783-46B8-9C37-5649A74023A4}" srcOrd="0" destOrd="0" presId="urn:microsoft.com/office/officeart/2005/8/layout/vList2"/>
    <dgm:cxn modelId="{78AD764F-2496-4857-90EB-A1202EF06FDD}" type="presOf" srcId="{00FB0544-52B5-4A15-B004-FFCFB90B29EB}" destId="{C7D59E04-B988-4702-8AE0-4363D3F3A73B}" srcOrd="0" destOrd="0" presId="urn:microsoft.com/office/officeart/2005/8/layout/vList2"/>
    <dgm:cxn modelId="{15D02D4E-8F06-4A71-8237-0F8285A801FE}" srcId="{5DE07C0C-9654-4B02-814E-5B8253063688}" destId="{1D448C4C-090F-485A-84DD-832F65AD9CBE}" srcOrd="0" destOrd="0" parTransId="{85561F83-727A-42F4-AA35-B23EACEF7579}" sibTransId="{DED40971-11FC-45B0-A3B6-C24587AE0C13}"/>
    <dgm:cxn modelId="{42786DBD-CA6D-4A06-9B4D-9A7D01C76E79}" type="presOf" srcId="{07FBD7F3-FA4E-4975-BFD5-141762024DB6}" destId="{B8E936DF-71B1-4F8A-9B73-9A0C1CCA6FBD}" srcOrd="0" destOrd="0" presId="urn:microsoft.com/office/officeart/2005/8/layout/vList2"/>
    <dgm:cxn modelId="{1482A0E4-CB38-4DCF-B58F-D83910E42960}" type="presOf" srcId="{5DE07C0C-9654-4B02-814E-5B8253063688}" destId="{3577AFAC-B5EE-4838-B70C-131B4E621FA1}" srcOrd="0" destOrd="0" presId="urn:microsoft.com/office/officeart/2005/8/layout/vList2"/>
    <dgm:cxn modelId="{ECFE31A3-4DB1-4E2B-B079-675836156D1C}" type="presOf" srcId="{10FD88D0-1948-49E2-8EEF-8BB904FC2CFA}" destId="{2CCDE1F0-A12C-4658-B5DF-0AF7DA6C72A4}" srcOrd="0" destOrd="0" presId="urn:microsoft.com/office/officeart/2005/8/layout/vList2"/>
    <dgm:cxn modelId="{4AF17D12-9611-470A-B9E8-326FB57F76BF}" type="presOf" srcId="{553F3788-91D9-4C0E-940F-3FB995097D5C}" destId="{9091C456-AAB6-444F-B546-ED092854AC17}" srcOrd="0" destOrd="0" presId="urn:microsoft.com/office/officeart/2005/8/layout/vList2"/>
    <dgm:cxn modelId="{04D3F7A8-D1CA-44F6-9369-88DA6F097D5A}" type="presOf" srcId="{2BB7DC5B-026C-47EA-A636-73447530D5FA}" destId="{0A32D69F-D2B2-4E0F-A4A0-A9ECC25E7A7C}" srcOrd="0" destOrd="0" presId="urn:microsoft.com/office/officeart/2005/8/layout/vList2"/>
    <dgm:cxn modelId="{B2CA52EE-A924-43B2-9B7C-FF0FE32DDF46}" srcId="{10FD88D0-1948-49E2-8EEF-8BB904FC2CFA}" destId="{5DE07C0C-9654-4B02-814E-5B8253063688}" srcOrd="4" destOrd="0" parTransId="{81E7EA76-15E4-49C8-914F-1C61FAEA0A6E}" sibTransId="{AF259383-7F02-4F50-8095-EA11C842ED7B}"/>
    <dgm:cxn modelId="{7A86CA05-4E25-4AFB-9E55-0BAF5BBD0C1B}" type="presOf" srcId="{49BD8A8D-12C7-447D-B902-505D526E23CF}" destId="{13BCC4FE-679E-48E5-8AA5-CFD625821020}" srcOrd="0" destOrd="0" presId="urn:microsoft.com/office/officeart/2005/8/layout/vList2"/>
    <dgm:cxn modelId="{48554992-6B47-4CC8-B0DA-E717D710459C}" srcId="{3970D86A-6BAA-4570-9A7C-AB31D6A78211}" destId="{39EC3693-314B-4904-AB19-134116DA97AB}" srcOrd="0" destOrd="0" parTransId="{7B1D6001-F486-408F-AD86-E62958C88138}" sibTransId="{DD0AF18F-EE05-4324-B30F-0DAEFD71FE12}"/>
    <dgm:cxn modelId="{F1B478B6-C19B-48EE-A18A-36A6B160112E}" srcId="{69C5118F-57E5-4DA3-9316-EC68CC7B6C81}" destId="{2BB7DC5B-026C-47EA-A636-73447530D5FA}" srcOrd="0" destOrd="0" parTransId="{06465EC7-63A4-447F-B27B-F62B200E6704}" sibTransId="{8FC930BE-8A6E-40A1-8EE7-11459467E196}"/>
    <dgm:cxn modelId="{165C9303-54F9-4FC0-BF61-7AF764921321}" srcId="{00FB0544-52B5-4A15-B004-FFCFB90B29EB}" destId="{07FBD7F3-FA4E-4975-BFD5-141762024DB6}" srcOrd="0" destOrd="0" parTransId="{803AD4F4-8CE8-4DB2-8E37-654307D7068D}" sibTransId="{E18E2210-C4D2-4D1F-B0B6-C914F217F683}"/>
    <dgm:cxn modelId="{710632C1-0F17-4DEF-8952-30B9D1976A3C}" srcId="{10FD88D0-1948-49E2-8EEF-8BB904FC2CFA}" destId="{8D65F864-E6D7-480A-98BE-B444A3C3B31E}" srcOrd="2" destOrd="0" parTransId="{2E0DF13C-9326-431E-AD15-FFCF419B0170}" sibTransId="{CA861FF8-3A41-4851-8884-B97973C80B09}"/>
    <dgm:cxn modelId="{5E891EA5-0CE7-49C3-8398-7110C8C2777A}" type="presOf" srcId="{3A5905FA-B8A2-4479-B393-2FF26ADC0691}" destId="{9DE11124-878A-44FA-96C6-36F8A65BD873}" srcOrd="0" destOrd="0" presId="urn:microsoft.com/office/officeart/2005/8/layout/vList2"/>
    <dgm:cxn modelId="{6BEDE810-88D4-45C6-A277-3E6FD8F6A22F}" srcId="{8D65F864-E6D7-480A-98BE-B444A3C3B31E}" destId="{49BD8A8D-12C7-447D-B902-505D526E23CF}" srcOrd="0" destOrd="0" parTransId="{C45A4A23-1756-4EC6-9140-76615A07125E}" sibTransId="{3E63C045-B149-4C31-8F45-DA6147C22D8B}"/>
    <dgm:cxn modelId="{7421E04B-EEF9-44F9-8510-9584843C4148}" type="presOf" srcId="{3970D86A-6BAA-4570-9A7C-AB31D6A78211}" destId="{D6A27B12-3A57-4F26-A37E-06DC3BEBA594}" srcOrd="0" destOrd="0" presId="urn:microsoft.com/office/officeart/2005/8/layout/vList2"/>
    <dgm:cxn modelId="{2F2FA655-A4D1-40F9-ACC2-0CF02EF64A70}" type="presOf" srcId="{69C5118F-57E5-4DA3-9316-EC68CC7B6C81}" destId="{87645F46-5D23-493E-A578-B9A3FE144B8C}" srcOrd="0" destOrd="0" presId="urn:microsoft.com/office/officeart/2005/8/layout/vList2"/>
    <dgm:cxn modelId="{1393FC3F-AC99-4340-9484-159CA4DFE2E0}" srcId="{10FD88D0-1948-49E2-8EEF-8BB904FC2CFA}" destId="{69C5118F-57E5-4DA3-9316-EC68CC7B6C81}" srcOrd="1" destOrd="0" parTransId="{620DE223-352A-4B87-A873-55B1ADCBAA5A}" sibTransId="{AA0E5336-BE61-470E-AEB4-2AE4EE5E9FF6}"/>
    <dgm:cxn modelId="{8DA2AE89-3044-444B-ACCC-8A936B867125}" type="presOf" srcId="{39EC3693-314B-4904-AB19-134116DA97AB}" destId="{777C93B7-1AD7-459B-8370-92C3D07D049F}" srcOrd="0" destOrd="0" presId="urn:microsoft.com/office/officeart/2005/8/layout/vList2"/>
    <dgm:cxn modelId="{4391BC49-D264-49F9-B134-21A3EAA5719C}" srcId="{10FD88D0-1948-49E2-8EEF-8BB904FC2CFA}" destId="{00FB0544-52B5-4A15-B004-FFCFB90B29EB}" srcOrd="0" destOrd="0" parTransId="{F067CA30-8E63-4ADD-B9A4-66D818131F2D}" sibTransId="{35F69547-5BB7-43BB-B847-92E14CC699D4}"/>
    <dgm:cxn modelId="{3D73E8E9-04FC-4FD8-BDB4-D98DE2145798}" srcId="{10FD88D0-1948-49E2-8EEF-8BB904FC2CFA}" destId="{3A5905FA-B8A2-4479-B393-2FF26ADC0691}" srcOrd="3" destOrd="0" parTransId="{880D4E06-17DC-4BDA-B474-8A1DD57084B0}" sibTransId="{FE5CD4F8-C197-47D8-96F5-C9900B196FE7}"/>
    <dgm:cxn modelId="{076F886F-6036-4659-81AB-6E476F22F6F7}" type="presParOf" srcId="{2CCDE1F0-A12C-4658-B5DF-0AF7DA6C72A4}" destId="{C7D59E04-B988-4702-8AE0-4363D3F3A73B}" srcOrd="0" destOrd="0" presId="urn:microsoft.com/office/officeart/2005/8/layout/vList2"/>
    <dgm:cxn modelId="{19F02CF2-6E26-4F0C-8934-084F4CAA9F62}" type="presParOf" srcId="{2CCDE1F0-A12C-4658-B5DF-0AF7DA6C72A4}" destId="{B8E936DF-71B1-4F8A-9B73-9A0C1CCA6FBD}" srcOrd="1" destOrd="0" presId="urn:microsoft.com/office/officeart/2005/8/layout/vList2"/>
    <dgm:cxn modelId="{ED668507-B0C8-471A-A348-88D813789C26}" type="presParOf" srcId="{2CCDE1F0-A12C-4658-B5DF-0AF7DA6C72A4}" destId="{87645F46-5D23-493E-A578-B9A3FE144B8C}" srcOrd="2" destOrd="0" presId="urn:microsoft.com/office/officeart/2005/8/layout/vList2"/>
    <dgm:cxn modelId="{4A6361FD-FF71-4DAE-8DC1-4F6EA0F8DE19}" type="presParOf" srcId="{2CCDE1F0-A12C-4658-B5DF-0AF7DA6C72A4}" destId="{0A32D69F-D2B2-4E0F-A4A0-A9ECC25E7A7C}" srcOrd="3" destOrd="0" presId="urn:microsoft.com/office/officeart/2005/8/layout/vList2"/>
    <dgm:cxn modelId="{93C2501C-879E-400F-A449-9AB884F06A71}" type="presParOf" srcId="{2CCDE1F0-A12C-4658-B5DF-0AF7DA6C72A4}" destId="{34BEED24-E02F-49A5-9570-58282C02097C}" srcOrd="4" destOrd="0" presId="urn:microsoft.com/office/officeart/2005/8/layout/vList2"/>
    <dgm:cxn modelId="{C8A97726-265B-4B12-B8EC-E3B709860EC6}" type="presParOf" srcId="{2CCDE1F0-A12C-4658-B5DF-0AF7DA6C72A4}" destId="{13BCC4FE-679E-48E5-8AA5-CFD625821020}" srcOrd="5" destOrd="0" presId="urn:microsoft.com/office/officeart/2005/8/layout/vList2"/>
    <dgm:cxn modelId="{E98AC23C-55EA-403C-87A0-2CFEB3DFF0A8}" type="presParOf" srcId="{2CCDE1F0-A12C-4658-B5DF-0AF7DA6C72A4}" destId="{9DE11124-878A-44FA-96C6-36F8A65BD873}" srcOrd="6" destOrd="0" presId="urn:microsoft.com/office/officeart/2005/8/layout/vList2"/>
    <dgm:cxn modelId="{58E1ED6E-9E87-40A1-B29B-8C47B848EB88}" type="presParOf" srcId="{2CCDE1F0-A12C-4658-B5DF-0AF7DA6C72A4}" destId="{9091C456-AAB6-444F-B546-ED092854AC17}" srcOrd="7" destOrd="0" presId="urn:microsoft.com/office/officeart/2005/8/layout/vList2"/>
    <dgm:cxn modelId="{2642B676-101F-4EB8-A95D-92E00FA86DA7}" type="presParOf" srcId="{2CCDE1F0-A12C-4658-B5DF-0AF7DA6C72A4}" destId="{3577AFAC-B5EE-4838-B70C-131B4E621FA1}" srcOrd="8" destOrd="0" presId="urn:microsoft.com/office/officeart/2005/8/layout/vList2"/>
    <dgm:cxn modelId="{78906F91-DD8E-4757-AD8A-3BC4E3DFCA57}" type="presParOf" srcId="{2CCDE1F0-A12C-4658-B5DF-0AF7DA6C72A4}" destId="{6482C6D8-1783-46B8-9C37-5649A74023A4}" srcOrd="9" destOrd="0" presId="urn:microsoft.com/office/officeart/2005/8/layout/vList2"/>
    <dgm:cxn modelId="{E0F649E4-9953-40E7-8E62-7D04BCBD3DA1}" type="presParOf" srcId="{2CCDE1F0-A12C-4658-B5DF-0AF7DA6C72A4}" destId="{D6A27B12-3A57-4F26-A37E-06DC3BEBA594}" srcOrd="10" destOrd="0" presId="urn:microsoft.com/office/officeart/2005/8/layout/vList2"/>
    <dgm:cxn modelId="{008E7B76-CD26-4EC9-8E91-2DA04593180F}" type="presParOf" srcId="{2CCDE1F0-A12C-4658-B5DF-0AF7DA6C72A4}" destId="{777C93B7-1AD7-459B-8370-92C3D07D049F}" srcOrd="1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9402AEC-BF93-4AEB-A9DE-12F253705706}" type="doc">
      <dgm:prSet loTypeId="urn:microsoft.com/office/officeart/2005/8/layout/p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6EBD453C-736E-4A9F-806B-C5C69D31F2FC}">
      <dgm:prSet phldrT="[Текст]" custT="1"/>
      <dgm:spPr/>
      <dgm:t>
        <a:bodyPr/>
        <a:lstStyle/>
        <a:p>
          <a:r>
            <a:rPr lang="ru-RU" sz="1800" b="1" dirty="0" smtClean="0"/>
            <a:t>Прямой маркетинг</a:t>
          </a:r>
          <a:endParaRPr lang="ru-RU" sz="1800" b="1" dirty="0"/>
        </a:p>
      </dgm:t>
    </dgm:pt>
    <dgm:pt modelId="{A9915503-354E-4941-A7A0-A014138A40D5}" type="parTrans" cxnId="{0C3A8BFE-EF88-44D4-B0A5-2C53E5F6D112}">
      <dgm:prSet/>
      <dgm:spPr/>
      <dgm:t>
        <a:bodyPr/>
        <a:lstStyle/>
        <a:p>
          <a:endParaRPr lang="ru-RU"/>
        </a:p>
      </dgm:t>
    </dgm:pt>
    <dgm:pt modelId="{2CD40614-B6E5-48E1-BD79-1DC40A5EC91F}" type="sibTrans" cxnId="{0C3A8BFE-EF88-44D4-B0A5-2C53E5F6D112}">
      <dgm:prSet/>
      <dgm:spPr/>
      <dgm:t>
        <a:bodyPr/>
        <a:lstStyle/>
        <a:p>
          <a:endParaRPr lang="ru-RU"/>
        </a:p>
      </dgm:t>
    </dgm:pt>
    <dgm:pt modelId="{B42FF9D2-351A-4C5F-8BCE-46ED0FD2DE6C}">
      <dgm:prSet phldrT="[Текст]" custT="1"/>
      <dgm:spPr/>
      <dgm:t>
        <a:bodyPr/>
        <a:lstStyle/>
        <a:p>
          <a:r>
            <a:rPr lang="ru-RU" sz="1400" b="1" dirty="0" smtClean="0"/>
            <a:t>Продвижение продаж (стимулирование сбыта</a:t>
          </a:r>
          <a:r>
            <a:rPr lang="ru-RU" sz="1400" dirty="0" smtClean="0"/>
            <a:t>)</a:t>
          </a:r>
          <a:endParaRPr lang="ru-RU" sz="1400" dirty="0"/>
        </a:p>
      </dgm:t>
    </dgm:pt>
    <dgm:pt modelId="{A14C2FEE-4006-45BD-9175-6EDFDA619C17}" type="parTrans" cxnId="{978EA391-CCD5-44F4-8B0F-ED7D16A098E0}">
      <dgm:prSet/>
      <dgm:spPr/>
      <dgm:t>
        <a:bodyPr/>
        <a:lstStyle/>
        <a:p>
          <a:endParaRPr lang="ru-RU"/>
        </a:p>
      </dgm:t>
    </dgm:pt>
    <dgm:pt modelId="{CE332B9B-8379-4ADE-A542-69977158190E}" type="sibTrans" cxnId="{978EA391-CCD5-44F4-8B0F-ED7D16A098E0}">
      <dgm:prSet/>
      <dgm:spPr/>
      <dgm:t>
        <a:bodyPr/>
        <a:lstStyle/>
        <a:p>
          <a:endParaRPr lang="ru-RU"/>
        </a:p>
      </dgm:t>
    </dgm:pt>
    <dgm:pt modelId="{079C0C07-277A-421E-8F95-D611A1FB289D}">
      <dgm:prSet phldrT="[Текст]" custT="1"/>
      <dgm:spPr/>
      <dgm:t>
        <a:bodyPr/>
        <a:lstStyle/>
        <a:p>
          <a:r>
            <a:rPr lang="ru-RU" sz="1250" b="1" dirty="0" smtClean="0"/>
            <a:t>Связи с общественностью</a:t>
          </a:r>
          <a:endParaRPr lang="ru-RU" sz="1250" b="1" dirty="0"/>
        </a:p>
      </dgm:t>
    </dgm:pt>
    <dgm:pt modelId="{68CAE531-7BE2-4A48-A84B-512FDCBB48FE}" type="parTrans" cxnId="{98C2A228-37BA-450A-BF94-2B0F12D8D9D2}">
      <dgm:prSet/>
      <dgm:spPr/>
      <dgm:t>
        <a:bodyPr/>
        <a:lstStyle/>
        <a:p>
          <a:endParaRPr lang="ru-RU"/>
        </a:p>
      </dgm:t>
    </dgm:pt>
    <dgm:pt modelId="{53B845A0-FDF4-451F-9ADA-A0476D8C1B08}" type="sibTrans" cxnId="{98C2A228-37BA-450A-BF94-2B0F12D8D9D2}">
      <dgm:prSet/>
      <dgm:spPr/>
      <dgm:t>
        <a:bodyPr/>
        <a:lstStyle/>
        <a:p>
          <a:endParaRPr lang="ru-RU"/>
        </a:p>
      </dgm:t>
    </dgm:pt>
    <dgm:pt modelId="{DE3F7C34-F376-430A-9B8F-F97590B57C91}">
      <dgm:prSet phldrT="[Текст]"/>
      <dgm:spPr/>
      <dgm:t>
        <a:bodyPr/>
        <a:lstStyle/>
        <a:p>
          <a:r>
            <a:rPr lang="ru-RU" sz="1800" b="1" dirty="0" smtClean="0"/>
            <a:t>Выставки и ярмарки</a:t>
          </a:r>
          <a:endParaRPr lang="ru-RU" sz="1800" b="1" dirty="0"/>
        </a:p>
      </dgm:t>
    </dgm:pt>
    <dgm:pt modelId="{51C847BD-D882-4175-B831-A88E579E10C3}" type="parTrans" cxnId="{4993AEC2-CD38-4A8C-BCCC-82297F251F6D}">
      <dgm:prSet/>
      <dgm:spPr/>
      <dgm:t>
        <a:bodyPr/>
        <a:lstStyle/>
        <a:p>
          <a:endParaRPr lang="ru-RU"/>
        </a:p>
      </dgm:t>
    </dgm:pt>
    <dgm:pt modelId="{FA12563A-D631-4229-A0F9-F450E52F25A2}" type="sibTrans" cxnId="{4993AEC2-CD38-4A8C-BCCC-82297F251F6D}">
      <dgm:prSet/>
      <dgm:spPr/>
      <dgm:t>
        <a:bodyPr/>
        <a:lstStyle/>
        <a:p>
          <a:endParaRPr lang="ru-RU"/>
        </a:p>
      </dgm:t>
    </dgm:pt>
    <dgm:pt modelId="{327537D8-0AD3-4B72-8A19-74B477CE577F}">
      <dgm:prSet phldrT="[Текст]" custT="1"/>
      <dgm:spPr/>
      <dgm:t>
        <a:bodyPr/>
        <a:lstStyle/>
        <a:p>
          <a:r>
            <a:rPr lang="ru-RU" sz="2000" b="1" dirty="0" smtClean="0"/>
            <a:t>Реклама</a:t>
          </a:r>
          <a:endParaRPr lang="ru-RU" sz="2000" b="1" dirty="0"/>
        </a:p>
      </dgm:t>
    </dgm:pt>
    <dgm:pt modelId="{7BAAE790-9376-462D-8CA6-310030A6435C}" type="parTrans" cxnId="{3F4E1F56-AA9D-4B1B-932E-2F2C754336A6}">
      <dgm:prSet/>
      <dgm:spPr/>
      <dgm:t>
        <a:bodyPr/>
        <a:lstStyle/>
        <a:p>
          <a:endParaRPr lang="ru-RU"/>
        </a:p>
      </dgm:t>
    </dgm:pt>
    <dgm:pt modelId="{C6D19BDF-5A35-4621-9D9F-EAB91EB7211D}" type="sibTrans" cxnId="{3F4E1F56-AA9D-4B1B-932E-2F2C754336A6}">
      <dgm:prSet/>
      <dgm:spPr/>
      <dgm:t>
        <a:bodyPr/>
        <a:lstStyle/>
        <a:p>
          <a:endParaRPr lang="ru-RU"/>
        </a:p>
      </dgm:t>
    </dgm:pt>
    <dgm:pt modelId="{187A385E-F29D-4CD6-8D24-BDD88EE74910}" type="pres">
      <dgm:prSet presAssocID="{59402AEC-BF93-4AEB-A9DE-12F253705706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22E24EE-1868-48E0-9A32-70A009D83CC7}" type="pres">
      <dgm:prSet presAssocID="{59402AEC-BF93-4AEB-A9DE-12F253705706}" presName="bkgdShp" presStyleLbl="alignAccFollowNode1" presStyleIdx="0" presStyleCnt="1" custLinFactNeighborY="-24919"/>
      <dgm:spPr/>
    </dgm:pt>
    <dgm:pt modelId="{EE1CACCE-445C-453B-A803-135A6561E7AF}" type="pres">
      <dgm:prSet presAssocID="{59402AEC-BF93-4AEB-A9DE-12F253705706}" presName="linComp" presStyleCnt="0"/>
      <dgm:spPr/>
    </dgm:pt>
    <dgm:pt modelId="{B00B7475-8BE1-4450-AB51-ED5D21F2BFBE}" type="pres">
      <dgm:prSet presAssocID="{6EBD453C-736E-4A9F-806B-C5C69D31F2FC}" presName="compNode" presStyleCnt="0"/>
      <dgm:spPr/>
    </dgm:pt>
    <dgm:pt modelId="{38E2B704-010D-452B-BA4D-943AC521D805}" type="pres">
      <dgm:prSet presAssocID="{6EBD453C-736E-4A9F-806B-C5C69D31F2FC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B3AB9B-8084-4F0E-A071-CE030875B7ED}" type="pres">
      <dgm:prSet presAssocID="{6EBD453C-736E-4A9F-806B-C5C69D31F2FC}" presName="invisiNode" presStyleLbl="node1" presStyleIdx="0" presStyleCnt="5"/>
      <dgm:spPr/>
    </dgm:pt>
    <dgm:pt modelId="{A4C83870-0982-44F1-B65E-33A837166B00}" type="pres">
      <dgm:prSet presAssocID="{6EBD453C-736E-4A9F-806B-C5C69D31F2FC}" presName="imagNode" presStyleLbl="fgImgPlac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</dgm:spPr>
      <dgm:t>
        <a:bodyPr/>
        <a:lstStyle/>
        <a:p>
          <a:endParaRPr lang="ru-RU"/>
        </a:p>
      </dgm:t>
    </dgm:pt>
    <dgm:pt modelId="{43B7FB5C-D867-49E0-AE34-87E0E6000367}" type="pres">
      <dgm:prSet presAssocID="{2CD40614-B6E5-48E1-BD79-1DC40A5EC91F}" presName="sibTrans" presStyleLbl="sibTrans2D1" presStyleIdx="0" presStyleCnt="0"/>
      <dgm:spPr/>
      <dgm:t>
        <a:bodyPr/>
        <a:lstStyle/>
        <a:p>
          <a:endParaRPr lang="ru-RU"/>
        </a:p>
      </dgm:t>
    </dgm:pt>
    <dgm:pt modelId="{078FFC30-03A1-444F-B600-EC79A29FA46B}" type="pres">
      <dgm:prSet presAssocID="{B42FF9D2-351A-4C5F-8BCE-46ED0FD2DE6C}" presName="compNode" presStyleCnt="0"/>
      <dgm:spPr/>
    </dgm:pt>
    <dgm:pt modelId="{1ED0E7B9-8F46-445B-B1F4-B20B068EE5D4}" type="pres">
      <dgm:prSet presAssocID="{B42FF9D2-351A-4C5F-8BCE-46ED0FD2DE6C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EF9F38-6A33-4614-BF74-C16378E4E875}" type="pres">
      <dgm:prSet presAssocID="{B42FF9D2-351A-4C5F-8BCE-46ED0FD2DE6C}" presName="invisiNode" presStyleLbl="node1" presStyleIdx="1" presStyleCnt="5"/>
      <dgm:spPr/>
    </dgm:pt>
    <dgm:pt modelId="{20AAF827-4475-4BF7-828D-1092FF88F4D3}" type="pres">
      <dgm:prSet presAssocID="{B42FF9D2-351A-4C5F-8BCE-46ED0FD2DE6C}" presName="imagNode" presStyleLbl="fgImgPlace1" presStyleIdx="1" presStyleCnt="5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0" r="-10000"/>
          </a:stretch>
        </a:blipFill>
      </dgm:spPr>
      <dgm:t>
        <a:bodyPr/>
        <a:lstStyle/>
        <a:p>
          <a:endParaRPr lang="ru-RU"/>
        </a:p>
      </dgm:t>
    </dgm:pt>
    <dgm:pt modelId="{62B0BEEE-A402-4B60-AE43-0F40C693A37D}" type="pres">
      <dgm:prSet presAssocID="{CE332B9B-8379-4ADE-A542-69977158190E}" presName="sibTrans" presStyleLbl="sibTrans2D1" presStyleIdx="0" presStyleCnt="0"/>
      <dgm:spPr/>
      <dgm:t>
        <a:bodyPr/>
        <a:lstStyle/>
        <a:p>
          <a:endParaRPr lang="ru-RU"/>
        </a:p>
      </dgm:t>
    </dgm:pt>
    <dgm:pt modelId="{EC650E66-B524-43CD-88E9-41DA69257F19}" type="pres">
      <dgm:prSet presAssocID="{079C0C07-277A-421E-8F95-D611A1FB289D}" presName="compNode" presStyleCnt="0"/>
      <dgm:spPr/>
    </dgm:pt>
    <dgm:pt modelId="{811C4D03-D6E6-4A16-B07E-6059DAC089BC}" type="pres">
      <dgm:prSet presAssocID="{079C0C07-277A-421E-8F95-D611A1FB289D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6EF38F-ADB9-4BA9-8DAD-8CB6D2DC31E0}" type="pres">
      <dgm:prSet presAssocID="{079C0C07-277A-421E-8F95-D611A1FB289D}" presName="invisiNode" presStyleLbl="node1" presStyleIdx="2" presStyleCnt="5"/>
      <dgm:spPr/>
    </dgm:pt>
    <dgm:pt modelId="{F0954C66-A0BB-4FB5-BF9A-A833AE12B031}" type="pres">
      <dgm:prSet presAssocID="{079C0C07-277A-421E-8F95-D611A1FB289D}" presName="imagNode" presStyleLbl="fgImgPlace1" presStyleIdx="2" presStyleCnt="5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</dgm:spPr>
      <dgm:t>
        <a:bodyPr/>
        <a:lstStyle/>
        <a:p>
          <a:endParaRPr lang="ru-RU"/>
        </a:p>
      </dgm:t>
    </dgm:pt>
    <dgm:pt modelId="{B479128A-9CA0-4568-BFF1-A679F4FE9CB9}" type="pres">
      <dgm:prSet presAssocID="{53B845A0-FDF4-451F-9ADA-A0476D8C1B08}" presName="sibTrans" presStyleLbl="sibTrans2D1" presStyleIdx="0" presStyleCnt="0"/>
      <dgm:spPr/>
      <dgm:t>
        <a:bodyPr/>
        <a:lstStyle/>
        <a:p>
          <a:endParaRPr lang="ru-RU"/>
        </a:p>
      </dgm:t>
    </dgm:pt>
    <dgm:pt modelId="{B31330EA-7904-4465-B879-63D7DEA3E703}" type="pres">
      <dgm:prSet presAssocID="{DE3F7C34-F376-430A-9B8F-F97590B57C91}" presName="compNode" presStyleCnt="0"/>
      <dgm:spPr/>
    </dgm:pt>
    <dgm:pt modelId="{AAF46D7F-978F-4627-9192-7F7B6A2CF2F1}" type="pres">
      <dgm:prSet presAssocID="{DE3F7C34-F376-430A-9B8F-F97590B57C91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3946C2-3F9F-4F09-92F9-FB3BA5DCC6EE}" type="pres">
      <dgm:prSet presAssocID="{DE3F7C34-F376-430A-9B8F-F97590B57C91}" presName="invisiNode" presStyleLbl="node1" presStyleIdx="3" presStyleCnt="5"/>
      <dgm:spPr/>
    </dgm:pt>
    <dgm:pt modelId="{15D30013-9101-4697-8D18-4C4416F08C43}" type="pres">
      <dgm:prSet presAssocID="{DE3F7C34-F376-430A-9B8F-F97590B57C91}" presName="imagNode" presStyleLbl="fgImgPlace1" presStyleIdx="3" presStyleCnt="5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8000" b="-28000"/>
          </a:stretch>
        </a:blipFill>
      </dgm:spPr>
      <dgm:t>
        <a:bodyPr/>
        <a:lstStyle/>
        <a:p>
          <a:endParaRPr lang="ru-RU"/>
        </a:p>
      </dgm:t>
    </dgm:pt>
    <dgm:pt modelId="{F36A35DC-E108-414D-BA70-DED8AE2E1A0C}" type="pres">
      <dgm:prSet presAssocID="{FA12563A-D631-4229-A0F9-F450E52F25A2}" presName="sibTrans" presStyleLbl="sibTrans2D1" presStyleIdx="0" presStyleCnt="0"/>
      <dgm:spPr/>
      <dgm:t>
        <a:bodyPr/>
        <a:lstStyle/>
        <a:p>
          <a:endParaRPr lang="ru-RU"/>
        </a:p>
      </dgm:t>
    </dgm:pt>
    <dgm:pt modelId="{12A13B27-D99C-4525-8D0F-4BCBEA9FBD1C}" type="pres">
      <dgm:prSet presAssocID="{327537D8-0AD3-4B72-8A19-74B477CE577F}" presName="compNode" presStyleCnt="0"/>
      <dgm:spPr/>
    </dgm:pt>
    <dgm:pt modelId="{5A1E957D-B704-42EE-8636-31D350E67776}" type="pres">
      <dgm:prSet presAssocID="{327537D8-0AD3-4B72-8A19-74B477CE577F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B000B3E-ED69-4713-8CFC-D584535CCB23}" type="pres">
      <dgm:prSet presAssocID="{327537D8-0AD3-4B72-8A19-74B477CE577F}" presName="invisiNode" presStyleLbl="node1" presStyleIdx="4" presStyleCnt="5"/>
      <dgm:spPr/>
    </dgm:pt>
    <dgm:pt modelId="{422263AA-1A8A-4F09-BF91-66701F33C135}" type="pres">
      <dgm:prSet presAssocID="{327537D8-0AD3-4B72-8A19-74B477CE577F}" presName="imagNode" presStyleLbl="fgImgPlace1" presStyleIdx="4" presStyleCnt="5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</dgm:spPr>
      <dgm:t>
        <a:bodyPr/>
        <a:lstStyle/>
        <a:p>
          <a:endParaRPr lang="ru-RU"/>
        </a:p>
      </dgm:t>
    </dgm:pt>
  </dgm:ptLst>
  <dgm:cxnLst>
    <dgm:cxn modelId="{869411D5-9DB4-4E5E-8453-13F75F7E45C9}" type="presOf" srcId="{327537D8-0AD3-4B72-8A19-74B477CE577F}" destId="{5A1E957D-B704-42EE-8636-31D350E67776}" srcOrd="0" destOrd="0" presId="urn:microsoft.com/office/officeart/2005/8/layout/pList2"/>
    <dgm:cxn modelId="{3F4E1F56-AA9D-4B1B-932E-2F2C754336A6}" srcId="{59402AEC-BF93-4AEB-A9DE-12F253705706}" destId="{327537D8-0AD3-4B72-8A19-74B477CE577F}" srcOrd="4" destOrd="0" parTransId="{7BAAE790-9376-462D-8CA6-310030A6435C}" sibTransId="{C6D19BDF-5A35-4621-9D9F-EAB91EB7211D}"/>
    <dgm:cxn modelId="{EDCB13E0-3344-48E2-AB92-D91D8770E93A}" type="presOf" srcId="{53B845A0-FDF4-451F-9ADA-A0476D8C1B08}" destId="{B479128A-9CA0-4568-BFF1-A679F4FE9CB9}" srcOrd="0" destOrd="0" presId="urn:microsoft.com/office/officeart/2005/8/layout/pList2"/>
    <dgm:cxn modelId="{98C2A228-37BA-450A-BF94-2B0F12D8D9D2}" srcId="{59402AEC-BF93-4AEB-A9DE-12F253705706}" destId="{079C0C07-277A-421E-8F95-D611A1FB289D}" srcOrd="2" destOrd="0" parTransId="{68CAE531-7BE2-4A48-A84B-512FDCBB48FE}" sibTransId="{53B845A0-FDF4-451F-9ADA-A0476D8C1B08}"/>
    <dgm:cxn modelId="{1446A6DD-E15B-434A-A825-038FDFFF2E33}" type="presOf" srcId="{B42FF9D2-351A-4C5F-8BCE-46ED0FD2DE6C}" destId="{1ED0E7B9-8F46-445B-B1F4-B20B068EE5D4}" srcOrd="0" destOrd="0" presId="urn:microsoft.com/office/officeart/2005/8/layout/pList2"/>
    <dgm:cxn modelId="{26367321-541D-442D-BC31-7D14011B776E}" type="presOf" srcId="{CE332B9B-8379-4ADE-A542-69977158190E}" destId="{62B0BEEE-A402-4B60-AE43-0F40C693A37D}" srcOrd="0" destOrd="0" presId="urn:microsoft.com/office/officeart/2005/8/layout/pList2"/>
    <dgm:cxn modelId="{67716900-3C37-4E34-91BE-B1376074E259}" type="presOf" srcId="{2CD40614-B6E5-48E1-BD79-1DC40A5EC91F}" destId="{43B7FB5C-D867-49E0-AE34-87E0E6000367}" srcOrd="0" destOrd="0" presId="urn:microsoft.com/office/officeart/2005/8/layout/pList2"/>
    <dgm:cxn modelId="{8E73D357-8F8D-41CD-B2D8-0E4552A74ADF}" type="presOf" srcId="{FA12563A-D631-4229-A0F9-F450E52F25A2}" destId="{F36A35DC-E108-414D-BA70-DED8AE2E1A0C}" srcOrd="0" destOrd="0" presId="urn:microsoft.com/office/officeart/2005/8/layout/pList2"/>
    <dgm:cxn modelId="{4993AEC2-CD38-4A8C-BCCC-82297F251F6D}" srcId="{59402AEC-BF93-4AEB-A9DE-12F253705706}" destId="{DE3F7C34-F376-430A-9B8F-F97590B57C91}" srcOrd="3" destOrd="0" parTransId="{51C847BD-D882-4175-B831-A88E579E10C3}" sibTransId="{FA12563A-D631-4229-A0F9-F450E52F25A2}"/>
    <dgm:cxn modelId="{2CDDE24A-8B3F-4498-8186-0FC338ADDFEF}" type="presOf" srcId="{DE3F7C34-F376-430A-9B8F-F97590B57C91}" destId="{AAF46D7F-978F-4627-9192-7F7B6A2CF2F1}" srcOrd="0" destOrd="0" presId="urn:microsoft.com/office/officeart/2005/8/layout/pList2"/>
    <dgm:cxn modelId="{0C3A8BFE-EF88-44D4-B0A5-2C53E5F6D112}" srcId="{59402AEC-BF93-4AEB-A9DE-12F253705706}" destId="{6EBD453C-736E-4A9F-806B-C5C69D31F2FC}" srcOrd="0" destOrd="0" parTransId="{A9915503-354E-4941-A7A0-A014138A40D5}" sibTransId="{2CD40614-B6E5-48E1-BD79-1DC40A5EC91F}"/>
    <dgm:cxn modelId="{C8863854-3991-4DBE-BE74-D65A92E0C650}" type="presOf" srcId="{6EBD453C-736E-4A9F-806B-C5C69D31F2FC}" destId="{38E2B704-010D-452B-BA4D-943AC521D805}" srcOrd="0" destOrd="0" presId="urn:microsoft.com/office/officeart/2005/8/layout/pList2"/>
    <dgm:cxn modelId="{93065114-99B1-4951-8C9E-15E333D0E647}" type="presOf" srcId="{59402AEC-BF93-4AEB-A9DE-12F253705706}" destId="{187A385E-F29D-4CD6-8D24-BDD88EE74910}" srcOrd="0" destOrd="0" presId="urn:microsoft.com/office/officeart/2005/8/layout/pList2"/>
    <dgm:cxn modelId="{978EA391-CCD5-44F4-8B0F-ED7D16A098E0}" srcId="{59402AEC-BF93-4AEB-A9DE-12F253705706}" destId="{B42FF9D2-351A-4C5F-8BCE-46ED0FD2DE6C}" srcOrd="1" destOrd="0" parTransId="{A14C2FEE-4006-45BD-9175-6EDFDA619C17}" sibTransId="{CE332B9B-8379-4ADE-A542-69977158190E}"/>
    <dgm:cxn modelId="{3D6AF3F8-5FF0-41B2-84B9-7AA2FF44613A}" type="presOf" srcId="{079C0C07-277A-421E-8F95-D611A1FB289D}" destId="{811C4D03-D6E6-4A16-B07E-6059DAC089BC}" srcOrd="0" destOrd="0" presId="urn:microsoft.com/office/officeart/2005/8/layout/pList2"/>
    <dgm:cxn modelId="{158653E7-29F3-4069-9A57-8217B68D0A18}" type="presParOf" srcId="{187A385E-F29D-4CD6-8D24-BDD88EE74910}" destId="{E22E24EE-1868-48E0-9A32-70A009D83CC7}" srcOrd="0" destOrd="0" presId="urn:microsoft.com/office/officeart/2005/8/layout/pList2"/>
    <dgm:cxn modelId="{6AE6162F-68E6-46E7-9342-150CF4F21BE0}" type="presParOf" srcId="{187A385E-F29D-4CD6-8D24-BDD88EE74910}" destId="{EE1CACCE-445C-453B-A803-135A6561E7AF}" srcOrd="1" destOrd="0" presId="urn:microsoft.com/office/officeart/2005/8/layout/pList2"/>
    <dgm:cxn modelId="{F86E5ABE-6D09-46A5-ABC9-937920A600DF}" type="presParOf" srcId="{EE1CACCE-445C-453B-A803-135A6561E7AF}" destId="{B00B7475-8BE1-4450-AB51-ED5D21F2BFBE}" srcOrd="0" destOrd="0" presId="urn:microsoft.com/office/officeart/2005/8/layout/pList2"/>
    <dgm:cxn modelId="{C3FAB0AC-F63E-4C7B-AECB-15CB211D6016}" type="presParOf" srcId="{B00B7475-8BE1-4450-AB51-ED5D21F2BFBE}" destId="{38E2B704-010D-452B-BA4D-943AC521D805}" srcOrd="0" destOrd="0" presId="urn:microsoft.com/office/officeart/2005/8/layout/pList2"/>
    <dgm:cxn modelId="{60E084D4-5ADA-4C0E-A051-E0C54E46886C}" type="presParOf" srcId="{B00B7475-8BE1-4450-AB51-ED5D21F2BFBE}" destId="{3CB3AB9B-8084-4F0E-A071-CE030875B7ED}" srcOrd="1" destOrd="0" presId="urn:microsoft.com/office/officeart/2005/8/layout/pList2"/>
    <dgm:cxn modelId="{46A3910B-8F1A-4E43-BA66-1ADF3BAD5A38}" type="presParOf" srcId="{B00B7475-8BE1-4450-AB51-ED5D21F2BFBE}" destId="{A4C83870-0982-44F1-B65E-33A837166B00}" srcOrd="2" destOrd="0" presId="urn:microsoft.com/office/officeart/2005/8/layout/pList2"/>
    <dgm:cxn modelId="{812F861D-E186-43BB-8E23-207A1D204142}" type="presParOf" srcId="{EE1CACCE-445C-453B-A803-135A6561E7AF}" destId="{43B7FB5C-D867-49E0-AE34-87E0E6000367}" srcOrd="1" destOrd="0" presId="urn:microsoft.com/office/officeart/2005/8/layout/pList2"/>
    <dgm:cxn modelId="{80A307F1-3969-4CD5-8756-5065597B8EDF}" type="presParOf" srcId="{EE1CACCE-445C-453B-A803-135A6561E7AF}" destId="{078FFC30-03A1-444F-B600-EC79A29FA46B}" srcOrd="2" destOrd="0" presId="urn:microsoft.com/office/officeart/2005/8/layout/pList2"/>
    <dgm:cxn modelId="{D420CAF1-C2A6-4463-BDD7-28E245F17FC6}" type="presParOf" srcId="{078FFC30-03A1-444F-B600-EC79A29FA46B}" destId="{1ED0E7B9-8F46-445B-B1F4-B20B068EE5D4}" srcOrd="0" destOrd="0" presId="urn:microsoft.com/office/officeart/2005/8/layout/pList2"/>
    <dgm:cxn modelId="{62D1DF0F-A46C-4BC7-B27E-AE049BF24028}" type="presParOf" srcId="{078FFC30-03A1-444F-B600-EC79A29FA46B}" destId="{D5EF9F38-6A33-4614-BF74-C16378E4E875}" srcOrd="1" destOrd="0" presId="urn:microsoft.com/office/officeart/2005/8/layout/pList2"/>
    <dgm:cxn modelId="{A4F94D7D-7AD3-43C5-9D29-69EF0F64BD00}" type="presParOf" srcId="{078FFC30-03A1-444F-B600-EC79A29FA46B}" destId="{20AAF827-4475-4BF7-828D-1092FF88F4D3}" srcOrd="2" destOrd="0" presId="urn:microsoft.com/office/officeart/2005/8/layout/pList2"/>
    <dgm:cxn modelId="{024D83A5-449B-4C1E-86C5-9C79FAF5F477}" type="presParOf" srcId="{EE1CACCE-445C-453B-A803-135A6561E7AF}" destId="{62B0BEEE-A402-4B60-AE43-0F40C693A37D}" srcOrd="3" destOrd="0" presId="urn:microsoft.com/office/officeart/2005/8/layout/pList2"/>
    <dgm:cxn modelId="{96620D14-2D48-4DC4-9C07-2296AA1A195D}" type="presParOf" srcId="{EE1CACCE-445C-453B-A803-135A6561E7AF}" destId="{EC650E66-B524-43CD-88E9-41DA69257F19}" srcOrd="4" destOrd="0" presId="urn:microsoft.com/office/officeart/2005/8/layout/pList2"/>
    <dgm:cxn modelId="{EDE988B7-3584-4524-9AEF-DA30CC096BD3}" type="presParOf" srcId="{EC650E66-B524-43CD-88E9-41DA69257F19}" destId="{811C4D03-D6E6-4A16-B07E-6059DAC089BC}" srcOrd="0" destOrd="0" presId="urn:microsoft.com/office/officeart/2005/8/layout/pList2"/>
    <dgm:cxn modelId="{1EACE34C-6AAF-41B2-94CE-0A16633D805A}" type="presParOf" srcId="{EC650E66-B524-43CD-88E9-41DA69257F19}" destId="{586EF38F-ADB9-4BA9-8DAD-8CB6D2DC31E0}" srcOrd="1" destOrd="0" presId="urn:microsoft.com/office/officeart/2005/8/layout/pList2"/>
    <dgm:cxn modelId="{61C04E83-8304-485D-BC49-8D903B3F12EF}" type="presParOf" srcId="{EC650E66-B524-43CD-88E9-41DA69257F19}" destId="{F0954C66-A0BB-4FB5-BF9A-A833AE12B031}" srcOrd="2" destOrd="0" presId="urn:microsoft.com/office/officeart/2005/8/layout/pList2"/>
    <dgm:cxn modelId="{23613600-9EFE-4B3E-8AE3-4DE4D4BF03C7}" type="presParOf" srcId="{EE1CACCE-445C-453B-A803-135A6561E7AF}" destId="{B479128A-9CA0-4568-BFF1-A679F4FE9CB9}" srcOrd="5" destOrd="0" presId="urn:microsoft.com/office/officeart/2005/8/layout/pList2"/>
    <dgm:cxn modelId="{0E2638AD-80C6-4E61-AB3A-0281E4AEBC54}" type="presParOf" srcId="{EE1CACCE-445C-453B-A803-135A6561E7AF}" destId="{B31330EA-7904-4465-B879-63D7DEA3E703}" srcOrd="6" destOrd="0" presId="urn:microsoft.com/office/officeart/2005/8/layout/pList2"/>
    <dgm:cxn modelId="{3CCDFAEE-96ED-43DE-A2E8-1066CF747AEE}" type="presParOf" srcId="{B31330EA-7904-4465-B879-63D7DEA3E703}" destId="{AAF46D7F-978F-4627-9192-7F7B6A2CF2F1}" srcOrd="0" destOrd="0" presId="urn:microsoft.com/office/officeart/2005/8/layout/pList2"/>
    <dgm:cxn modelId="{6A3D206F-148B-4C53-8CBB-94D60429B3F0}" type="presParOf" srcId="{B31330EA-7904-4465-B879-63D7DEA3E703}" destId="{083946C2-3F9F-4F09-92F9-FB3BA5DCC6EE}" srcOrd="1" destOrd="0" presId="urn:microsoft.com/office/officeart/2005/8/layout/pList2"/>
    <dgm:cxn modelId="{63CF59C6-C6A3-473C-A786-369F06E46748}" type="presParOf" srcId="{B31330EA-7904-4465-B879-63D7DEA3E703}" destId="{15D30013-9101-4697-8D18-4C4416F08C43}" srcOrd="2" destOrd="0" presId="urn:microsoft.com/office/officeart/2005/8/layout/pList2"/>
    <dgm:cxn modelId="{89B25B5C-4D91-4ABF-A547-0B5F9101DD1E}" type="presParOf" srcId="{EE1CACCE-445C-453B-A803-135A6561E7AF}" destId="{F36A35DC-E108-414D-BA70-DED8AE2E1A0C}" srcOrd="7" destOrd="0" presId="urn:microsoft.com/office/officeart/2005/8/layout/pList2"/>
    <dgm:cxn modelId="{4824EE4E-F6F1-42E8-AC55-0D3CF2F90F67}" type="presParOf" srcId="{EE1CACCE-445C-453B-A803-135A6561E7AF}" destId="{12A13B27-D99C-4525-8D0F-4BCBEA9FBD1C}" srcOrd="8" destOrd="0" presId="urn:microsoft.com/office/officeart/2005/8/layout/pList2"/>
    <dgm:cxn modelId="{84223238-534F-46E4-95C2-1F514758C91B}" type="presParOf" srcId="{12A13B27-D99C-4525-8D0F-4BCBEA9FBD1C}" destId="{5A1E957D-B704-42EE-8636-31D350E67776}" srcOrd="0" destOrd="0" presId="urn:microsoft.com/office/officeart/2005/8/layout/pList2"/>
    <dgm:cxn modelId="{A4529F6C-5F43-4A97-9D88-4DBB370E3187}" type="presParOf" srcId="{12A13B27-D99C-4525-8D0F-4BCBEA9FBD1C}" destId="{CB000B3E-ED69-4713-8CFC-D584535CCB23}" srcOrd="1" destOrd="0" presId="urn:microsoft.com/office/officeart/2005/8/layout/pList2"/>
    <dgm:cxn modelId="{9662B6C0-3C82-4FAA-88BF-4F6FE434BB41}" type="presParOf" srcId="{12A13B27-D99C-4525-8D0F-4BCBEA9FBD1C}" destId="{422263AA-1A8A-4F09-BF91-66701F33C135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956331-8C94-4F8F-A16B-23C7901424C2}">
      <dsp:nvSpPr>
        <dsp:cNvPr id="0" name=""/>
        <dsp:cNvSpPr/>
      </dsp:nvSpPr>
      <dsp:spPr>
        <a:xfrm rot="16200000">
          <a:off x="-801928" y="2255915"/>
          <a:ext cx="1998287" cy="593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239865" bIns="0" numCol="1" spcCol="1270" anchor="t" anchorCtr="0">
          <a:noAutofit/>
        </a:bodyPr>
        <a:lstStyle/>
        <a:p>
          <a:pPr lvl="0" algn="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00" kern="1200" dirty="0" smtClean="0"/>
            <a:t>  </a:t>
          </a:r>
          <a:endParaRPr lang="ru-RU" sz="500" kern="1200" dirty="0"/>
        </a:p>
      </dsp:txBody>
      <dsp:txXfrm>
        <a:off x="-801928" y="2255915"/>
        <a:ext cx="1998287" cy="59333"/>
      </dsp:txXfrm>
    </dsp:sp>
    <dsp:sp modelId="{AD9B6BF1-2ED6-4517-9E7F-5E3E261AC27B}">
      <dsp:nvSpPr>
        <dsp:cNvPr id="0" name=""/>
        <dsp:cNvSpPr/>
      </dsp:nvSpPr>
      <dsp:spPr>
        <a:xfrm>
          <a:off x="333201" y="669367"/>
          <a:ext cx="1354711" cy="323242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239865" rIns="9956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При покупке услуги клиенты считают, что они рискуют больше, чем при покупке товара;</a:t>
          </a:r>
          <a:endParaRPr lang="ru-RU" sz="1400" kern="1200" dirty="0"/>
        </a:p>
      </dsp:txBody>
      <dsp:txXfrm>
        <a:off x="333201" y="669367"/>
        <a:ext cx="1354711" cy="3232429"/>
      </dsp:txXfrm>
    </dsp:sp>
    <dsp:sp modelId="{30BE5C9D-FA20-47BB-B8B5-AFFD09DED3D3}">
      <dsp:nvSpPr>
        <dsp:cNvPr id="0" name=""/>
        <dsp:cNvSpPr/>
      </dsp:nvSpPr>
      <dsp:spPr>
        <a:xfrm>
          <a:off x="-101130" y="242343"/>
          <a:ext cx="868663" cy="679985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86BC430-E265-43E8-8F0D-1853E51806E0}">
      <dsp:nvSpPr>
        <dsp:cNvPr id="0" name=""/>
        <dsp:cNvSpPr/>
      </dsp:nvSpPr>
      <dsp:spPr>
        <a:xfrm rot="16200000">
          <a:off x="722492" y="2149595"/>
          <a:ext cx="3232429" cy="2719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239865" bIns="0" numCol="1" spcCol="1270" anchor="t" anchorCtr="0">
          <a:noAutofit/>
        </a:bodyPr>
        <a:lstStyle/>
        <a:p>
          <a:pPr lvl="0" algn="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00" kern="1200" dirty="0" smtClean="0"/>
            <a:t> </a:t>
          </a:r>
          <a:endParaRPr lang="ru-RU" sz="500" kern="1200" dirty="0"/>
        </a:p>
      </dsp:txBody>
      <dsp:txXfrm>
        <a:off x="722492" y="2149595"/>
        <a:ext cx="3232429" cy="271972"/>
      </dsp:txXfrm>
    </dsp:sp>
    <dsp:sp modelId="{AD230BBC-A292-4D83-9594-270F324AC553}">
      <dsp:nvSpPr>
        <dsp:cNvPr id="0" name=""/>
        <dsp:cNvSpPr/>
      </dsp:nvSpPr>
      <dsp:spPr>
        <a:xfrm>
          <a:off x="2474693" y="669367"/>
          <a:ext cx="1354711" cy="323242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239865" rIns="9956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В оценке качества услуги клиент больше прислушивается к мнению своих друзей, родственников и прочих авторитетных для него людей;</a:t>
          </a:r>
          <a:endParaRPr lang="ru-RU" sz="14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100" kern="1200" dirty="0"/>
        </a:p>
      </dsp:txBody>
      <dsp:txXfrm>
        <a:off x="2474693" y="669367"/>
        <a:ext cx="1354711" cy="3232429"/>
      </dsp:txXfrm>
    </dsp:sp>
    <dsp:sp modelId="{854E890D-4260-4F19-ADD1-F11E24CC6BE1}">
      <dsp:nvSpPr>
        <dsp:cNvPr id="0" name=""/>
        <dsp:cNvSpPr/>
      </dsp:nvSpPr>
      <dsp:spPr>
        <a:xfrm>
          <a:off x="2040361" y="242343"/>
          <a:ext cx="868663" cy="679985"/>
        </a:xfrm>
        <a:prstGeom prst="rect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1DC2AF9-CA8B-4A8C-958A-EF4BBE3998AE}">
      <dsp:nvSpPr>
        <dsp:cNvPr id="0" name=""/>
        <dsp:cNvSpPr/>
      </dsp:nvSpPr>
      <dsp:spPr>
        <a:xfrm rot="16200000">
          <a:off x="2863984" y="2149595"/>
          <a:ext cx="3232429" cy="2719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239865" bIns="0" numCol="1" spcCol="1270" anchor="t" anchorCtr="0">
          <a:noAutofit/>
        </a:bodyPr>
        <a:lstStyle/>
        <a:p>
          <a:pPr lvl="0" algn="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00" kern="1200" dirty="0" smtClean="0"/>
            <a:t> </a:t>
          </a:r>
          <a:endParaRPr lang="ru-RU" sz="500" kern="1200" dirty="0"/>
        </a:p>
      </dsp:txBody>
      <dsp:txXfrm>
        <a:off x="2863984" y="2149595"/>
        <a:ext cx="3232429" cy="271972"/>
      </dsp:txXfrm>
    </dsp:sp>
    <dsp:sp modelId="{19867073-B642-48D5-B140-CD2EEB963E81}">
      <dsp:nvSpPr>
        <dsp:cNvPr id="0" name=""/>
        <dsp:cNvSpPr/>
      </dsp:nvSpPr>
      <dsp:spPr>
        <a:xfrm>
          <a:off x="4616185" y="669367"/>
          <a:ext cx="1354711" cy="323242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239865" rIns="9956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Клиент оценивает качество услуги выше, если интерьер фирмы современен, ухожен и производит впечатление дорогого;</a:t>
          </a:r>
          <a:endParaRPr lang="ru-RU" sz="1400" kern="1200" dirty="0"/>
        </a:p>
      </dsp:txBody>
      <dsp:txXfrm>
        <a:off x="4616185" y="669367"/>
        <a:ext cx="1354711" cy="3232429"/>
      </dsp:txXfrm>
    </dsp:sp>
    <dsp:sp modelId="{5B6D3DF1-4429-4A2D-BF73-3E4A96C23A43}">
      <dsp:nvSpPr>
        <dsp:cNvPr id="0" name=""/>
        <dsp:cNvSpPr/>
      </dsp:nvSpPr>
      <dsp:spPr>
        <a:xfrm>
          <a:off x="4181853" y="242343"/>
          <a:ext cx="868663" cy="679985"/>
        </a:xfrm>
        <a:prstGeom prst="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0CD546-6A1E-4787-8170-15A1DA391C32}">
      <dsp:nvSpPr>
        <dsp:cNvPr id="0" name=""/>
        <dsp:cNvSpPr/>
      </dsp:nvSpPr>
      <dsp:spPr>
        <a:xfrm rot="16200000">
          <a:off x="5005475" y="2149595"/>
          <a:ext cx="3232429" cy="2719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239865" bIns="0" numCol="1" spcCol="1270" anchor="t" anchorCtr="0">
          <a:noAutofit/>
        </a:bodyPr>
        <a:lstStyle/>
        <a:p>
          <a:pPr lvl="0" algn="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 dirty="0"/>
        </a:p>
      </dsp:txBody>
      <dsp:txXfrm>
        <a:off x="5005475" y="2149595"/>
        <a:ext cx="3232429" cy="271972"/>
      </dsp:txXfrm>
    </dsp:sp>
    <dsp:sp modelId="{F766118A-631B-459A-B5ED-4B20BD9B341D}">
      <dsp:nvSpPr>
        <dsp:cNvPr id="0" name=""/>
        <dsp:cNvSpPr/>
      </dsp:nvSpPr>
      <dsp:spPr>
        <a:xfrm>
          <a:off x="6757676" y="669367"/>
          <a:ext cx="1354711" cy="323242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239865" rIns="9956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Поиск информации о конкретной услуге продолжается дольше, а после покупки ее оценка бывает намного строже, чем при покупке товара.</a:t>
          </a:r>
          <a:endParaRPr lang="ru-RU" sz="1400" kern="1200" dirty="0"/>
        </a:p>
      </dsp:txBody>
      <dsp:txXfrm>
        <a:off x="6757676" y="669367"/>
        <a:ext cx="1354711" cy="3232429"/>
      </dsp:txXfrm>
    </dsp:sp>
    <dsp:sp modelId="{6AB3214D-E676-4B6A-B1BF-F03AF2C62C23}">
      <dsp:nvSpPr>
        <dsp:cNvPr id="0" name=""/>
        <dsp:cNvSpPr/>
      </dsp:nvSpPr>
      <dsp:spPr>
        <a:xfrm>
          <a:off x="6323344" y="242343"/>
          <a:ext cx="868663" cy="679985"/>
        </a:xfrm>
        <a:prstGeom prst="rect">
          <a:avLst/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B9AD9B-AB6D-4483-9559-753FE30445E4}">
      <dsp:nvSpPr>
        <dsp:cNvPr id="0" name=""/>
        <dsp:cNvSpPr/>
      </dsp:nvSpPr>
      <dsp:spPr>
        <a:xfrm>
          <a:off x="0" y="25355"/>
          <a:ext cx="5405650" cy="68445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Разработка торговой марки</a:t>
          </a:r>
          <a:endParaRPr lang="ru-RU" sz="1800" kern="1200" dirty="0"/>
        </a:p>
      </dsp:txBody>
      <dsp:txXfrm>
        <a:off x="33412" y="58767"/>
        <a:ext cx="5338826" cy="617626"/>
      </dsp:txXfrm>
    </dsp:sp>
    <dsp:sp modelId="{C1DEE81A-299D-4D72-879E-777FF12B9FBE}">
      <dsp:nvSpPr>
        <dsp:cNvPr id="0" name=""/>
        <dsp:cNvSpPr/>
      </dsp:nvSpPr>
      <dsp:spPr>
        <a:xfrm>
          <a:off x="0" y="709805"/>
          <a:ext cx="5405650" cy="4564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629" tIns="22860" rIns="128016" bIns="2286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400" kern="1200" dirty="0" smtClean="0"/>
            <a:t>Название</a:t>
          </a: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400" kern="1200" dirty="0" smtClean="0"/>
            <a:t>Логотип</a:t>
          </a:r>
          <a:endParaRPr lang="ru-RU" sz="1400" kern="1200" dirty="0"/>
        </a:p>
      </dsp:txBody>
      <dsp:txXfrm>
        <a:off x="0" y="709805"/>
        <a:ext cx="5405650" cy="456435"/>
      </dsp:txXfrm>
    </dsp:sp>
    <dsp:sp modelId="{EED230B8-461B-4016-95CF-2AD7C3EE4EF9}">
      <dsp:nvSpPr>
        <dsp:cNvPr id="0" name=""/>
        <dsp:cNvSpPr/>
      </dsp:nvSpPr>
      <dsp:spPr>
        <a:xfrm>
          <a:off x="0" y="1166240"/>
          <a:ext cx="5405650" cy="68445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Разработка </a:t>
          </a:r>
          <a:r>
            <a:rPr lang="en-US" sz="1800" kern="1200" dirty="0" smtClean="0"/>
            <a:t>PR-</a:t>
          </a:r>
          <a:r>
            <a:rPr lang="ru-RU" sz="1800" kern="1200" dirty="0" smtClean="0"/>
            <a:t>мероприятий</a:t>
          </a:r>
          <a:endParaRPr lang="ru-RU" sz="1800" kern="1200" dirty="0"/>
        </a:p>
      </dsp:txBody>
      <dsp:txXfrm>
        <a:off x="33412" y="1199652"/>
        <a:ext cx="5338826" cy="617626"/>
      </dsp:txXfrm>
    </dsp:sp>
    <dsp:sp modelId="{BBC85BBE-91C5-4DC2-85F2-75327AC576E5}">
      <dsp:nvSpPr>
        <dsp:cNvPr id="0" name=""/>
        <dsp:cNvSpPr/>
      </dsp:nvSpPr>
      <dsp:spPr>
        <a:xfrm>
          <a:off x="0" y="1850690"/>
          <a:ext cx="5405650" cy="689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629" tIns="22860" rIns="128016" bIns="2286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400" kern="1200" dirty="0" smtClean="0"/>
            <a:t>Презентация нового предприятия</a:t>
          </a: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400" kern="1200" dirty="0" smtClean="0"/>
            <a:t>Составление пресс-релизов</a:t>
          </a: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400" kern="1200" dirty="0" smtClean="0"/>
            <a:t>Рассылка приглашений</a:t>
          </a:r>
          <a:endParaRPr lang="ru-RU" sz="1400" kern="1200" dirty="0"/>
        </a:p>
      </dsp:txBody>
      <dsp:txXfrm>
        <a:off x="0" y="1850690"/>
        <a:ext cx="5405650" cy="689310"/>
      </dsp:txXfrm>
    </dsp:sp>
    <dsp:sp modelId="{65221F0A-2E3B-4207-A817-8F23E21E7F10}">
      <dsp:nvSpPr>
        <dsp:cNvPr id="0" name=""/>
        <dsp:cNvSpPr/>
      </dsp:nvSpPr>
      <dsp:spPr>
        <a:xfrm>
          <a:off x="0" y="2540000"/>
          <a:ext cx="5405650" cy="68445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Составление рекомендаций</a:t>
          </a:r>
          <a:endParaRPr lang="ru-RU" sz="1800" kern="1200" dirty="0"/>
        </a:p>
      </dsp:txBody>
      <dsp:txXfrm>
        <a:off x="33412" y="2573412"/>
        <a:ext cx="5338826" cy="617626"/>
      </dsp:txXfrm>
    </dsp:sp>
    <dsp:sp modelId="{21C6E741-5A5C-4C73-A636-0D5712513944}">
      <dsp:nvSpPr>
        <dsp:cNvPr id="0" name=""/>
        <dsp:cNvSpPr/>
      </dsp:nvSpPr>
      <dsp:spPr>
        <a:xfrm>
          <a:off x="0" y="3224450"/>
          <a:ext cx="5405650" cy="9128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629" tIns="22860" rIns="128016" bIns="2286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400" kern="1200" dirty="0" smtClean="0"/>
            <a:t>Критерии отбора персонала</a:t>
          </a: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400" kern="1200" dirty="0" smtClean="0"/>
            <a:t>Правила общения с клиентом</a:t>
          </a: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400" kern="1200" dirty="0" smtClean="0"/>
            <a:t>Эффективное использование телефона в работе</a:t>
          </a: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400" kern="1200" dirty="0" smtClean="0"/>
            <a:t>Применение правил </a:t>
          </a:r>
          <a:r>
            <a:rPr lang="ru-RU" sz="1400" kern="1200" dirty="0" err="1" smtClean="0"/>
            <a:t>мерчендайзинга</a:t>
          </a:r>
          <a:endParaRPr lang="ru-RU" sz="1400" kern="1200" dirty="0"/>
        </a:p>
      </dsp:txBody>
      <dsp:txXfrm>
        <a:off x="0" y="3224450"/>
        <a:ext cx="5405650" cy="912870"/>
      </dsp:txXfrm>
    </dsp:sp>
    <dsp:sp modelId="{1FAA9394-884E-4225-8B75-5AFC22315B7A}">
      <dsp:nvSpPr>
        <dsp:cNvPr id="0" name=""/>
        <dsp:cNvSpPr/>
      </dsp:nvSpPr>
      <dsp:spPr>
        <a:xfrm>
          <a:off x="0" y="4137320"/>
          <a:ext cx="5405650" cy="68445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Организация и реализация эффективной рекламной кампании</a:t>
          </a:r>
          <a:endParaRPr lang="ru-RU" sz="1800" kern="1200" dirty="0"/>
        </a:p>
      </dsp:txBody>
      <dsp:txXfrm>
        <a:off x="33412" y="4170732"/>
        <a:ext cx="5338826" cy="617626"/>
      </dsp:txXfrm>
    </dsp:sp>
    <dsp:sp modelId="{87168F0A-848A-4725-9CA0-2FD756259A36}">
      <dsp:nvSpPr>
        <dsp:cNvPr id="0" name=""/>
        <dsp:cNvSpPr/>
      </dsp:nvSpPr>
      <dsp:spPr>
        <a:xfrm>
          <a:off x="0" y="4821769"/>
          <a:ext cx="5405650" cy="2980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629" tIns="22860" rIns="128016" bIns="2286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400" kern="1200" dirty="0" smtClean="0"/>
            <a:t>изготовление – от визиток до вывесок</a:t>
          </a:r>
          <a:endParaRPr lang="ru-RU" sz="1400" kern="1200" dirty="0"/>
        </a:p>
      </dsp:txBody>
      <dsp:txXfrm>
        <a:off x="0" y="4821769"/>
        <a:ext cx="5405650" cy="29808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D59E04-B988-4702-8AE0-4363D3F3A73B}">
      <dsp:nvSpPr>
        <dsp:cNvPr id="0" name=""/>
        <dsp:cNvSpPr/>
      </dsp:nvSpPr>
      <dsp:spPr>
        <a:xfrm>
          <a:off x="0" y="5079"/>
          <a:ext cx="8533415" cy="49139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Неличный характер</a:t>
          </a:r>
          <a:endParaRPr lang="ru-RU" sz="2100" kern="1200" dirty="0"/>
        </a:p>
      </dsp:txBody>
      <dsp:txXfrm>
        <a:off x="23988" y="29067"/>
        <a:ext cx="8485439" cy="443423"/>
      </dsp:txXfrm>
    </dsp:sp>
    <dsp:sp modelId="{B8E936DF-71B1-4F8A-9B73-9A0C1CCA6FBD}">
      <dsp:nvSpPr>
        <dsp:cNvPr id="0" name=""/>
        <dsp:cNvSpPr/>
      </dsp:nvSpPr>
      <dsp:spPr>
        <a:xfrm>
          <a:off x="0" y="496479"/>
          <a:ext cx="8533415" cy="3477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0936" tIns="15240" rIns="85344" bIns="1524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200" kern="1200" dirty="0" smtClean="0">
              <a:solidFill>
                <a:schemeClr val="tx1"/>
              </a:solidFill>
            </a:rPr>
            <a:t>Потенциальный потребитель узнает информацию о турах не лично от сотрудника фирмы, а через средства массовой информации, проспекты, каталоги, афиши и другие </a:t>
          </a:r>
          <a:r>
            <a:rPr lang="ru-RU" sz="1200" kern="1200" dirty="0" err="1" smtClean="0">
              <a:solidFill>
                <a:schemeClr val="tx1"/>
              </a:solidFill>
            </a:rPr>
            <a:t>рекламоносители</a:t>
          </a:r>
          <a:r>
            <a:rPr lang="ru-RU" sz="1200" kern="1200" dirty="0" smtClean="0">
              <a:solidFill>
                <a:schemeClr val="tx1"/>
              </a:solidFill>
            </a:rPr>
            <a:t>;</a:t>
          </a:r>
          <a:endParaRPr lang="ru-RU" sz="1200" kern="1200" dirty="0">
            <a:solidFill>
              <a:schemeClr val="tx1"/>
            </a:solidFill>
          </a:endParaRPr>
        </a:p>
      </dsp:txBody>
      <dsp:txXfrm>
        <a:off x="0" y="496479"/>
        <a:ext cx="8533415" cy="347760"/>
      </dsp:txXfrm>
    </dsp:sp>
    <dsp:sp modelId="{87645F46-5D23-493E-A578-B9A3FE144B8C}">
      <dsp:nvSpPr>
        <dsp:cNvPr id="0" name=""/>
        <dsp:cNvSpPr/>
      </dsp:nvSpPr>
      <dsp:spPr>
        <a:xfrm>
          <a:off x="0" y="844239"/>
          <a:ext cx="8533415" cy="491399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Односторонняя направленность:</a:t>
          </a:r>
          <a:endParaRPr lang="ru-RU" sz="2100" kern="1200" dirty="0"/>
        </a:p>
      </dsp:txBody>
      <dsp:txXfrm>
        <a:off x="23988" y="868227"/>
        <a:ext cx="8485439" cy="443423"/>
      </dsp:txXfrm>
    </dsp:sp>
    <dsp:sp modelId="{0A32D69F-D2B2-4E0F-A4A0-A9ECC25E7A7C}">
      <dsp:nvSpPr>
        <dsp:cNvPr id="0" name=""/>
        <dsp:cNvSpPr/>
      </dsp:nvSpPr>
      <dsp:spPr>
        <a:xfrm>
          <a:off x="0" y="1335639"/>
          <a:ext cx="8533415" cy="4129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0936" tIns="17780" rIns="99568" bIns="1778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400" kern="1200" dirty="0" smtClean="0">
              <a:solidFill>
                <a:schemeClr val="tx1"/>
              </a:solidFill>
            </a:rPr>
            <a:t>От рекламодателя к адресату (объекту воздействия). Обратная связь может проявиться уже как результат – покупка потребителем турпродукта;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0" y="1335639"/>
        <a:ext cx="8533415" cy="412965"/>
      </dsp:txXfrm>
    </dsp:sp>
    <dsp:sp modelId="{34BEED24-E02F-49A5-9570-58282C02097C}">
      <dsp:nvSpPr>
        <dsp:cNvPr id="0" name=""/>
        <dsp:cNvSpPr/>
      </dsp:nvSpPr>
      <dsp:spPr>
        <a:xfrm>
          <a:off x="0" y="1748604"/>
          <a:ext cx="8533415" cy="491399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Неопределенность с точки зрения измерения эффекта.</a:t>
          </a:r>
          <a:endParaRPr lang="ru-RU" sz="2100" kern="1200" dirty="0"/>
        </a:p>
      </dsp:txBody>
      <dsp:txXfrm>
        <a:off x="23988" y="1772592"/>
        <a:ext cx="8485439" cy="443423"/>
      </dsp:txXfrm>
    </dsp:sp>
    <dsp:sp modelId="{13BCC4FE-679E-48E5-8AA5-CFD625821020}">
      <dsp:nvSpPr>
        <dsp:cNvPr id="0" name=""/>
        <dsp:cNvSpPr/>
      </dsp:nvSpPr>
      <dsp:spPr>
        <a:xfrm>
          <a:off x="0" y="2240004"/>
          <a:ext cx="8533415" cy="4238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0936" tIns="11430" rIns="64008" bIns="11430" numCol="1" spcCol="1270" anchor="t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900" kern="1200" dirty="0" smtClean="0">
              <a:solidFill>
                <a:schemeClr val="tx1"/>
              </a:solidFill>
            </a:rPr>
            <a:t>Обратная связь в </a:t>
          </a:r>
          <a:r>
            <a:rPr lang="ru-RU" sz="1000" kern="1200" dirty="0" smtClean="0">
              <a:solidFill>
                <a:schemeClr val="tx1"/>
              </a:solidFill>
            </a:rPr>
            <a:t>рекламной деятельности носит вероятностный, неопределенный характер. Факт приобретения туристского продукта зависит большого количества факторов, часто не имеющих прямого отношения к рекламе, стимулированию сбыта, носящих субъективный характер и практически неподдающихся формализации</a:t>
          </a:r>
          <a:r>
            <a:rPr lang="ru-RU" sz="900" kern="1200" dirty="0" smtClean="0">
              <a:solidFill>
                <a:schemeClr val="tx1"/>
              </a:solidFill>
            </a:rPr>
            <a:t>;</a:t>
          </a:r>
          <a:endParaRPr lang="ru-RU" sz="900" kern="1200" dirty="0">
            <a:solidFill>
              <a:schemeClr val="tx1"/>
            </a:solidFill>
          </a:endParaRPr>
        </a:p>
      </dsp:txBody>
      <dsp:txXfrm>
        <a:off x="0" y="2240004"/>
        <a:ext cx="8533415" cy="423832"/>
      </dsp:txXfrm>
    </dsp:sp>
    <dsp:sp modelId="{9DE11124-878A-44FA-96C6-36F8A65BD873}">
      <dsp:nvSpPr>
        <dsp:cNvPr id="0" name=""/>
        <dsp:cNvSpPr/>
      </dsp:nvSpPr>
      <dsp:spPr>
        <a:xfrm>
          <a:off x="0" y="2663836"/>
          <a:ext cx="8533415" cy="49139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Общественный характер</a:t>
          </a:r>
          <a:endParaRPr lang="ru-RU" sz="2100" kern="1200" dirty="0"/>
        </a:p>
      </dsp:txBody>
      <dsp:txXfrm>
        <a:off x="23988" y="2687824"/>
        <a:ext cx="8485439" cy="443423"/>
      </dsp:txXfrm>
    </dsp:sp>
    <dsp:sp modelId="{9091C456-AAB6-444F-B546-ED092854AC17}">
      <dsp:nvSpPr>
        <dsp:cNvPr id="0" name=""/>
        <dsp:cNvSpPr/>
      </dsp:nvSpPr>
      <dsp:spPr>
        <a:xfrm>
          <a:off x="0" y="3155236"/>
          <a:ext cx="8533415" cy="4020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0936" tIns="15240" rIns="85344" bIns="1524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400" kern="1200" dirty="0" smtClean="0">
              <a:solidFill>
                <a:schemeClr val="tx1"/>
              </a:solidFill>
            </a:rPr>
            <a:t>Маркетинговые коммуникации в области туризма несут особую ответственность за достоверность, правдивость и точность передаваемой с их помощью информации;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0" y="3155236"/>
        <a:ext cx="8533415" cy="402097"/>
      </dsp:txXfrm>
    </dsp:sp>
    <dsp:sp modelId="{3577AFAC-B5EE-4838-B70C-131B4E621FA1}">
      <dsp:nvSpPr>
        <dsp:cNvPr id="0" name=""/>
        <dsp:cNvSpPr/>
      </dsp:nvSpPr>
      <dsp:spPr>
        <a:xfrm>
          <a:off x="0" y="3557334"/>
          <a:ext cx="8533415" cy="491399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Информационная насыщенность</a:t>
          </a:r>
          <a:endParaRPr lang="ru-RU" sz="2100" kern="1200" dirty="0"/>
        </a:p>
      </dsp:txBody>
      <dsp:txXfrm>
        <a:off x="23988" y="3581322"/>
        <a:ext cx="8485439" cy="443423"/>
      </dsp:txXfrm>
    </dsp:sp>
    <dsp:sp modelId="{6482C6D8-1783-46B8-9C37-5649A74023A4}">
      <dsp:nvSpPr>
        <dsp:cNvPr id="0" name=""/>
        <dsp:cNvSpPr/>
      </dsp:nvSpPr>
      <dsp:spPr>
        <a:xfrm>
          <a:off x="0" y="4048734"/>
          <a:ext cx="8533415" cy="4673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0936" tIns="20320" rIns="113792" bIns="2032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 dirty="0" smtClean="0">
              <a:solidFill>
                <a:schemeClr val="tx1"/>
              </a:solidFill>
            </a:rPr>
            <a:t>Туристские услуги в отличие от традиционных товаров не имеют материальной формы и постоянного качества</a:t>
          </a:r>
          <a:endParaRPr lang="ru-RU" sz="1600" kern="1200" dirty="0">
            <a:solidFill>
              <a:schemeClr val="tx1"/>
            </a:solidFill>
          </a:endParaRPr>
        </a:p>
      </dsp:txBody>
      <dsp:txXfrm>
        <a:off x="0" y="4048734"/>
        <a:ext cx="8533415" cy="467302"/>
      </dsp:txXfrm>
    </dsp:sp>
    <dsp:sp modelId="{D6A27B12-3A57-4F26-A37E-06DC3BEBA594}">
      <dsp:nvSpPr>
        <dsp:cNvPr id="0" name=""/>
        <dsp:cNvSpPr/>
      </dsp:nvSpPr>
      <dsp:spPr>
        <a:xfrm>
          <a:off x="0" y="4516036"/>
          <a:ext cx="8533415" cy="49139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Броскость и способность к убеждению.</a:t>
          </a:r>
          <a:endParaRPr lang="ru-RU" sz="2100" kern="1200" dirty="0"/>
        </a:p>
      </dsp:txBody>
      <dsp:txXfrm>
        <a:off x="23988" y="4540024"/>
        <a:ext cx="8485439" cy="443423"/>
      </dsp:txXfrm>
    </dsp:sp>
    <dsp:sp modelId="{777C93B7-1AD7-459B-8370-92C3D07D049F}">
      <dsp:nvSpPr>
        <dsp:cNvPr id="0" name=""/>
        <dsp:cNvSpPr/>
      </dsp:nvSpPr>
      <dsp:spPr>
        <a:xfrm>
          <a:off x="0" y="5007436"/>
          <a:ext cx="8533415" cy="3477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0936" tIns="15240" rIns="85344" bIns="1524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200" kern="1200" dirty="0" smtClean="0">
              <a:solidFill>
                <a:schemeClr val="tx1"/>
              </a:solidFill>
            </a:rPr>
            <a:t>Специфика туристских услуг обусловливает необходимость использования зрительных, наглядных средств, обеспечивающих более полное представление объектов туристского интереса</a:t>
          </a:r>
          <a:r>
            <a:rPr lang="ru-RU" sz="1100" kern="1200" dirty="0" smtClean="0">
              <a:solidFill>
                <a:schemeClr val="tx1"/>
              </a:solidFill>
            </a:rPr>
            <a:t>.</a:t>
          </a:r>
          <a:endParaRPr lang="ru-RU" sz="1100" kern="1200" dirty="0">
            <a:solidFill>
              <a:schemeClr val="tx1"/>
            </a:solidFill>
          </a:endParaRPr>
        </a:p>
      </dsp:txBody>
      <dsp:txXfrm>
        <a:off x="0" y="5007436"/>
        <a:ext cx="8533415" cy="34776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2E24EE-1868-48E0-9A32-70A009D83CC7}">
      <dsp:nvSpPr>
        <dsp:cNvPr id="0" name=""/>
        <dsp:cNvSpPr/>
      </dsp:nvSpPr>
      <dsp:spPr>
        <a:xfrm>
          <a:off x="0" y="0"/>
          <a:ext cx="8806806" cy="2277964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4C83870-0982-44F1-B65E-33A837166B00}">
      <dsp:nvSpPr>
        <dsp:cNvPr id="0" name=""/>
        <dsp:cNvSpPr/>
      </dsp:nvSpPr>
      <dsp:spPr>
        <a:xfrm>
          <a:off x="267033" y="303728"/>
          <a:ext cx="1531988" cy="1670507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8E2B704-010D-452B-BA4D-943AC521D805}">
      <dsp:nvSpPr>
        <dsp:cNvPr id="0" name=""/>
        <dsp:cNvSpPr/>
      </dsp:nvSpPr>
      <dsp:spPr>
        <a:xfrm rot="10800000">
          <a:off x="267033" y="2277964"/>
          <a:ext cx="1531988" cy="2784178"/>
        </a:xfrm>
        <a:prstGeom prst="round2SameRect">
          <a:avLst>
            <a:gd name="adj1" fmla="val 10500"/>
            <a:gd name="adj2" fmla="val 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Прямой маркетинг</a:t>
          </a:r>
          <a:endParaRPr lang="ru-RU" sz="1800" b="1" kern="1200" dirty="0"/>
        </a:p>
      </dsp:txBody>
      <dsp:txXfrm rot="10800000">
        <a:off x="314147" y="2277964"/>
        <a:ext cx="1437760" cy="2737064"/>
      </dsp:txXfrm>
    </dsp:sp>
    <dsp:sp modelId="{20AAF827-4475-4BF7-828D-1092FF88F4D3}">
      <dsp:nvSpPr>
        <dsp:cNvPr id="0" name=""/>
        <dsp:cNvSpPr/>
      </dsp:nvSpPr>
      <dsp:spPr>
        <a:xfrm>
          <a:off x="1952221" y="303728"/>
          <a:ext cx="1531988" cy="1670507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0" r="-10000"/>
          </a:stretch>
        </a:blip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D0E7B9-8F46-445B-B1F4-B20B068EE5D4}">
      <dsp:nvSpPr>
        <dsp:cNvPr id="0" name=""/>
        <dsp:cNvSpPr/>
      </dsp:nvSpPr>
      <dsp:spPr>
        <a:xfrm rot="10800000">
          <a:off x="1952221" y="2277964"/>
          <a:ext cx="1531988" cy="2784178"/>
        </a:xfrm>
        <a:prstGeom prst="round2SameRect">
          <a:avLst>
            <a:gd name="adj1" fmla="val 10500"/>
            <a:gd name="adj2" fmla="val 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Продвижение продаж (стимулирование сбыта</a:t>
          </a:r>
          <a:r>
            <a:rPr lang="ru-RU" sz="1400" kern="1200" dirty="0" smtClean="0"/>
            <a:t>)</a:t>
          </a:r>
          <a:endParaRPr lang="ru-RU" sz="1400" kern="1200" dirty="0"/>
        </a:p>
      </dsp:txBody>
      <dsp:txXfrm rot="10800000">
        <a:off x="1999335" y="2277964"/>
        <a:ext cx="1437760" cy="2737064"/>
      </dsp:txXfrm>
    </dsp:sp>
    <dsp:sp modelId="{F0954C66-A0BB-4FB5-BF9A-A833AE12B031}">
      <dsp:nvSpPr>
        <dsp:cNvPr id="0" name=""/>
        <dsp:cNvSpPr/>
      </dsp:nvSpPr>
      <dsp:spPr>
        <a:xfrm>
          <a:off x="3637408" y="303728"/>
          <a:ext cx="1531988" cy="1670507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1C4D03-D6E6-4A16-B07E-6059DAC089BC}">
      <dsp:nvSpPr>
        <dsp:cNvPr id="0" name=""/>
        <dsp:cNvSpPr/>
      </dsp:nvSpPr>
      <dsp:spPr>
        <a:xfrm rot="10800000">
          <a:off x="3637408" y="2277964"/>
          <a:ext cx="1531988" cy="2784178"/>
        </a:xfrm>
        <a:prstGeom prst="round2SameRect">
          <a:avLst>
            <a:gd name="adj1" fmla="val 10500"/>
            <a:gd name="adj2" fmla="val 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t" anchorCtr="0">
          <a:noAutofit/>
        </a:bodyPr>
        <a:lstStyle/>
        <a:p>
          <a:pPr lvl="0" algn="ctr" defTabSz="5556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50" b="1" kern="1200" dirty="0" smtClean="0"/>
            <a:t>Связи с общественностью</a:t>
          </a:r>
          <a:endParaRPr lang="ru-RU" sz="1250" b="1" kern="1200" dirty="0"/>
        </a:p>
      </dsp:txBody>
      <dsp:txXfrm rot="10800000">
        <a:off x="3684522" y="2277964"/>
        <a:ext cx="1437760" cy="2737064"/>
      </dsp:txXfrm>
    </dsp:sp>
    <dsp:sp modelId="{15D30013-9101-4697-8D18-4C4416F08C43}">
      <dsp:nvSpPr>
        <dsp:cNvPr id="0" name=""/>
        <dsp:cNvSpPr/>
      </dsp:nvSpPr>
      <dsp:spPr>
        <a:xfrm>
          <a:off x="5322596" y="303728"/>
          <a:ext cx="1531988" cy="1670507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8000" b="-28000"/>
          </a:stretch>
        </a:blip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F46D7F-978F-4627-9192-7F7B6A2CF2F1}">
      <dsp:nvSpPr>
        <dsp:cNvPr id="0" name=""/>
        <dsp:cNvSpPr/>
      </dsp:nvSpPr>
      <dsp:spPr>
        <a:xfrm rot="10800000">
          <a:off x="5322596" y="2277964"/>
          <a:ext cx="1531988" cy="2784178"/>
        </a:xfrm>
        <a:prstGeom prst="round2SameRect">
          <a:avLst>
            <a:gd name="adj1" fmla="val 10500"/>
            <a:gd name="adj2" fmla="val 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Выставки и ярмарки</a:t>
          </a:r>
          <a:endParaRPr lang="ru-RU" sz="1800" b="1" kern="1200" dirty="0"/>
        </a:p>
      </dsp:txBody>
      <dsp:txXfrm rot="10800000">
        <a:off x="5369710" y="2277964"/>
        <a:ext cx="1437760" cy="2737064"/>
      </dsp:txXfrm>
    </dsp:sp>
    <dsp:sp modelId="{422263AA-1A8A-4F09-BF91-66701F33C135}">
      <dsp:nvSpPr>
        <dsp:cNvPr id="0" name=""/>
        <dsp:cNvSpPr/>
      </dsp:nvSpPr>
      <dsp:spPr>
        <a:xfrm>
          <a:off x="7007783" y="303728"/>
          <a:ext cx="1531988" cy="1670507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A1E957D-B704-42EE-8636-31D350E67776}">
      <dsp:nvSpPr>
        <dsp:cNvPr id="0" name=""/>
        <dsp:cNvSpPr/>
      </dsp:nvSpPr>
      <dsp:spPr>
        <a:xfrm rot="10800000">
          <a:off x="7007783" y="2277964"/>
          <a:ext cx="1531988" cy="2784178"/>
        </a:xfrm>
        <a:prstGeom prst="round2SameRect">
          <a:avLst>
            <a:gd name="adj1" fmla="val 10500"/>
            <a:gd name="adj2" fmla="val 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Реклама</a:t>
          </a:r>
          <a:endParaRPr lang="ru-RU" sz="2000" b="1" kern="1200" dirty="0"/>
        </a:p>
      </dsp:txBody>
      <dsp:txXfrm rot="10800000">
        <a:off x="7054897" y="2277964"/>
        <a:ext cx="1437760" cy="27370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FE31D6-EB43-44B2-BAD0-26E319F21315}" type="datetimeFigureOut">
              <a:rPr lang="ru-RU" smtClean="0"/>
              <a:pPr/>
              <a:t>20.03.2018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8E2C56-0D91-47A8-8A71-009028EAA66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70655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DA132-4A20-4920-99B2-1A2FC474017B}" type="datetimeFigureOut">
              <a:rPr lang="ru-RU" smtClean="0"/>
              <a:pPr/>
              <a:t>20.03.2018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FC0CA4-D6BC-4557-A6BE-8B365C049B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6230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Обращение к определенному сегменту - Селективная (избирательная) реклама . Один из ярких примеров современной селективной рекламы - это баннерная реклама, распространенная в сети Интернет, когда рекламные баннеры демонстрируются не всем подряд посетителям определенного сайта или Интернет-портала, а только тем, которые отвечают каким-либо характеристикам - по возрасту, полу, географии и другим признакам.</a:t>
            </a:r>
          </a:p>
          <a:p>
            <a:r>
              <a:rPr lang="ru-RU" dirty="0" smtClean="0"/>
              <a:t>Охватываемая территория - Общенациональная реклама. Для такого рода рекламы компания покупает место в журналах и газетах общенационального характера, а </a:t>
            </a:r>
            <a:r>
              <a:rPr lang="ru-RU" dirty="0" err="1" smtClean="0"/>
              <a:t>т.ж</a:t>
            </a:r>
            <a:r>
              <a:rPr lang="ru-RU" dirty="0" smtClean="0"/>
              <a:t>. телевизионное время в популярных рейтинговых телепрограммах.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FC0CA4-D6BC-4557-A6BE-8B365C049B0F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38654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Данная классификация средств распространения рекламы, в целом нашла свое отражение во многих источниках о рекламе и представляет собой полный набор средств рекламирования, которые туроператорские фирмы используют в своей профессиональной деятельности. Более полный анализ данной категории рекламы представлен в следующей главе.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FC0CA4-D6BC-4557-A6BE-8B365C049B0F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3838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На основе информации, полученной в ходе подобных маркетинговых исследований, формируется непосредственно рекламная кампания предприятия, неотъемлемой частью которой является разработка концепции предприятия сферы услуг. Она заключается в следу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FC0CA4-D6BC-4557-A6BE-8B365C049B0F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28475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Прямоугольник 41"/>
          <p:cNvSpPr/>
          <p:nvPr userDrawn="1"/>
        </p:nvSpPr>
        <p:spPr>
          <a:xfrm>
            <a:off x="0" y="-59267"/>
            <a:ext cx="9144000" cy="2575441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 userDrawn="1"/>
        </p:nvSpPr>
        <p:spPr>
          <a:xfrm>
            <a:off x="0" y="1944822"/>
            <a:ext cx="9144000" cy="409030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 userDrawn="1"/>
        </p:nvSpPr>
        <p:spPr>
          <a:xfrm>
            <a:off x="0" y="5802345"/>
            <a:ext cx="9144000" cy="1055655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Текст 17"/>
          <p:cNvSpPr>
            <a:spLocks noGrp="1"/>
          </p:cNvSpPr>
          <p:nvPr>
            <p:ph type="body" sz="quarter" idx="13" hasCustomPrompt="1"/>
          </p:nvPr>
        </p:nvSpPr>
        <p:spPr>
          <a:xfrm>
            <a:off x="-3" y="3005667"/>
            <a:ext cx="9144001" cy="1227068"/>
          </a:xfrm>
        </p:spPr>
        <p:txBody>
          <a:bodyPr>
            <a:noAutofit/>
          </a:bodyPr>
          <a:lstStyle>
            <a:lvl1pPr algn="l">
              <a:buNone/>
              <a:defRPr sz="3000" baseline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 smtClean="0"/>
              <a:t>Тема «»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0" y="142830"/>
            <a:ext cx="9144001" cy="73866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ru-RU" sz="900" baseline="0" dirty="0" smtClean="0">
                <a:solidFill>
                  <a:srgbClr val="202079"/>
                </a:solidFill>
                <a:latin typeface="Arial" pitchFamily="34" charset="0"/>
                <a:cs typeface="Tahoma" pitchFamily="34" charset="0"/>
              </a:rPr>
              <a:t>Федеральное государственное бюджетное образовательное учреждение</a:t>
            </a:r>
          </a:p>
          <a:p>
            <a:pPr algn="ctr"/>
            <a:r>
              <a:rPr lang="ru-RU" sz="900" baseline="0" dirty="0" smtClean="0">
                <a:solidFill>
                  <a:srgbClr val="202079"/>
                </a:solidFill>
                <a:latin typeface="Arial" pitchFamily="34" charset="0"/>
                <a:cs typeface="Tahoma" pitchFamily="34" charset="0"/>
              </a:rPr>
              <a:t>высшего профессионального образования</a:t>
            </a:r>
          </a:p>
          <a:p>
            <a:pPr algn="ctr"/>
            <a:r>
              <a:rPr lang="ru-RU" sz="1200" baseline="0" dirty="0" smtClean="0">
                <a:solidFill>
                  <a:srgbClr val="202079"/>
                </a:solidFill>
                <a:latin typeface="Arial" pitchFamily="34" charset="0"/>
                <a:cs typeface="Tahoma" pitchFamily="34" charset="0"/>
              </a:rPr>
              <a:t>«Владивостокский государственный университет</a:t>
            </a:r>
          </a:p>
          <a:p>
            <a:pPr algn="ctr"/>
            <a:r>
              <a:rPr lang="ru-RU" sz="1200" baseline="0" dirty="0" smtClean="0">
                <a:solidFill>
                  <a:srgbClr val="202079"/>
                </a:solidFill>
                <a:latin typeface="Arial" pitchFamily="34" charset="0"/>
                <a:cs typeface="Tahoma" pitchFamily="34" charset="0"/>
              </a:rPr>
              <a:t>экономики и сервиса»</a:t>
            </a:r>
            <a:endParaRPr lang="ru-RU" sz="1200" baseline="0" dirty="0">
              <a:solidFill>
                <a:srgbClr val="202079"/>
              </a:solidFill>
              <a:latin typeface="Arial" pitchFamily="34" charset="0"/>
              <a:cs typeface="Tahoma" pitchFamily="34" charset="0"/>
            </a:endParaRPr>
          </a:p>
        </p:txBody>
      </p:sp>
      <p:sp>
        <p:nvSpPr>
          <p:cNvPr id="23" name="Текст 17"/>
          <p:cNvSpPr>
            <a:spLocks noGrp="1"/>
          </p:cNvSpPr>
          <p:nvPr>
            <p:ph type="body" sz="quarter" idx="15" hasCustomPrompt="1"/>
          </p:nvPr>
        </p:nvSpPr>
        <p:spPr>
          <a:xfrm>
            <a:off x="0" y="6167476"/>
            <a:ext cx="9144000" cy="690524"/>
          </a:xfrm>
          <a:noFill/>
          <a:ln w="12700">
            <a:noFill/>
            <a:miter lim="800000"/>
          </a:ln>
        </p:spPr>
        <p:txBody>
          <a:bodyPr anchor="ctr" anchorCtr="0">
            <a:noAutofit/>
          </a:bodyPr>
          <a:lstStyle>
            <a:lvl1pPr algn="ctr">
              <a:buNone/>
              <a:defRPr sz="1400" baseline="0">
                <a:solidFill>
                  <a:srgbClr val="202079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 smtClean="0"/>
              <a:t>Город </a:t>
            </a:r>
            <a:endParaRPr lang="en-US" dirty="0" smtClean="0"/>
          </a:p>
          <a:p>
            <a:pPr lvl="0"/>
            <a:r>
              <a:rPr lang="ru-RU" dirty="0" smtClean="0"/>
              <a:t>Год </a:t>
            </a:r>
          </a:p>
        </p:txBody>
      </p:sp>
      <p:sp>
        <p:nvSpPr>
          <p:cNvPr id="19" name="Текст 17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764095"/>
            <a:ext cx="9144000" cy="309600"/>
          </a:xfrm>
        </p:spPr>
        <p:txBody>
          <a:bodyPr>
            <a:noAutofit/>
          </a:bodyPr>
          <a:lstStyle>
            <a:lvl1pPr algn="l">
              <a:buNone/>
              <a:defRPr sz="1800" baseline="0">
                <a:solidFill>
                  <a:srgbClr val="333366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 smtClean="0"/>
              <a:t>Кафедра «»</a:t>
            </a:r>
          </a:p>
        </p:txBody>
      </p:sp>
      <p:sp>
        <p:nvSpPr>
          <p:cNvPr id="20" name="Текст 17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174992"/>
            <a:ext cx="9144000" cy="399600"/>
          </a:xfrm>
          <a:solidFill>
            <a:schemeClr val="bg1">
              <a:alpha val="0"/>
            </a:schemeClr>
          </a:solidFill>
        </p:spPr>
        <p:txBody>
          <a:bodyPr>
            <a:noAutofit/>
          </a:bodyPr>
          <a:lstStyle>
            <a:lvl1pPr algn="l">
              <a:buNone/>
              <a:defRPr sz="2200" baseline="0">
                <a:solidFill>
                  <a:srgbClr val="333366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 smtClean="0"/>
              <a:t>Дисциплина «»</a:t>
            </a:r>
          </a:p>
        </p:txBody>
      </p:sp>
      <p:sp>
        <p:nvSpPr>
          <p:cNvPr id="22" name="Текст 17"/>
          <p:cNvSpPr>
            <a:spLocks noGrp="1"/>
          </p:cNvSpPr>
          <p:nvPr>
            <p:ph type="body" sz="quarter" idx="14" hasCustomPrompt="1"/>
          </p:nvPr>
        </p:nvSpPr>
        <p:spPr>
          <a:xfrm>
            <a:off x="3725333" y="5183093"/>
            <a:ext cx="5418667" cy="573733"/>
          </a:xfrm>
        </p:spPr>
        <p:txBody>
          <a:bodyPr>
            <a:noAutofit/>
          </a:bodyPr>
          <a:lstStyle>
            <a:lvl1pPr algn="r">
              <a:buNone/>
              <a:defRPr sz="1800" baseline="0">
                <a:solidFill>
                  <a:srgbClr val="202079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 smtClean="0"/>
              <a:t>Автор</a:t>
            </a:r>
          </a:p>
        </p:txBody>
      </p:sp>
      <p:cxnSp>
        <p:nvCxnSpPr>
          <p:cNvPr id="46" name="Прямая соединительная линия 45"/>
          <p:cNvCxnSpPr/>
          <p:nvPr userDrawn="1"/>
        </p:nvCxnSpPr>
        <p:spPr>
          <a:xfrm>
            <a:off x="0" y="2516175"/>
            <a:ext cx="9144000" cy="1588"/>
          </a:xfrm>
          <a:prstGeom prst="line">
            <a:avLst/>
          </a:prstGeom>
          <a:ln w="12700">
            <a:solidFill>
              <a:schemeClr val="tx2">
                <a:lumMod val="60000"/>
                <a:lumOff val="4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 userDrawn="1"/>
        </p:nvCxnSpPr>
        <p:spPr>
          <a:xfrm>
            <a:off x="0" y="4789878"/>
            <a:ext cx="9144000" cy="1588"/>
          </a:xfrm>
          <a:prstGeom prst="line">
            <a:avLst/>
          </a:prstGeom>
          <a:ln w="12700">
            <a:solidFill>
              <a:schemeClr val="tx2">
                <a:lumMod val="60000"/>
                <a:lumOff val="4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20" descr="bluelogo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2688" y="24248"/>
            <a:ext cx="427139" cy="909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48733" y="6274800"/>
            <a:ext cx="8066671" cy="583200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ru-RU" sz="1000" dirty="0" smtClean="0">
                <a:cs typeface="Arial" pitchFamily="34" charset="0"/>
              </a:rPr>
              <a:t>Дисциплина </a:t>
            </a:r>
            <a:r>
              <a:rPr lang="ru-RU" sz="1000" dirty="0" smtClean="0">
                <a:cs typeface="Arial" pitchFamily="34" charset="0"/>
              </a:rPr>
              <a:t>«Взаимодействие с потребителями в туризме и индустрии гостеприимства»</a:t>
            </a:r>
            <a:endParaRPr lang="ru-RU" sz="1000" dirty="0" smtClean="0">
              <a:cs typeface="Arial" pitchFamily="34" charset="0"/>
            </a:endParaRPr>
          </a:p>
          <a:p>
            <a:r>
              <a:rPr lang="ru-RU" dirty="0" smtClean="0">
                <a:cs typeface="Arial" pitchFamily="34" charset="0"/>
              </a:rPr>
              <a:t>Тема «Основные принципы и методы рекламной деятельности в сервисе и туризме»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26" name="Текст 25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0"/>
            <a:ext cx="8515405" cy="655200"/>
          </a:xfrm>
          <a:solidFill>
            <a:schemeClr val="tx2">
              <a:lumMod val="20000"/>
              <a:lumOff val="80000"/>
              <a:alpha val="75000"/>
            </a:schemeClr>
          </a:solidFill>
          <a:ln w="12700">
            <a:noFill/>
            <a:miter lim="800000"/>
          </a:ln>
        </p:spPr>
        <p:txBody>
          <a:bodyPr anchor="ctr" anchorCtr="0">
            <a:normAutofit/>
          </a:bodyPr>
          <a:lstStyle>
            <a:lvl1pPr algn="ctr">
              <a:buNone/>
              <a:defRPr sz="2400" b="1" i="0" baseline="0">
                <a:solidFill>
                  <a:srgbClr val="333366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ru-RU" dirty="0" smtClean="0"/>
              <a:t>Название слайда</a:t>
            </a:r>
            <a:endParaRPr lang="ru-RU" dirty="0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5" hasCustomPrompt="1"/>
          </p:nvPr>
        </p:nvSpPr>
        <p:spPr>
          <a:xfrm>
            <a:off x="628597" y="914400"/>
            <a:ext cx="7886808" cy="5105399"/>
          </a:xfrm>
        </p:spPr>
        <p:txBody>
          <a:bodyPr>
            <a:normAutofit/>
          </a:bodyPr>
          <a:lstStyle>
            <a:lvl1pPr marL="0" indent="0" algn="just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sz="2000" dirty="0" smtClean="0">
                <a:solidFill>
                  <a:schemeClr val="tx1"/>
                </a:solidFill>
              </a:rPr>
              <a:t>Текст слайда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рисунок (со сжатием рисунка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56532" y="6274800"/>
            <a:ext cx="8060399" cy="583200"/>
          </a:xfrm>
        </p:spPr>
        <p:txBody>
          <a:bodyPr/>
          <a:lstStyle/>
          <a:p>
            <a:r>
              <a:rPr lang="ru-RU" sz="1000" dirty="0" smtClean="0">
                <a:solidFill>
                  <a:schemeClr val="bg1"/>
                </a:solidFill>
                <a:cs typeface="Arial" pitchFamily="34" charset="0"/>
              </a:rPr>
              <a:t>Дисциплина </a:t>
            </a:r>
            <a:r>
              <a:rPr lang="ru-RU" sz="1000" dirty="0" smtClean="0">
                <a:solidFill>
                  <a:schemeClr val="bg1"/>
                </a:solidFill>
                <a:cs typeface="Arial" pitchFamily="34" charset="0"/>
              </a:rPr>
              <a:t>«Взаимодействие с потребителями в туризме и индустрии гостеприимства»</a:t>
            </a:r>
            <a:endParaRPr lang="ru-RU" sz="1000" dirty="0" smtClean="0">
              <a:solidFill>
                <a:schemeClr val="bg1"/>
              </a:solidFill>
              <a:cs typeface="Arial" pitchFamily="34" charset="0"/>
            </a:endParaRPr>
          </a:p>
          <a:p>
            <a:r>
              <a:rPr lang="ru-RU" dirty="0" smtClean="0">
                <a:solidFill>
                  <a:schemeClr val="bg1"/>
                </a:solidFill>
                <a:cs typeface="Arial" pitchFamily="34" charset="0"/>
              </a:rPr>
              <a:t>Тема «Основные принципы и методы рекламной деятельности в сервисе и туризме»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630000" y="914400"/>
            <a:ext cx="4639732" cy="5104800"/>
          </a:xfrm>
        </p:spPr>
        <p:txBody>
          <a:bodyPr/>
          <a:lstStyle>
            <a:lvl1pPr marL="0" indent="0">
              <a:buNone/>
              <a:defRPr lang="ru-RU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>
              <a:buFont typeface="Arial" panose="020B0604020202020204" pitchFamily="34" charset="0"/>
              <a:buChar char="•"/>
              <a:defRPr sz="2000"/>
            </a:lvl2pPr>
            <a:lvl3pPr>
              <a:defRPr/>
            </a:lvl3pPr>
          </a:lstStyle>
          <a:p>
            <a:pPr lvl="0"/>
            <a:r>
              <a:rPr lang="ru-RU" dirty="0" smtClean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5269732" y="914400"/>
            <a:ext cx="3247200" cy="5104800"/>
          </a:xfrm>
        </p:spPr>
        <p:txBody>
          <a:bodyPr>
            <a:normAutofit/>
          </a:bodyPr>
          <a:lstStyle>
            <a:lvl1pPr marL="0" indent="0">
              <a:buNone/>
              <a:defRPr lang="ru-RU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5669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рисунок (без сжатия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z="1000" dirty="0" smtClean="0">
                <a:solidFill>
                  <a:schemeClr val="bg1"/>
                </a:solidFill>
                <a:cs typeface="Arial" pitchFamily="34" charset="0"/>
              </a:rPr>
              <a:t>Дисциплина </a:t>
            </a:r>
            <a:r>
              <a:rPr lang="ru-RU" sz="1000" dirty="0" smtClean="0">
                <a:solidFill>
                  <a:schemeClr val="bg1"/>
                </a:solidFill>
                <a:cs typeface="Arial" pitchFamily="34" charset="0"/>
              </a:rPr>
              <a:t>«Взаимодействие с потребителями в туризме и индустрии гостеприимства»</a:t>
            </a:r>
            <a:endParaRPr lang="ru-RU" sz="1000" dirty="0" smtClean="0">
              <a:solidFill>
                <a:schemeClr val="bg1"/>
              </a:solidFill>
              <a:cs typeface="Arial" pitchFamily="34" charset="0"/>
            </a:endParaRPr>
          </a:p>
          <a:p>
            <a:r>
              <a:rPr lang="ru-RU" dirty="0" smtClean="0">
                <a:solidFill>
                  <a:schemeClr val="bg1"/>
                </a:solidFill>
                <a:cs typeface="Arial" pitchFamily="34" charset="0"/>
              </a:rPr>
              <a:t>Тема «Основные принципы и методы рекламной деятельности в сервисе и туризме»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630000" y="914400"/>
            <a:ext cx="46404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ru-RU" dirty="0" smtClean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5270400" y="914400"/>
            <a:ext cx="3247200" cy="5104799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44357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(без сжатия)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z="1000" dirty="0" smtClean="0">
                <a:solidFill>
                  <a:schemeClr val="bg1"/>
                </a:solidFill>
                <a:cs typeface="Arial" pitchFamily="34" charset="0"/>
              </a:rPr>
              <a:t>Дисциплина </a:t>
            </a:r>
            <a:r>
              <a:rPr lang="ru-RU" sz="1000" dirty="0" smtClean="0">
                <a:solidFill>
                  <a:schemeClr val="bg1"/>
                </a:solidFill>
                <a:cs typeface="Arial" pitchFamily="34" charset="0"/>
              </a:rPr>
              <a:t>«Взаимодействие с потребителями в туризме и индустрии гостеприимства»</a:t>
            </a:r>
            <a:endParaRPr lang="ru-RU" sz="1000" dirty="0" smtClean="0">
              <a:solidFill>
                <a:schemeClr val="bg1"/>
              </a:solidFill>
              <a:cs typeface="Arial" pitchFamily="34" charset="0"/>
            </a:endParaRPr>
          </a:p>
          <a:p>
            <a:r>
              <a:rPr lang="ru-RU" dirty="0" smtClean="0">
                <a:solidFill>
                  <a:schemeClr val="bg1"/>
                </a:solidFill>
                <a:cs typeface="Arial" pitchFamily="34" charset="0"/>
              </a:rPr>
              <a:t>Тема «Основные принципы и методы рекламной деятельности в сервисе и туризме»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3877200" y="914399"/>
            <a:ext cx="46404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ru-RU" dirty="0" smtClean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630000" y="910801"/>
            <a:ext cx="3247200" cy="5104799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5055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 dirty="0" smtClean="0">
                <a:solidFill>
                  <a:schemeClr val="bg1"/>
                </a:solidFill>
                <a:cs typeface="Arial" pitchFamily="34" charset="0"/>
              </a:rPr>
              <a:t>Дисциплина </a:t>
            </a:r>
            <a:r>
              <a:rPr lang="ru-RU" sz="1000" dirty="0" smtClean="0">
                <a:solidFill>
                  <a:schemeClr val="bg1"/>
                </a:solidFill>
                <a:cs typeface="Arial" pitchFamily="34" charset="0"/>
              </a:rPr>
              <a:t>«Взаимодействие с потребителями в туризме и индустрии гостеприимства»</a:t>
            </a:r>
            <a:endParaRPr lang="ru-RU" sz="1000" dirty="0" smtClean="0">
              <a:solidFill>
                <a:schemeClr val="bg1"/>
              </a:solidFill>
              <a:cs typeface="Arial" pitchFamily="34" charset="0"/>
            </a:endParaRPr>
          </a:p>
          <a:p>
            <a:r>
              <a:rPr lang="ru-RU" dirty="0" smtClean="0">
                <a:solidFill>
                  <a:schemeClr val="bg1"/>
                </a:solidFill>
                <a:cs typeface="Arial" pitchFamily="34" charset="0"/>
              </a:rPr>
              <a:t>Тема «Основные принципы и методы рекламной деятельности в сервисе и туризме»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 hasCustomPrompt="1"/>
          </p:nvPr>
        </p:nvSpPr>
        <p:spPr>
          <a:xfrm>
            <a:off x="630000" y="914400"/>
            <a:ext cx="7887600" cy="164306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 smtClean="0"/>
              <a:t>Текст слайда</a:t>
            </a:r>
            <a:endParaRPr lang="ru-RU" dirty="0"/>
          </a:p>
        </p:txBody>
      </p:sp>
      <p:sp>
        <p:nvSpPr>
          <p:cNvPr id="6" name="Текст 4"/>
          <p:cNvSpPr>
            <a:spLocks noGrp="1"/>
          </p:cNvSpPr>
          <p:nvPr>
            <p:ph type="body" sz="quarter" idx="12" hasCustomPrompt="1"/>
          </p:nvPr>
        </p:nvSpPr>
        <p:spPr>
          <a:xfrm>
            <a:off x="628200" y="4487334"/>
            <a:ext cx="7887600" cy="164306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 smtClean="0"/>
              <a:t>Текст слайда</a:t>
            </a: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quarter" idx="13" hasCustomPrompt="1"/>
          </p:nvPr>
        </p:nvSpPr>
        <p:spPr>
          <a:xfrm>
            <a:off x="628650" y="2557462"/>
            <a:ext cx="7887150" cy="1929872"/>
          </a:xfrm>
        </p:spPr>
        <p:txBody>
          <a:bodyPr>
            <a:normAutofit/>
          </a:bodyPr>
          <a:lstStyle>
            <a:lvl1pPr marL="0" indent="0">
              <a:buNone/>
              <a:defRPr sz="2000" baseline="0"/>
            </a:lvl1pPr>
          </a:lstStyle>
          <a:p>
            <a:pPr lvl="0"/>
            <a:r>
              <a:rPr lang="ru-RU" dirty="0" smtClean="0"/>
              <a:t>Содержимое (рисунок, диаграмма, таблица и т.д.)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56794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 dirty="0" smtClean="0">
                <a:solidFill>
                  <a:schemeClr val="bg1"/>
                </a:solidFill>
                <a:cs typeface="Arial" pitchFamily="34" charset="0"/>
              </a:rPr>
              <a:t>Дисциплина </a:t>
            </a:r>
            <a:r>
              <a:rPr lang="ru-RU" sz="1000" dirty="0" smtClean="0">
                <a:solidFill>
                  <a:schemeClr val="bg1"/>
                </a:solidFill>
                <a:cs typeface="Arial" pitchFamily="34" charset="0"/>
              </a:rPr>
              <a:t>«Взаимодействие с потребителями в туризме и индустрии гостеприимства»</a:t>
            </a:r>
            <a:endParaRPr lang="ru-RU" sz="1000" dirty="0" smtClean="0">
              <a:solidFill>
                <a:schemeClr val="bg1"/>
              </a:solidFill>
              <a:cs typeface="Arial" pitchFamily="34" charset="0"/>
            </a:endParaRPr>
          </a:p>
          <a:p>
            <a:r>
              <a:rPr lang="ru-RU" dirty="0" smtClean="0">
                <a:solidFill>
                  <a:schemeClr val="bg1"/>
                </a:solidFill>
                <a:cs typeface="Arial" pitchFamily="34" charset="0"/>
              </a:rPr>
              <a:t>Тема «Основные принципы и методы рекламной деятельности в сервисе и туризме»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Рисунок 4"/>
          <p:cNvSpPr>
            <a:spLocks noGrp="1"/>
          </p:cNvSpPr>
          <p:nvPr>
            <p:ph type="pic"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90223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 dirty="0" smtClean="0">
                <a:solidFill>
                  <a:schemeClr val="bg1"/>
                </a:solidFill>
                <a:cs typeface="Arial" pitchFamily="34" charset="0"/>
              </a:rPr>
              <a:t>Дисциплина </a:t>
            </a:r>
            <a:r>
              <a:rPr lang="ru-RU" sz="1000" dirty="0" smtClean="0">
                <a:solidFill>
                  <a:schemeClr val="bg1"/>
                </a:solidFill>
                <a:cs typeface="Arial" pitchFamily="34" charset="0"/>
              </a:rPr>
              <a:t>«Взаимодействие с потребителями в туризме и индустрии гостеприимства»</a:t>
            </a:r>
            <a:endParaRPr lang="ru-RU" sz="1000" dirty="0" smtClean="0">
              <a:solidFill>
                <a:schemeClr val="bg1"/>
              </a:solidFill>
              <a:cs typeface="Arial" pitchFamily="34" charset="0"/>
            </a:endParaRPr>
          </a:p>
          <a:p>
            <a:r>
              <a:rPr lang="ru-RU" dirty="0" smtClean="0">
                <a:solidFill>
                  <a:schemeClr val="bg1"/>
                </a:solidFill>
                <a:cs typeface="Arial" pitchFamily="34" charset="0"/>
              </a:rPr>
              <a:t>Тема «Основные принципы и методы рекламной деятельности в сервисе и туризме»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Таблица 4"/>
          <p:cNvSpPr>
            <a:spLocks noGrp="1"/>
          </p:cNvSpPr>
          <p:nvPr>
            <p:ph type="tbl"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7037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 dirty="0" smtClean="0">
                <a:solidFill>
                  <a:schemeClr val="bg1"/>
                </a:solidFill>
                <a:cs typeface="Arial" pitchFamily="34" charset="0"/>
              </a:rPr>
              <a:t>Дисциплина </a:t>
            </a:r>
            <a:r>
              <a:rPr lang="ru-RU" sz="1000" dirty="0" smtClean="0">
                <a:solidFill>
                  <a:schemeClr val="bg1"/>
                </a:solidFill>
                <a:cs typeface="Arial" pitchFamily="34" charset="0"/>
              </a:rPr>
              <a:t>«Взаимодействие с потребителями в туризме и индустрии гостеприимства»</a:t>
            </a:r>
            <a:endParaRPr lang="ru-RU" sz="1000" dirty="0" smtClean="0">
              <a:solidFill>
                <a:schemeClr val="bg1"/>
              </a:solidFill>
              <a:cs typeface="Arial" pitchFamily="34" charset="0"/>
            </a:endParaRPr>
          </a:p>
          <a:p>
            <a:r>
              <a:rPr lang="ru-RU" dirty="0" smtClean="0">
                <a:solidFill>
                  <a:schemeClr val="bg1"/>
                </a:solidFill>
                <a:cs typeface="Arial" pitchFamily="34" charset="0"/>
              </a:rPr>
              <a:t>Тема «Основные принципы и методы рекламной деятельности в сервисе и туризме»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ru-RU" dirty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3122636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асибо за внимание!"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33000">
              <a:schemeClr val="accent1">
                <a:lumMod val="45000"/>
                <a:lumOff val="55000"/>
              </a:schemeClr>
            </a:gs>
            <a:gs pos="5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 userDrawn="1"/>
        </p:nvSpPr>
        <p:spPr>
          <a:xfrm>
            <a:off x="0" y="0"/>
            <a:ext cx="914399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4560902"/>
            <a:ext cx="9144000" cy="1424007"/>
          </a:xfrm>
          <a:prstGeom prst="rect">
            <a:avLst/>
          </a:prstGeom>
          <a:solidFill>
            <a:schemeClr val="bg1">
              <a:alpha val="29000"/>
            </a:schemeClr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0" y="2552688"/>
            <a:ext cx="9144000" cy="617499"/>
          </a:xfrm>
          <a:prstGeom prst="rect">
            <a:avLst/>
          </a:prstGeom>
          <a:solidFill>
            <a:schemeClr val="bg1">
              <a:alpha val="29000"/>
            </a:schemeClr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 userDrawn="1"/>
        </p:nvSpPr>
        <p:spPr>
          <a:xfrm>
            <a:off x="0" y="2479662"/>
            <a:ext cx="9144000" cy="70788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baseline="0" dirty="0" smtClean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Спасибо за внимание!</a:t>
            </a:r>
            <a:endParaRPr lang="ru-RU" sz="4000" baseline="0" dirty="0">
              <a:solidFill>
                <a:schemeClr val="tx1"/>
              </a:solidFill>
              <a:latin typeface="Arial" pitchFamily="34" charset="0"/>
              <a:cs typeface="Tahoma" pitchFamily="34" charset="0"/>
            </a:endParaRPr>
          </a:p>
        </p:txBody>
      </p:sp>
      <p:sp>
        <p:nvSpPr>
          <p:cNvPr id="10" name="Номер слайда 5"/>
          <p:cNvSpPr txBox="1">
            <a:spLocks/>
          </p:cNvSpPr>
          <p:nvPr userDrawn="1"/>
        </p:nvSpPr>
        <p:spPr>
          <a:xfrm>
            <a:off x="-1" y="4560890"/>
            <a:ext cx="9144000" cy="229709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4560903"/>
            <a:ext cx="9144000" cy="1424018"/>
          </a:xfrm>
        </p:spPr>
        <p:txBody>
          <a:bodyPr>
            <a:normAutofit/>
          </a:bodyPr>
          <a:lstStyle>
            <a:lvl1pPr marL="0" indent="0" algn="just">
              <a:spcBef>
                <a:spcPct val="10000"/>
              </a:spcBef>
              <a:buClr>
                <a:srgbClr val="FF0000"/>
              </a:buClr>
              <a:buSzPct val="120000"/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r>
              <a:rPr lang="ru-RU" altLang="ru-RU" sz="1200" b="1" dirty="0" smtClean="0"/>
              <a:t>Использование материалов презентации</a:t>
            </a:r>
          </a:p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Char char="·"/>
            </a:pPr>
            <a:endParaRPr lang="ru-RU" altLang="ru-RU" sz="1200" b="1" dirty="0" smtClean="0"/>
          </a:p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r>
              <a:rPr lang="ru-RU" altLang="ru-RU" sz="1200" dirty="0" smtClean="0"/>
              <a:t>Использование данной презентации, может осуществляться только при условии соблюдения требований законов  РФ об авторском праве и интеллектуальной собственности, а также с учетом требований настоящего Заявления.</a:t>
            </a:r>
          </a:p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Char char="·"/>
            </a:pPr>
            <a:endParaRPr lang="ru-RU" altLang="ru-RU" sz="1200" dirty="0" smtClean="0"/>
          </a:p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r>
              <a:rPr lang="ru-RU" altLang="ru-RU" sz="1200" dirty="0" smtClean="0"/>
              <a:t>Презентация является собственностью авторов. Разрешается распечатывать копию любой части презентации для личного некоммерческого использования, однако не допускается распечатывать какую-либо часть презентации с любой иной целью или по каким-либо причинам вносить изменения в любую часть презентации. Использование любой части презентации в другом произведении, как в печатной, электронной, так и иной форме, а также использование любой части презентации в другой презентации посредством ссылки или иным образом допускается только после получения письменного согласия авторов.</a:t>
            </a:r>
          </a:p>
          <a:p>
            <a:pPr lvl="0"/>
            <a:endParaRPr lang="ru-RU" dirty="0" smtClean="0"/>
          </a:p>
        </p:txBody>
      </p:sp>
      <p:sp>
        <p:nvSpPr>
          <p:cNvPr id="11" name="Блок-схема: ссылка на другую страницу 10"/>
          <p:cNvSpPr/>
          <p:nvPr userDrawn="1"/>
        </p:nvSpPr>
        <p:spPr>
          <a:xfrm>
            <a:off x="8517600" y="-5678"/>
            <a:ext cx="612648" cy="1047078"/>
          </a:xfrm>
          <a:prstGeom prst="flowChartOffpageConnector">
            <a:avLst/>
          </a:prstGeom>
          <a:gradFill>
            <a:gsLst>
              <a:gs pos="0">
                <a:schemeClr val="accent3">
                  <a:lumMod val="20000"/>
                  <a:lumOff val="80000"/>
                </a:schemeClr>
              </a:gs>
              <a:gs pos="33000">
                <a:schemeClr val="accent3">
                  <a:lumMod val="40000"/>
                  <a:lumOff val="60000"/>
                </a:schemeClr>
              </a:gs>
              <a:gs pos="53000">
                <a:schemeClr val="accent3">
                  <a:lumMod val="60000"/>
                  <a:lumOff val="40000"/>
                </a:schemeClr>
              </a:gs>
              <a:gs pos="100000">
                <a:schemeClr val="accent3">
                  <a:lumMod val="40000"/>
                  <a:lumOff val="60000"/>
                </a:schemeClr>
              </a:gs>
            </a:gsLst>
            <a:lin ang="5400000" scaled="1"/>
          </a:gradFill>
          <a:ln w="12700">
            <a:solidFill>
              <a:schemeClr val="accent3">
                <a:lumMod val="75000"/>
                <a:alpha val="53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Picture 20" descr="bluelogo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0357" y="68075"/>
            <a:ext cx="347133" cy="739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8517600" y="6274800"/>
            <a:ext cx="642505" cy="583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4" name="Блок-схема: ссылка на другую страницу 3"/>
          <p:cNvSpPr/>
          <p:nvPr userDrawn="1"/>
        </p:nvSpPr>
        <p:spPr>
          <a:xfrm>
            <a:off x="8517600" y="-5678"/>
            <a:ext cx="612648" cy="1047078"/>
          </a:xfrm>
          <a:prstGeom prst="flowChartOffpageConnector">
            <a:avLst/>
          </a:prstGeom>
          <a:gradFill>
            <a:gsLst>
              <a:gs pos="0">
                <a:schemeClr val="accent3">
                  <a:lumMod val="20000"/>
                  <a:lumOff val="80000"/>
                </a:schemeClr>
              </a:gs>
              <a:gs pos="33000">
                <a:schemeClr val="accent3">
                  <a:lumMod val="40000"/>
                  <a:lumOff val="60000"/>
                </a:schemeClr>
              </a:gs>
              <a:gs pos="53000">
                <a:schemeClr val="accent3">
                  <a:lumMod val="60000"/>
                  <a:lumOff val="40000"/>
                </a:schemeClr>
              </a:gs>
              <a:gs pos="100000">
                <a:schemeClr val="accent3">
                  <a:lumMod val="40000"/>
                  <a:lumOff val="60000"/>
                </a:schemeClr>
              </a:gs>
            </a:gsLst>
            <a:lin ang="5400000" scaled="1"/>
          </a:gradFill>
          <a:ln w="12700">
            <a:solidFill>
              <a:schemeClr val="accent3">
                <a:lumMod val="75000"/>
                <a:alpha val="53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Номер слайда 5"/>
          <p:cNvSpPr txBox="1">
            <a:spLocks/>
          </p:cNvSpPr>
          <p:nvPr userDrawn="1"/>
        </p:nvSpPr>
        <p:spPr>
          <a:xfrm>
            <a:off x="0" y="6274800"/>
            <a:ext cx="8517600" cy="583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517600" cy="655200"/>
          </a:xfrm>
          <a:prstGeom prst="rect">
            <a:avLst/>
          </a:prstGeom>
          <a:solidFill>
            <a:schemeClr val="tx2">
              <a:lumMod val="20000"/>
              <a:lumOff val="80000"/>
              <a:alpha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Название слайда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000" y="914400"/>
            <a:ext cx="7887600" cy="510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57200" y="6274800"/>
            <a:ext cx="8060400" cy="583200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z="1000" dirty="0" smtClean="0">
                <a:solidFill>
                  <a:schemeClr val="bg1"/>
                </a:solidFill>
                <a:cs typeface="Arial" pitchFamily="34" charset="0"/>
              </a:rPr>
              <a:t>Дисциплина </a:t>
            </a:r>
            <a:r>
              <a:rPr lang="ru-RU" sz="1000" dirty="0" smtClean="0">
                <a:solidFill>
                  <a:schemeClr val="bg1"/>
                </a:solidFill>
                <a:cs typeface="Arial" pitchFamily="34" charset="0"/>
              </a:rPr>
              <a:t>«Взаимодействие с потребителями в туризме и индустрии гостеприимства»</a:t>
            </a:r>
            <a:endParaRPr lang="ru-RU" sz="1000" dirty="0" smtClean="0">
              <a:solidFill>
                <a:schemeClr val="bg1"/>
              </a:solidFill>
              <a:cs typeface="Arial" pitchFamily="34" charset="0"/>
            </a:endParaRPr>
          </a:p>
          <a:p>
            <a:r>
              <a:rPr lang="ru-RU" dirty="0" smtClean="0">
                <a:solidFill>
                  <a:schemeClr val="bg1"/>
                </a:solidFill>
                <a:cs typeface="Arial" pitchFamily="34" charset="0"/>
              </a:rPr>
              <a:t>Тема «Основные принципы и методы рекламной деятельности в сервисе и туризме»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" name="Номер слайда 1"/>
          <p:cNvSpPr txBox="1">
            <a:spLocks/>
          </p:cNvSpPr>
          <p:nvPr userDrawn="1"/>
        </p:nvSpPr>
        <p:spPr>
          <a:xfrm>
            <a:off x="8517600" y="74212"/>
            <a:ext cx="612648" cy="580988"/>
          </a:xfrm>
          <a:prstGeom prst="rect">
            <a:avLst/>
          </a:prstGeom>
          <a:noFill/>
        </p:spPr>
        <p:txBody>
          <a:bodyPr vert="horz" lIns="91440" tIns="45720" rIns="91440" bIns="45720"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5CC8CE-4B5A-42E3-9A0D-77A4F70F0A95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3" name="TextBox 34"/>
          <p:cNvSpPr txBox="1">
            <a:spLocks noChangeArrowheads="1"/>
          </p:cNvSpPr>
          <p:nvPr userDrawn="1"/>
        </p:nvSpPr>
        <p:spPr bwMode="auto">
          <a:xfrm>
            <a:off x="8498556" y="6443289"/>
            <a:ext cx="65404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000" b="1" dirty="0">
                <a:solidFill>
                  <a:srgbClr val="323655"/>
                </a:solidFill>
                <a:latin typeface="Segoe Print" panose="02000600000000000000" pitchFamily="2" charset="0"/>
              </a:rPr>
              <a:t>ВГУЭС</a:t>
            </a:r>
          </a:p>
        </p:txBody>
      </p:sp>
      <p:pic>
        <p:nvPicPr>
          <p:cNvPr id="15" name="Picture 18" descr="bluelogo4"/>
          <p:cNvPicPr>
            <a:picLocks noChangeAspect="1" noChangeArrowheads="1"/>
          </p:cNvPicPr>
          <p:nvPr userDrawn="1"/>
        </p:nvPicPr>
        <p:blipFill>
          <a:blip r:embed="rId12" cstate="print">
            <a:duotone>
              <a:prstClr val="black"/>
              <a:srgbClr val="0033CC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770"/>
          <a:stretch>
            <a:fillRect/>
          </a:stretch>
        </p:blipFill>
        <p:spPr bwMode="auto">
          <a:xfrm>
            <a:off x="91018" y="6317412"/>
            <a:ext cx="275164" cy="497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7" r:id="rId3"/>
    <p:sldLayoutId id="2147483658" r:id="rId4"/>
    <p:sldLayoutId id="2147483660" r:id="rId5"/>
    <p:sldLayoutId id="2147483659" r:id="rId6"/>
    <p:sldLayoutId id="2147483661" r:id="rId7"/>
    <p:sldLayoutId id="2147483662" r:id="rId8"/>
    <p:sldLayoutId id="2147483663" r:id="rId9"/>
    <p:sldLayoutId id="2147483656" r:id="rId10"/>
  </p:sldLayoutIdLst>
  <p:timing>
    <p:tnLst>
      <p:par>
        <p:cTn id="1" dur="indefinite" restart="never" nodeType="tmRoot"/>
      </p:par>
    </p:tnLst>
  </p:timing>
  <p:hf sldNum="0" hdr="0"/>
  <p:txStyles>
    <p:titleStyle>
      <a:lvl1pPr algn="ctr" defTabSz="914400" rtl="0" eaLnBrk="1" latinLnBrk="0" hangingPunct="1">
        <a:spcBef>
          <a:spcPct val="0"/>
        </a:spcBef>
        <a:buNone/>
        <a:defRPr lang="ru-RU" sz="2400" b="1" i="0" kern="1200" baseline="0" dirty="0">
          <a:solidFill>
            <a:srgbClr val="333366"/>
          </a:solidFill>
          <a:latin typeface="Arial" pitchFamily="34" charset="0"/>
          <a:ea typeface="+mn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3"/>
          </p:nvPr>
        </p:nvSpPr>
        <p:spPr>
          <a:xfrm>
            <a:off x="165463" y="3606012"/>
            <a:ext cx="8900160" cy="522000"/>
          </a:xfrm>
        </p:spPr>
        <p:txBody>
          <a:bodyPr/>
          <a:lstStyle/>
          <a:p>
            <a:r>
              <a:rPr lang="ru-RU" sz="2800" dirty="0" smtClean="0"/>
              <a:t>Тема 3 «Основные </a:t>
            </a:r>
            <a:r>
              <a:rPr lang="ru-RU" sz="2800" dirty="0"/>
              <a:t>принципы и методы рекламной деятельности в сервисе и </a:t>
            </a:r>
            <a:r>
              <a:rPr lang="ru-RU" sz="2800" dirty="0" smtClean="0"/>
              <a:t>туризме»</a:t>
            </a:r>
            <a:endParaRPr lang="ru-RU" sz="2800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5"/>
          </p:nvPr>
        </p:nvSpPr>
        <p:spPr>
          <a:xfrm>
            <a:off x="0" y="6167476"/>
            <a:ext cx="9144000" cy="690524"/>
          </a:xfrm>
        </p:spPr>
        <p:txBody>
          <a:bodyPr/>
          <a:lstStyle/>
          <a:p>
            <a:r>
              <a:rPr lang="ru-RU" dirty="0" smtClean="0"/>
              <a:t>Владивосток</a:t>
            </a:r>
          </a:p>
          <a:p>
            <a:r>
              <a:rPr lang="ru-RU" dirty="0" smtClean="0"/>
              <a:t>2018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1"/>
          </p:nvPr>
        </p:nvSpPr>
        <p:spPr>
          <a:xfrm>
            <a:off x="0" y="1635222"/>
            <a:ext cx="9144000" cy="309600"/>
          </a:xfrm>
        </p:spPr>
        <p:txBody>
          <a:bodyPr/>
          <a:lstStyle/>
          <a:p>
            <a:r>
              <a:rPr lang="ru-RU" dirty="0" smtClean="0"/>
              <a:t>Кафедра «Туризма и экологии»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2"/>
          </p:nvPr>
        </p:nvSpPr>
        <p:spPr>
          <a:xfrm>
            <a:off x="0" y="997571"/>
            <a:ext cx="9144000" cy="399600"/>
          </a:xfrm>
          <a:solidFill>
            <a:schemeClr val="bg1">
              <a:alpha val="0"/>
            </a:schemeClr>
          </a:solidFill>
        </p:spPr>
        <p:txBody>
          <a:bodyPr/>
          <a:lstStyle/>
          <a:p>
            <a:r>
              <a:rPr lang="ru-RU" dirty="0" smtClean="0"/>
              <a:t>Дисциплина </a:t>
            </a:r>
            <a:r>
              <a:rPr lang="ru-RU" dirty="0" smtClean="0"/>
              <a:t>«Взаимодействие с потребителями в туризме и индустрии гостеприимства»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4"/>
          </p:nvPr>
        </p:nvSpPr>
        <p:spPr>
          <a:xfrm>
            <a:off x="43543" y="5458276"/>
            <a:ext cx="9144000" cy="309600"/>
          </a:xfrm>
        </p:spPr>
        <p:txBody>
          <a:bodyPr/>
          <a:lstStyle/>
          <a:p>
            <a:r>
              <a:rPr lang="ru-RU" dirty="0" smtClean="0"/>
              <a:t>Автор: Толстых </a:t>
            </a:r>
            <a:r>
              <a:rPr lang="ru-RU" dirty="0"/>
              <a:t>Ирина Николаевна</a:t>
            </a:r>
          </a:p>
          <a:p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 smtClean="0">
                <a:cs typeface="Arial" pitchFamily="34" charset="0"/>
              </a:rPr>
              <a:t>Дисциплина </a:t>
            </a:r>
            <a:r>
              <a:rPr lang="ru-RU" sz="1000" dirty="0" smtClean="0">
                <a:cs typeface="Arial" pitchFamily="34" charset="0"/>
              </a:rPr>
              <a:t>«Взаимодействие с потребителями в туризме и индустрии гостеприимства»</a:t>
            </a:r>
            <a:endParaRPr lang="ru-RU" sz="1000" dirty="0" smtClean="0">
              <a:cs typeface="Arial" pitchFamily="34" charset="0"/>
            </a:endParaRPr>
          </a:p>
          <a:p>
            <a:r>
              <a:rPr lang="ru-RU" dirty="0" smtClean="0">
                <a:cs typeface="Arial" pitchFamily="34" charset="0"/>
              </a:rPr>
              <a:t>Тема «Основные принципы и методы рекламной деятельности в сервисе и туризме»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 smtClean="0"/>
              <a:t>Содержание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ru-RU" dirty="0"/>
              <a:t>Классификация видов рекламы в сервисе и туризме</a:t>
            </a: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ru-RU" dirty="0"/>
              <a:t>Особенность услуги как товара и ее отражение в рекламе</a:t>
            </a: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ru-RU" dirty="0"/>
              <a:t>Особенности рекламной деятельности туристических фирм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13299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 smtClean="0">
                <a:cs typeface="Arial" pitchFamily="34" charset="0"/>
              </a:rPr>
              <a:t>Дисциплина </a:t>
            </a:r>
            <a:r>
              <a:rPr lang="ru-RU" sz="1000" dirty="0" smtClean="0">
                <a:cs typeface="Arial" pitchFamily="34" charset="0"/>
              </a:rPr>
              <a:t>«Взаимодействие с потребителями в туризме и индустрии гостеприимства»</a:t>
            </a:r>
            <a:endParaRPr lang="ru-RU" sz="1000" dirty="0" smtClean="0">
              <a:cs typeface="Arial" pitchFamily="34" charset="0"/>
            </a:endParaRPr>
          </a:p>
          <a:p>
            <a:r>
              <a:rPr lang="ru-RU" dirty="0" smtClean="0">
                <a:cs typeface="Arial" pitchFamily="34" charset="0"/>
              </a:rPr>
              <a:t>Тема «Основные принципы и методы рекламной деятельности в сервисе и туризме»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/>
              <a:t>Классификация видов рекламы в сервисе и туризме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pPr marL="342900" indent="-342900" algn="ctr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ru-RU" sz="2400" dirty="0"/>
              <a:t>По объекту рекламирования</a:t>
            </a:r>
          </a:p>
          <a:p>
            <a:pPr marL="342900" indent="-342900" algn="ctr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ru-RU" sz="2400" dirty="0"/>
              <a:t>Направленности рекламы</a:t>
            </a:r>
          </a:p>
          <a:p>
            <a:pPr marL="342900" indent="-342900" algn="ctr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ru-RU" sz="2400" dirty="0"/>
              <a:t>Характеру рекламного обращения</a:t>
            </a:r>
          </a:p>
          <a:p>
            <a:pPr marL="342900" indent="-342900" algn="ctr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ru-RU" sz="2400" dirty="0"/>
              <a:t>Способу воздействия на целевую аудиторию</a:t>
            </a:r>
          </a:p>
          <a:p>
            <a:pPr marL="342900" indent="-342900" algn="ctr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ru-RU" sz="2400" dirty="0"/>
              <a:t>Охватываемого сегмента рынка</a:t>
            </a:r>
          </a:p>
          <a:p>
            <a:pPr marL="342900" indent="-342900" algn="ctr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ru-RU" sz="2400" dirty="0"/>
              <a:t>Источника финансирования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37743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 smtClean="0">
                <a:cs typeface="Arial" pitchFamily="34" charset="0"/>
              </a:rPr>
              <a:t>Дисциплина </a:t>
            </a:r>
            <a:r>
              <a:rPr lang="ru-RU" sz="1000" dirty="0" smtClean="0">
                <a:cs typeface="Arial" pitchFamily="34" charset="0"/>
              </a:rPr>
              <a:t>«Взаимодействие с потребителями в туризме и индустрии гостеприимства»</a:t>
            </a:r>
            <a:endParaRPr lang="ru-RU" sz="1000" dirty="0" smtClean="0">
              <a:cs typeface="Arial" pitchFamily="34" charset="0"/>
            </a:endParaRPr>
          </a:p>
          <a:p>
            <a:r>
              <a:rPr lang="ru-RU" dirty="0" smtClean="0">
                <a:cs typeface="Arial" pitchFamily="34" charset="0"/>
              </a:rPr>
              <a:t>Тема «Основные принципы и методы рекламной деятельности в сервисе и туризме»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/>
              <a:t>Классификация видов рекламы в сервисе и туризме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8460854"/>
              </p:ext>
            </p:extLst>
          </p:nvPr>
        </p:nvGraphicFramePr>
        <p:xfrm>
          <a:off x="153483" y="746701"/>
          <a:ext cx="8676191" cy="54936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8801"/>
                <a:gridCol w="5927390"/>
              </a:tblGrid>
              <a:tr h="296799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Признак классификации</a:t>
                      </a:r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/>
                        <a:t>Виды</a:t>
                      </a:r>
                      <a:r>
                        <a:rPr lang="ru-RU" sz="900" b="1" baseline="0" dirty="0" smtClean="0"/>
                        <a:t> рекламы</a:t>
                      </a:r>
                      <a:endParaRPr lang="ru-RU" sz="900" b="1" dirty="0"/>
                    </a:p>
                  </a:txBody>
                  <a:tcPr/>
                </a:tc>
              </a:tr>
              <a:tr h="142007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Объект рекламирования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b="1" dirty="0" smtClean="0"/>
                        <a:t>Товарная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100" dirty="0" smtClean="0"/>
                        <a:t>Это информация о потребительских свойствах и качествах товара.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100" dirty="0" smtClean="0"/>
                        <a:t>Товарная реклама, информируя покупателя, создавая определенный образ товара, нацеливая покупателя на его приобретение, создает спрос на товар.</a:t>
                      </a:r>
                    </a:p>
                    <a:p>
                      <a:pPr algn="just"/>
                      <a:r>
                        <a:rPr lang="ru-RU" sz="1100" b="1" dirty="0" smtClean="0"/>
                        <a:t>Престижная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100" dirty="0" smtClean="0"/>
                        <a:t>рекламная деятельность с целью формирования долговременного имиджа организации, фирмы или личности.</a:t>
                      </a:r>
                    </a:p>
                    <a:p>
                      <a:endParaRPr lang="ru-RU" sz="1100" dirty="0"/>
                    </a:p>
                  </a:txBody>
                  <a:tcPr/>
                </a:tc>
              </a:tr>
              <a:tr h="372767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Направленность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50" b="1" dirty="0" smtClean="0"/>
                        <a:t>Реклама возможностей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150" dirty="0" smtClean="0"/>
                        <a:t>вид рекламы, информирующий целевые аудитории о возможностях туристского предприятия в области предоставления туристских услуг. 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150" dirty="0" smtClean="0"/>
                        <a:t>Адресатами такой рекламы могут быть как юридические, так и физические лица.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150" dirty="0" smtClean="0"/>
                        <a:t>Юридические лица могут быть заинтересованы в услугах туристского предприятия для организации отдыха своих сотрудников, деловых и спонсорских поездок. Физические лица на основе получаемой информации о возможностях туристских фирм делают выбор маршрутов, видов туризма, направлений и продолжительности поездок в соответствии с мотивами и финансовыми возможностями. Реклама возможностей должна не только информировать, но и заинтересовывать клиентов, убеждать их в надежности и безопасности поездки, гарантировать высококачественное обслуживание.</a:t>
                      </a:r>
                    </a:p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r>
                        <a:rPr lang="ru-RU" sz="1150" b="1" dirty="0" smtClean="0"/>
                        <a:t>Реклама потребностей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150" dirty="0" smtClean="0"/>
                        <a:t>это чисто информационный вид рекламы, предназначенный для информирования деловых партнеров о существовании фирмы и ее потребностях в чем-либо. 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150" dirty="0" smtClean="0"/>
                        <a:t>С помощью подобной рекламы туристская фирма решает следующие задачи: привлечение посредников, </a:t>
                      </a:r>
                      <a:r>
                        <a:rPr lang="ru-RU" sz="1150" dirty="0" err="1" smtClean="0"/>
                        <a:t>найм</a:t>
                      </a:r>
                      <a:r>
                        <a:rPr lang="ru-RU" sz="1150" dirty="0" smtClean="0"/>
                        <a:t> на временную или постоянную работу сотрудников, поиск и продажа каких-либо материально-технических ресурсов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ru-RU" sz="11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0720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 smtClean="0">
                <a:cs typeface="Arial" pitchFamily="34" charset="0"/>
              </a:rPr>
              <a:t>Дисциплина </a:t>
            </a:r>
            <a:r>
              <a:rPr lang="ru-RU" sz="1000" dirty="0" smtClean="0">
                <a:cs typeface="Arial" pitchFamily="34" charset="0"/>
              </a:rPr>
              <a:t>«Взаимодействие с потребителями в туризме и индустрии гостеприимства»</a:t>
            </a:r>
            <a:endParaRPr lang="ru-RU" sz="1000" dirty="0" smtClean="0">
              <a:cs typeface="Arial" pitchFamily="34" charset="0"/>
            </a:endParaRPr>
          </a:p>
          <a:p>
            <a:r>
              <a:rPr lang="ru-RU" dirty="0" smtClean="0">
                <a:cs typeface="Arial" pitchFamily="34" charset="0"/>
              </a:rPr>
              <a:t>Тема «Основные принципы и методы рекламной деятельности в сервисе и туризме»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/>
              <a:t>Классификация видов рекламы в сервисе и туризме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7817459"/>
              </p:ext>
            </p:extLst>
          </p:nvPr>
        </p:nvGraphicFramePr>
        <p:xfrm>
          <a:off x="153483" y="746704"/>
          <a:ext cx="8676191" cy="53998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8801"/>
                <a:gridCol w="5927390"/>
              </a:tblGrid>
              <a:tr h="217686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Признак классификации</a:t>
                      </a:r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Виды</a:t>
                      </a:r>
                      <a:r>
                        <a:rPr lang="ru-RU" sz="900" baseline="0" dirty="0" smtClean="0"/>
                        <a:t> рекламы</a:t>
                      </a:r>
                      <a:endParaRPr lang="ru-RU" sz="900" dirty="0"/>
                    </a:p>
                  </a:txBody>
                  <a:tcPr/>
                </a:tc>
              </a:tr>
              <a:tr h="200271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Характер и особенности рекламного обращения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100" b="1" dirty="0" smtClean="0"/>
                        <a:t>Информативная реклама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100" dirty="0" smtClean="0"/>
                        <a:t>ее основной задачей является донести до потребителей информацию о товаре, услуге, предприятии и их характеристиках, достоинствах, нововведениях 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ru-RU" sz="1100" b="1" dirty="0" smtClean="0"/>
                        <a:t>Убеждающая реклама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100" dirty="0" smtClean="0"/>
                        <a:t>Наиболее агрессивный вид рекламы, в основе которой лежит последовательное убеждение потенциальных клиентов в преимуществах рекламируемых товаров и услуг, формирование желания приобрести именно их, а не товары и услуги конкурентов, поощрение факта покупки и т.д.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ru-RU" sz="1100" b="1" dirty="0" smtClean="0"/>
                        <a:t>Напоминающая реклама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100" dirty="0" smtClean="0"/>
                        <a:t>Реклама, основной задачей которой является напоминание потенциальным потребителям о существовании определенного товара или фирмы на рынке и об их характеристиках.</a:t>
                      </a:r>
                      <a:endParaRPr lang="ru-RU" sz="1100" dirty="0"/>
                    </a:p>
                  </a:txBody>
                  <a:tcPr/>
                </a:tc>
              </a:tr>
              <a:tr h="182856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Способ воздействия на целевую</a:t>
                      </a:r>
                      <a:r>
                        <a:rPr lang="ru-RU" sz="1400" baseline="0" dirty="0" smtClean="0"/>
                        <a:t> </a:t>
                      </a:r>
                      <a:r>
                        <a:rPr lang="ru-RU" sz="1400" dirty="0" smtClean="0"/>
                        <a:t>аудиторию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Рациональная реклама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 smtClean="0"/>
                        <a:t>Информирует потребителя, воздействуя на разум. Она прибегает к аргументам с целью убеждения. В ней больше внимания уделяется тексту, а для усиления его воздействия используются чертежи, схемы, изображения внешнего вида товара. Приведем характеристики рациональных видов рекламы.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ru-RU" sz="1200" b="1" dirty="0" smtClean="0"/>
                        <a:t>Эмоциональная реклама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 smtClean="0"/>
                        <a:t>Обращается к чувствам, эмоциям, воспоминаниям, воздействует через ассоциации. Ее излюбленное средство — иллюстрации и в меньшей степени — звук. </a:t>
                      </a:r>
                    </a:p>
                  </a:txBody>
                  <a:tcPr/>
                </a:tc>
              </a:tr>
              <a:tr h="114793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Обращение к определенному сегменту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200" b="1" i="0" dirty="0" smtClean="0"/>
                        <a:t>Селективная</a:t>
                      </a:r>
                      <a:r>
                        <a:rPr lang="ru-RU" sz="1200" b="1" i="0" baseline="0" dirty="0" smtClean="0"/>
                        <a:t> </a:t>
                      </a:r>
                      <a:r>
                        <a:rPr lang="ru-RU" sz="1200" b="1" i="0" dirty="0" smtClean="0"/>
                        <a:t>(избирательная) реклама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 smtClean="0"/>
                        <a:t>Четко адресована определенной группе потребителей (рыночному сегменту);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ru-RU" sz="1200" b="1" dirty="0" smtClean="0"/>
                        <a:t>Массовая</a:t>
                      </a:r>
                      <a:r>
                        <a:rPr lang="ru-RU" sz="1200" b="1" baseline="0" dirty="0" smtClean="0"/>
                        <a:t> реклама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 smtClean="0"/>
                        <a:t>Направленная на широкие круги реальных и потенциальных потребителей и общественность в целом.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1146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 smtClean="0">
                <a:cs typeface="Arial" pitchFamily="34" charset="0"/>
              </a:rPr>
              <a:t>Дисциплина </a:t>
            </a:r>
            <a:r>
              <a:rPr lang="ru-RU" sz="1000" dirty="0" smtClean="0">
                <a:cs typeface="Arial" pitchFamily="34" charset="0"/>
              </a:rPr>
              <a:t>«Взаимодействие с потребителями в туризме и индустрии гостеприимства»</a:t>
            </a:r>
            <a:endParaRPr lang="ru-RU" sz="1000" dirty="0" smtClean="0">
              <a:cs typeface="Arial" pitchFamily="34" charset="0"/>
            </a:endParaRPr>
          </a:p>
          <a:p>
            <a:r>
              <a:rPr lang="ru-RU" dirty="0" smtClean="0">
                <a:cs typeface="Arial" pitchFamily="34" charset="0"/>
              </a:rPr>
              <a:t>Тема «Основные принципы и методы рекламной деятельности в сервисе и туризме»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/>
              <a:t>Классификация видов рекламы в сервисе и туризме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1349429"/>
              </p:ext>
            </p:extLst>
          </p:nvPr>
        </p:nvGraphicFramePr>
        <p:xfrm>
          <a:off x="143972" y="754380"/>
          <a:ext cx="8676191" cy="54338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8801"/>
                <a:gridCol w="5927390"/>
              </a:tblGrid>
              <a:tr h="203445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Признак классификации</a:t>
                      </a:r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Виды</a:t>
                      </a:r>
                      <a:r>
                        <a:rPr lang="ru-RU" sz="900" baseline="0" dirty="0" smtClean="0"/>
                        <a:t> рекламы</a:t>
                      </a:r>
                      <a:endParaRPr lang="ru-RU" sz="900" dirty="0"/>
                    </a:p>
                  </a:txBody>
                  <a:tcPr/>
                </a:tc>
              </a:tr>
              <a:tr h="276684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Охватываемая территория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050" b="1" dirty="0" smtClean="0"/>
                        <a:t>Локальная реклама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050" dirty="0" smtClean="0"/>
                        <a:t>Это подробная информация о товарах, представленных в магазине или торговой сети, это консультации продавцов и специалистов, ориентированные на индивидуальный подход к покупателю, это разнообразные рекламные акции и скидки.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ru-RU" sz="1050" b="1" dirty="0" smtClean="0"/>
                        <a:t>Региональная реклама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050" dirty="0" smtClean="0"/>
                        <a:t>Рекламная кампания в рамках одного района, учитывающая его особенности (традиции, быт, жизненный уровень и т. д.).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ru-RU" sz="1050" b="1" dirty="0" smtClean="0"/>
                        <a:t>Общенациональная реклама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050" dirty="0" smtClean="0"/>
                        <a:t>Разновидность рекламы, которая используется для продвижения известных в масштабах страны, имеющих фирменную марку товаров.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ru-RU" sz="1050" b="1" dirty="0" smtClean="0"/>
                        <a:t>Международная реклама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050" dirty="0" smtClean="0"/>
                        <a:t>Это возможность представить товар, услугу или идею за деньги на международном рынке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050" dirty="0" smtClean="0"/>
                        <a:t>Определяется как платная форма неличного представления товара, идеи или услуги на внешнем рынке. Она исходит от товаропроизводителя или от торгового посредника.</a:t>
                      </a:r>
                    </a:p>
                    <a:p>
                      <a:endParaRPr lang="ru-RU" sz="1050" dirty="0"/>
                    </a:p>
                  </a:txBody>
                  <a:tcPr/>
                </a:tc>
              </a:tr>
              <a:tr h="90683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Источник финансирования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100" b="1" dirty="0" smtClean="0"/>
                        <a:t>Реклама от имени отдельных</a:t>
                      </a:r>
                      <a:r>
                        <a:rPr lang="ru-RU" sz="1100" b="1" baseline="0" dirty="0" smtClean="0"/>
                        <a:t> </a:t>
                      </a:r>
                      <a:r>
                        <a:rPr lang="ru-RU" sz="1100" b="1" dirty="0" smtClean="0"/>
                        <a:t>туристских фирм</a:t>
                      </a:r>
                    </a:p>
                    <a:p>
                      <a:r>
                        <a:rPr lang="ru-RU" sz="1100" b="1" dirty="0" smtClean="0"/>
                        <a:t>Совместная (корпоративная)</a:t>
                      </a:r>
                      <a:r>
                        <a:rPr lang="ru-RU" sz="1100" b="1" baseline="0" dirty="0" smtClean="0"/>
                        <a:t> </a:t>
                      </a:r>
                      <a:r>
                        <a:rPr lang="ru-RU" sz="1100" b="1" dirty="0" smtClean="0"/>
                        <a:t>реклама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100" dirty="0" smtClean="0"/>
                        <a:t>Может быть горизонтальной. Горизонтальная совместная реклама предусматривает объединение рекламных усилий независимых туристских предприятий в рамках одного туристского продукта. Вертикальная же совместная реклама предполагает объединение рекламных усилий туристских фирм и производителей туристских услуг (гостиниц, ресторанов, транспортных организаций).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100" dirty="0" smtClean="0"/>
                        <a:t>Совместная реклама имеет ряд преимуществ перед узкофирменной, так как позволяет: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ru-RU" sz="1100" dirty="0" smtClean="0"/>
                        <a:t>увеличить рекламный бюджет;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ru-RU" sz="1100" dirty="0" smtClean="0"/>
                        <a:t>использовать более широкий спектр средств распространения рекламной информации;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ru-RU" sz="1100" dirty="0" smtClean="0"/>
                        <a:t>обеспечить массовость охвата целевой аудитории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62454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 smtClean="0">
                <a:cs typeface="Arial" pitchFamily="34" charset="0"/>
              </a:rPr>
              <a:t>Дисциплина </a:t>
            </a:r>
            <a:r>
              <a:rPr lang="ru-RU" sz="1000" dirty="0" smtClean="0">
                <a:cs typeface="Arial" pitchFamily="34" charset="0"/>
              </a:rPr>
              <a:t>«Взаимодействие с потребителями в туризме и индустрии гостеприимства»</a:t>
            </a:r>
            <a:endParaRPr lang="ru-RU" sz="1000" dirty="0" smtClean="0">
              <a:cs typeface="Arial" pitchFamily="34" charset="0"/>
            </a:endParaRPr>
          </a:p>
          <a:p>
            <a:r>
              <a:rPr lang="ru-RU" dirty="0" smtClean="0">
                <a:cs typeface="Arial" pitchFamily="34" charset="0"/>
              </a:rPr>
              <a:t>Тема «Основные принципы и методы рекламной деятельности в сервисе и туризме»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/>
              <a:t>Классификация видов рекламы в сервисе и туризме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7792276"/>
              </p:ext>
            </p:extLst>
          </p:nvPr>
        </p:nvGraphicFramePr>
        <p:xfrm>
          <a:off x="139216" y="790380"/>
          <a:ext cx="8685703" cy="534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7515"/>
                <a:gridCol w="6158188"/>
              </a:tblGrid>
              <a:tr h="211332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Признак классификации</a:t>
                      </a:r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/>
                        <a:t>Виды</a:t>
                      </a:r>
                      <a:r>
                        <a:rPr lang="ru-RU" sz="800" baseline="0" dirty="0" smtClean="0"/>
                        <a:t> рекламы</a:t>
                      </a:r>
                      <a:endParaRPr lang="ru-RU" sz="800" dirty="0"/>
                    </a:p>
                  </a:txBody>
                  <a:tcPr/>
                </a:tc>
              </a:tr>
              <a:tr h="5008563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Средства распространения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b="1" dirty="0" smtClean="0"/>
                        <a:t>Реклама в прессе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000" dirty="0" smtClean="0"/>
                        <a:t>Четко адресована определенной группе потребителей (рыночному сегменту);</a:t>
                      </a:r>
                    </a:p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r>
                        <a:rPr lang="ru-RU" sz="1000" b="1" dirty="0" smtClean="0"/>
                        <a:t>Печатная реклама</a:t>
                      </a:r>
                      <a:endParaRPr lang="en-US" sz="1000" b="1" dirty="0" smtClean="0"/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000" dirty="0" smtClean="0"/>
                        <a:t>это вид рекламы, которая производится на специальной печатной продукции и направлена, в первую очередь, на зрительное восприятие.</a:t>
                      </a:r>
                      <a:endParaRPr lang="en-US" sz="1000" dirty="0" smtClean="0"/>
                    </a:p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r>
                        <a:rPr lang="ru-RU" sz="1000" b="1" dirty="0" smtClean="0"/>
                        <a:t>Аудиовизуальная реклама </a:t>
                      </a:r>
                      <a:endParaRPr lang="en-US" sz="1000" b="1" dirty="0" smtClean="0"/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000" dirty="0" smtClean="0"/>
                        <a:t>это зрительно-звуковая реклама (кино-, видео-, </a:t>
                      </a:r>
                      <a:r>
                        <a:rPr lang="ru-RU" sz="1000" dirty="0" err="1" smtClean="0"/>
                        <a:t>слайдфильмы</a:t>
                      </a:r>
                      <a:r>
                        <a:rPr lang="ru-RU" sz="1000" dirty="0" smtClean="0"/>
                        <a:t>, видеоклипы), созданная профессиональной творческой группой или рекламным агентством по заказу рекламодателя и рекламирующая марку, фирму, товар, услугу.</a:t>
                      </a:r>
                      <a:endParaRPr lang="en-US" sz="1000" dirty="0" smtClean="0"/>
                    </a:p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r>
                        <a:rPr lang="ru-RU" sz="1000" b="1" dirty="0" smtClean="0"/>
                        <a:t>Радио- и телереклама </a:t>
                      </a:r>
                      <a:endParaRPr lang="en-US" sz="1000" b="1" dirty="0" smtClean="0"/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000" dirty="0" smtClean="0"/>
                        <a:t>Самые</a:t>
                      </a:r>
                      <a:r>
                        <a:rPr lang="ru-RU" sz="1000" baseline="0" dirty="0" smtClean="0"/>
                        <a:t> массовые по охвату потребителей</a:t>
                      </a:r>
                    </a:p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r>
                        <a:rPr lang="ru-RU" sz="1000" b="1" baseline="0" dirty="0" smtClean="0"/>
                        <a:t>Рекламно-сувенирная продукция 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000" baseline="0" dirty="0" smtClean="0"/>
                        <a:t>это вид изделий, используемых в качестве подарков, призов, раздаточных материалов в рекламных кампаниях, а также в виде корпоративных и бизнес-сувениров, чаще всего с нанесением логотипа или фирменного стиля заказчика на самом продукте или его упаковке.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000" b="1" dirty="0" smtClean="0"/>
                        <a:t>Прямая почтовая реклама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000" dirty="0" smtClean="0"/>
                        <a:t>обращение, рекламирующее товар или услугу, направляемое потребителю по почте.</a:t>
                      </a:r>
                    </a:p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r>
                        <a:rPr lang="ru-RU" sz="1000" b="1" dirty="0" smtClean="0"/>
                        <a:t>Наружная реклама 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000" dirty="0" smtClean="0"/>
                        <a:t>графическая, текстовая, либо иная информация рекламного характера, которая размещается на специальных временных или стационарных конструкциях, расположенных на открытой местности, а также на внешних поверхностях зданий, сооружений, на элементах уличного оборудования, над проезжей частью улиц и дорог или на них самих, а также на автозаправочных станциях </a:t>
                      </a:r>
                    </a:p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r>
                        <a:rPr lang="ru-RU" sz="1000" b="1" dirty="0" smtClean="0"/>
                        <a:t>Компьютеризированная реклама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000" dirty="0" smtClean="0"/>
                        <a:t>т.е. реклама с использованием компьютерных технологий, становится все более популярной. Это средство распространения рекламы, каналами которого являются </a:t>
                      </a:r>
                      <a:r>
                        <a:rPr lang="ru-RU" sz="1000" i="1" dirty="0" smtClean="0"/>
                        <a:t>Интернет (</a:t>
                      </a:r>
                      <a:r>
                        <a:rPr lang="ru-RU" sz="1000" i="1" dirty="0" err="1" smtClean="0"/>
                        <a:t>Internet</a:t>
                      </a:r>
                      <a:r>
                        <a:rPr lang="ru-RU" sz="1000" i="1" dirty="0" smtClean="0"/>
                        <a:t>), электронная почта (e-</a:t>
                      </a:r>
                      <a:r>
                        <a:rPr lang="ru-RU" sz="1000" i="1" dirty="0" err="1" smtClean="0"/>
                        <a:t>mail</a:t>
                      </a:r>
                      <a:r>
                        <a:rPr lang="ru-RU" sz="1000" i="1" dirty="0" smtClean="0"/>
                        <a:t>),</a:t>
                      </a:r>
                      <a:r>
                        <a:rPr lang="ru-RU" sz="1000" dirty="0" smtClean="0"/>
                        <a:t> а также </a:t>
                      </a:r>
                      <a:r>
                        <a:rPr lang="ru-RU" sz="1000" i="1" dirty="0" smtClean="0"/>
                        <a:t>элементы компьютерной графики на телевидении, в наружной и внутренней рекламе</a:t>
                      </a:r>
                    </a:p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r>
                        <a:rPr lang="ru-RU" sz="1000" b="1" dirty="0" smtClean="0"/>
                        <a:t>Выставки и ярмарки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000" dirty="0" smtClean="0"/>
                        <a:t>Реклама на выставках и ярмарках осуществляется путем показа товара (его образцов) в действии через его демонстрацию на ярмарках и выставках, в кабинетах, на консигнационных складах. Она воздействует на покупателя, убеждая его в достоинствах и преимуществах товара.</a:t>
                      </a:r>
                      <a:endParaRPr lang="en-US" sz="1000" dirty="0" smtClean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04324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 smtClean="0">
                <a:cs typeface="Arial" pitchFamily="34" charset="0"/>
              </a:rPr>
              <a:t>Дисциплина </a:t>
            </a:r>
            <a:r>
              <a:rPr lang="ru-RU" sz="1000" dirty="0" smtClean="0">
                <a:cs typeface="Arial" pitchFamily="34" charset="0"/>
              </a:rPr>
              <a:t>«Взаимодействие с потребителями в туризме и индустрии гостеприимства»</a:t>
            </a:r>
            <a:endParaRPr lang="ru-RU" sz="1000" dirty="0" smtClean="0">
              <a:cs typeface="Arial" pitchFamily="34" charset="0"/>
            </a:endParaRPr>
          </a:p>
          <a:p>
            <a:r>
              <a:rPr lang="ru-RU" dirty="0" smtClean="0">
                <a:cs typeface="Arial" pitchFamily="34" charset="0"/>
              </a:rPr>
              <a:t>Тема «Основные принципы и методы рекламной деятельности в сервисе и туризме»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/>
          </a:bodyPr>
          <a:lstStyle/>
          <a:p>
            <a:r>
              <a:rPr lang="ru-RU" dirty="0"/>
              <a:t>Особенность услуги как товара и ее отражение в рекламе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pPr marL="342900" indent="-342900" algn="ctr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ru-RU" sz="2400" dirty="0"/>
              <a:t>Определение услуги</a:t>
            </a:r>
          </a:p>
          <a:p>
            <a:pPr marL="342900" indent="-342900" algn="ctr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ru-RU" sz="2400" dirty="0"/>
              <a:t>Специфические особенности услуг</a:t>
            </a:r>
          </a:p>
          <a:p>
            <a:pPr marL="342900" indent="-342900" algn="ctr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ru-RU" sz="2400" dirty="0"/>
              <a:t>Поведенческие факторы потребителей</a:t>
            </a:r>
          </a:p>
          <a:p>
            <a:pPr marL="342900" indent="-342900" algn="ctr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ru-RU" sz="2400" dirty="0"/>
              <a:t>Маркетинговые исследования и их результаты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3983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 smtClean="0">
                <a:cs typeface="Arial" pitchFamily="34" charset="0"/>
              </a:rPr>
              <a:t>Дисциплина </a:t>
            </a:r>
            <a:r>
              <a:rPr lang="ru-RU" sz="1000" dirty="0" smtClean="0">
                <a:cs typeface="Arial" pitchFamily="34" charset="0"/>
              </a:rPr>
              <a:t>«Взаимодействие с потребителями в туризме и индустрии гостеприимства»</a:t>
            </a:r>
            <a:endParaRPr lang="ru-RU" sz="1000" dirty="0" smtClean="0">
              <a:cs typeface="Arial" pitchFamily="34" charset="0"/>
            </a:endParaRPr>
          </a:p>
          <a:p>
            <a:r>
              <a:rPr lang="ru-RU" dirty="0" smtClean="0">
                <a:cs typeface="Arial" pitchFamily="34" charset="0"/>
              </a:rPr>
              <a:t>Тема «Основные принципы и методы рекламной деятельности в сервисе и туризме»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lnSpc>
                <a:spcPct val="200000"/>
              </a:lnSpc>
            </a:pPr>
            <a:r>
              <a:rPr lang="ru-RU" dirty="0"/>
              <a:t>Определение услуги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ru-RU" sz="1400" b="1" i="1" dirty="0"/>
              <a:t>Услуга</a:t>
            </a:r>
            <a:r>
              <a:rPr lang="ru-RU" sz="1400" dirty="0"/>
              <a:t> – результат непосредственного взаимодействия исполнителя и потребителя (заказчика), а также собственной деятельности исполнителя по удовлетворению потребностей человека. Эта деятельность может воплощаться в изделиях (материальные услуги) или существовать как полезный эффект труда (нематериальные услуги). </a:t>
            </a:r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ru-RU" sz="1400" u="sng" dirty="0"/>
              <a:t>Общественная функция </a:t>
            </a:r>
            <a:r>
              <a:rPr lang="ru-RU" sz="1400" dirty="0"/>
              <a:t>– непосредственное обслуживание населения, создание комфортных условий жизнедеятельности.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1400" b="1" i="1" dirty="0"/>
              <a:t>Услуга</a:t>
            </a:r>
            <a:r>
              <a:rPr lang="ru-RU" sz="1400" dirty="0"/>
              <a:t> – нематериальный товар, она неосязаема, поэтому ее нельзя опробовать до приобретения. Результаты конкретной услуги видны только после факта ее приобретения. Поэтому покупатель вынужден просто верить продавцу услуги на слово.</a:t>
            </a:r>
          </a:p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1645" y="3136789"/>
            <a:ext cx="1560711" cy="142726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123950" y="4693651"/>
            <a:ext cx="73914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Реклама должна пробудить доверие клиентов к поставщику услуг и создать эффект осязаемости будущего времени, когда потребитель эту услугу уже получит.</a:t>
            </a:r>
          </a:p>
        </p:txBody>
      </p:sp>
    </p:spTree>
    <p:extLst>
      <p:ext uri="{BB962C8B-B14F-4D97-AF65-F5344CB8AC3E}">
        <p14:creationId xmlns:p14="http://schemas.microsoft.com/office/powerpoint/2010/main" val="600252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 smtClean="0">
                <a:cs typeface="Arial" pitchFamily="34" charset="0"/>
              </a:rPr>
              <a:t>Дисциплина </a:t>
            </a:r>
            <a:r>
              <a:rPr lang="ru-RU" sz="1000" dirty="0" smtClean="0">
                <a:cs typeface="Arial" pitchFamily="34" charset="0"/>
              </a:rPr>
              <a:t>«Взаимодействие с потребителями в туризме и индустрии гостеприимства»</a:t>
            </a:r>
            <a:endParaRPr lang="ru-RU" sz="1000" dirty="0" smtClean="0">
              <a:cs typeface="Arial" pitchFamily="34" charset="0"/>
            </a:endParaRPr>
          </a:p>
          <a:p>
            <a:r>
              <a:rPr lang="ru-RU" dirty="0" smtClean="0">
                <a:cs typeface="Arial" pitchFamily="34" charset="0"/>
              </a:rPr>
              <a:t>Тема «Основные принципы и методы рекламной деятельности в сервисе и туризме»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lnSpc>
                <a:spcPct val="200000"/>
              </a:lnSpc>
            </a:pPr>
            <a:r>
              <a:rPr lang="ru-RU" dirty="0"/>
              <a:t>Специфические особенности услуг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628597" y="866776"/>
            <a:ext cx="7886808" cy="5153024"/>
          </a:xfrm>
        </p:spPr>
        <p:txBody>
          <a:bodyPr>
            <a:normAutofit fontScale="925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2600" b="1" dirty="0"/>
              <a:t>В непостоянстве их качества в зависимости от состояния поставщика услуги, а также от времени и места их проведения.</a:t>
            </a:r>
          </a:p>
          <a:p>
            <a:r>
              <a:rPr lang="ru-RU" sz="1600" dirty="0"/>
              <a:t>Покупатели знают об этом разбросе качества и при выборе продавца услуг советуются с другими покупателями. Мнение покупателя, купившего услугу у данной фирмы может стать как хорошей рекламой, так и чудовищной антирекламой. Поэтому поставщик услуг должен постоянно следить за степенью удовлетворенности клиентуры с помощью системы жалоб и предложений, опросов, проведения сравнительных покупок и других методов. При обнаружении случаев неудовлетворительного обслуживания продавец обязан определить причины, принять меры для их исключения и усилить свою рекламную кампанию. Масштабы усиления рекламной кампании зависят от количества клиентов, получивших услуги низкого качества, и от возможного числа потенциальных клиентов, которые узнали об этом.</a:t>
            </a:r>
          </a:p>
          <a:p>
            <a:pPr marL="514350" indent="-514350">
              <a:buFont typeface="+mj-lt"/>
              <a:buAutoNum type="arabicPeriod" startAt="2"/>
            </a:pPr>
            <a:r>
              <a:rPr lang="ru-RU" sz="2600" b="1" dirty="0"/>
              <a:t>В неравномерности спроса, обусловленная объективными причинами.</a:t>
            </a:r>
          </a:p>
          <a:p>
            <a:r>
              <a:rPr lang="ru-RU" sz="1600" dirty="0"/>
              <a:t>Например, отели США пустеют на уик-энды и праздники. Для повышения спроса рекламные специалисты разрабатывают программы мини-отпусков, которые широко рекламируются в СМИ.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9488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 smtClean="0">
                <a:cs typeface="Arial" pitchFamily="34" charset="0"/>
              </a:rPr>
              <a:t>Дисциплина </a:t>
            </a:r>
            <a:r>
              <a:rPr lang="ru-RU" sz="1000" dirty="0" smtClean="0">
                <a:cs typeface="Arial" pitchFamily="34" charset="0"/>
              </a:rPr>
              <a:t>«Взаимодействие с потребителями в туризме и индустрии гостеприимства»</a:t>
            </a:r>
            <a:endParaRPr lang="ru-RU" sz="1000" dirty="0" smtClean="0">
              <a:cs typeface="Arial" pitchFamily="34" charset="0"/>
            </a:endParaRPr>
          </a:p>
          <a:p>
            <a:r>
              <a:rPr lang="ru-RU" dirty="0" smtClean="0">
                <a:cs typeface="Arial" pitchFamily="34" charset="0"/>
              </a:rPr>
              <a:t>Тема «Основные принципы и методы рекламной деятельности в сервисе и туризме»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Поведенческие факторы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потребителей</a:t>
            </a:r>
            <a:endParaRPr lang="ru-RU" dirty="0"/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812120753"/>
              </p:ext>
            </p:extLst>
          </p:nvPr>
        </p:nvGraphicFramePr>
        <p:xfrm>
          <a:off x="448733" y="1504185"/>
          <a:ext cx="8011258" cy="41441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58374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 smtClean="0">
                <a:cs typeface="Arial" pitchFamily="34" charset="0"/>
              </a:rPr>
              <a:t>Дисциплина </a:t>
            </a:r>
            <a:r>
              <a:rPr lang="ru-RU" sz="1000" dirty="0" smtClean="0">
                <a:cs typeface="Arial" pitchFamily="34" charset="0"/>
              </a:rPr>
              <a:t>«Взаимодействие с потребителями в туризме и индустрии гостеприимства»</a:t>
            </a:r>
            <a:endParaRPr lang="ru-RU" sz="1000" dirty="0" smtClean="0">
              <a:cs typeface="Arial" pitchFamily="34" charset="0"/>
            </a:endParaRPr>
          </a:p>
          <a:p>
            <a:r>
              <a:rPr lang="ru-RU" dirty="0" smtClean="0">
                <a:cs typeface="Arial" pitchFamily="34" charset="0"/>
              </a:rPr>
              <a:t>Тема «Основные принципы и методы рекламной деятельности в сервисе и туризме»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Маркетинговые исследования и их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результаты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При разработке рекламной кампании предприятий сферы услуг важнейшую роль играют мероприятия продвижения, разработанные с точки зрения эффективного маркетинга, для чего осуществляется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:</a:t>
            </a:r>
          </a:p>
          <a:p>
            <a:pPr algn="ctr"/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Blip>
                <a:blip r:embed="rId2"/>
              </a:buBlip>
            </a:pPr>
            <a:r>
              <a:rPr lang="ru-RU" sz="1600" dirty="0"/>
              <a:t>Опрос потенциальной аудитории на предмет определения наиболее популярных услуг;</a:t>
            </a:r>
          </a:p>
          <a:p>
            <a:pPr>
              <a:buBlip>
                <a:blip r:embed="rId2"/>
              </a:buBlip>
            </a:pPr>
            <a:r>
              <a:rPr lang="ru-RU" sz="1600" dirty="0"/>
              <a:t>Определение степени удовлетворённости потенциальной аудитории ассортиментом предлагаемых услуг, качеством услуг;</a:t>
            </a:r>
          </a:p>
          <a:p>
            <a:pPr>
              <a:buBlip>
                <a:blip r:embed="rId2"/>
              </a:buBlip>
            </a:pPr>
            <a:r>
              <a:rPr lang="ru-RU" sz="1600" dirty="0"/>
              <a:t>Определение основных предпочтений по оформлению предприятия;</a:t>
            </a:r>
          </a:p>
          <a:p>
            <a:pPr>
              <a:buBlip>
                <a:blip r:embed="rId2"/>
              </a:buBlip>
            </a:pPr>
            <a:r>
              <a:rPr lang="ru-RU" sz="1600" dirty="0"/>
              <a:t>Оценка величины объема затрат при посещении таких предприятий;</a:t>
            </a:r>
          </a:p>
          <a:p>
            <a:pPr>
              <a:buBlip>
                <a:blip r:embed="rId2"/>
              </a:buBlip>
            </a:pPr>
            <a:r>
              <a:rPr lang="ru-RU" sz="1600" dirty="0"/>
              <a:t>Определение портрета потенциального посетителя, выделение основных групп посетителей;</a:t>
            </a:r>
          </a:p>
          <a:p>
            <a:pPr>
              <a:buBlip>
                <a:blip r:embed="rId2"/>
              </a:buBlip>
            </a:pPr>
            <a:r>
              <a:rPr lang="ru-RU" sz="1600" dirty="0"/>
              <a:t>Проведение </a:t>
            </a:r>
            <a:r>
              <a:rPr lang="ru-RU" sz="1600" dirty="0" err="1"/>
              <a:t>промоушн</a:t>
            </a:r>
            <a:r>
              <a:rPr lang="ru-RU" sz="1600" dirty="0"/>
              <a:t>-акций и мероприятий по стимулированию сбыта и др.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8745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 smtClean="0">
                <a:cs typeface="Arial" pitchFamily="34" charset="0"/>
              </a:rPr>
              <a:t>Дисциплина </a:t>
            </a:r>
            <a:r>
              <a:rPr lang="ru-RU" sz="1000" dirty="0" smtClean="0">
                <a:cs typeface="Arial" pitchFamily="34" charset="0"/>
              </a:rPr>
              <a:t>«Взаимодействие с потребителями в туризме и индустрии гостеприимства»</a:t>
            </a:r>
            <a:endParaRPr lang="ru-RU" sz="1000" dirty="0" smtClean="0">
              <a:cs typeface="Arial" pitchFamily="34" charset="0"/>
            </a:endParaRPr>
          </a:p>
          <a:p>
            <a:r>
              <a:rPr lang="ru-RU" dirty="0" smtClean="0">
                <a:cs typeface="Arial" pitchFamily="34" charset="0"/>
              </a:rPr>
              <a:t>Тема «Основные принципы и методы рекламной деятельности в сервисе и туризме»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Маркетинговые исследования и их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результаты</a:t>
            </a:r>
            <a:endParaRPr lang="ru-RU" dirty="0"/>
          </a:p>
        </p:txBody>
      </p:sp>
      <p:graphicFrame>
        <p:nvGraphicFramePr>
          <p:cNvPr id="5" name="Объект 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902660099"/>
              </p:ext>
            </p:extLst>
          </p:nvPr>
        </p:nvGraphicFramePr>
        <p:xfrm>
          <a:off x="1779242" y="977195"/>
          <a:ext cx="5405651" cy="51452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29536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 smtClean="0">
                <a:cs typeface="Arial" pitchFamily="34" charset="0"/>
              </a:rPr>
              <a:t>Дисциплина </a:t>
            </a:r>
            <a:r>
              <a:rPr lang="ru-RU" sz="1000" dirty="0" smtClean="0">
                <a:cs typeface="Arial" pitchFamily="34" charset="0"/>
              </a:rPr>
              <a:t>«Взаимодействие с потребителями в туризме и индустрии гостеприимства»</a:t>
            </a:r>
            <a:endParaRPr lang="ru-RU" sz="1000" dirty="0" smtClean="0">
              <a:cs typeface="Arial" pitchFamily="34" charset="0"/>
            </a:endParaRPr>
          </a:p>
          <a:p>
            <a:r>
              <a:rPr lang="ru-RU" dirty="0" smtClean="0">
                <a:cs typeface="Arial" pitchFamily="34" charset="0"/>
              </a:rPr>
              <a:t>Тема «Основные принципы и методы рекламной деятельности в сервисе и туризме»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Особенности рекламной деятельности туристических фирм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170121" y="914400"/>
            <a:ext cx="8697432" cy="5105399"/>
          </a:xfrm>
        </p:spPr>
        <p:txBody>
          <a:bodyPr>
            <a:noAutofit/>
          </a:bodyPr>
          <a:lstStyle/>
          <a:p>
            <a:pPr marL="342900" indent="-342900" algn="ctr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ru-RU" sz="2400" dirty="0"/>
              <a:t>Отличительные черты маркетинговых коммуникаций в сфере туризма </a:t>
            </a:r>
          </a:p>
          <a:p>
            <a:pPr marL="342900" indent="-342900" algn="ctr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ru-RU" sz="2400" dirty="0"/>
              <a:t>Основные элементы интегрированных маркетинговых коммуникаций в туристском бизнесе</a:t>
            </a:r>
          </a:p>
          <a:p>
            <a:pPr marL="342900" indent="-342900" algn="ctr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ru-RU" sz="2400" dirty="0"/>
              <a:t>Основные виды рекламы, которые используются в туристическом </a:t>
            </a:r>
            <a:r>
              <a:rPr lang="ru-RU" sz="2400" dirty="0" smtClean="0"/>
              <a:t>бизнесе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333792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 smtClean="0">
                <a:cs typeface="Arial" pitchFamily="34" charset="0"/>
              </a:rPr>
              <a:t>Дисциплина </a:t>
            </a:r>
            <a:r>
              <a:rPr lang="ru-RU" sz="1000" dirty="0" smtClean="0">
                <a:cs typeface="Arial" pitchFamily="34" charset="0"/>
              </a:rPr>
              <a:t>«Взаимодействие с потребителями в туризме и индустрии гостеприимства»</a:t>
            </a:r>
            <a:endParaRPr lang="ru-RU" sz="1000" dirty="0" smtClean="0">
              <a:cs typeface="Arial" pitchFamily="34" charset="0"/>
            </a:endParaRPr>
          </a:p>
          <a:p>
            <a:r>
              <a:rPr lang="ru-RU" dirty="0" smtClean="0">
                <a:cs typeface="Arial" pitchFamily="34" charset="0"/>
              </a:rPr>
              <a:t>Тема «Основные принципы и методы рекламной деятельности в сервисе и туризме»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Отличительные черты маркетинговых коммуникаций в сфере туризма </a:t>
            </a:r>
            <a:endParaRPr lang="ru-RU" dirty="0"/>
          </a:p>
        </p:txBody>
      </p:sp>
      <p:graphicFrame>
        <p:nvGraphicFramePr>
          <p:cNvPr id="8" name="Объект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50906209"/>
              </p:ext>
            </p:extLst>
          </p:nvPr>
        </p:nvGraphicFramePr>
        <p:xfrm>
          <a:off x="263744" y="835573"/>
          <a:ext cx="8533415" cy="53602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77419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 smtClean="0">
                <a:cs typeface="Arial" pitchFamily="34" charset="0"/>
              </a:rPr>
              <a:t>Дисциплина </a:t>
            </a:r>
            <a:r>
              <a:rPr lang="ru-RU" sz="1000" dirty="0" smtClean="0">
                <a:cs typeface="Arial" pitchFamily="34" charset="0"/>
              </a:rPr>
              <a:t>«Взаимодействие с потребителями в туризме и индустрии гостеприимства»</a:t>
            </a:r>
            <a:endParaRPr lang="ru-RU" sz="1000" dirty="0" smtClean="0">
              <a:cs typeface="Arial" pitchFamily="34" charset="0"/>
            </a:endParaRPr>
          </a:p>
          <a:p>
            <a:r>
              <a:rPr lang="ru-RU" dirty="0" smtClean="0">
                <a:cs typeface="Arial" pitchFamily="34" charset="0"/>
              </a:rPr>
              <a:t>Тема «Основные принципы и методы рекламной деятельности в сервисе и туризме»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Основные элементы интегрированных маркетинговых коммуникаций в туристском бизнесе</a:t>
            </a:r>
            <a:endParaRPr lang="ru-RU" dirty="0"/>
          </a:p>
        </p:txBody>
      </p:sp>
      <p:graphicFrame>
        <p:nvGraphicFramePr>
          <p:cNvPr id="6" name="Объект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70193079"/>
              </p:ext>
            </p:extLst>
          </p:nvPr>
        </p:nvGraphicFramePr>
        <p:xfrm>
          <a:off x="0" y="976050"/>
          <a:ext cx="8806806" cy="50621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532824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 smtClean="0">
                <a:cs typeface="Arial" pitchFamily="34" charset="0"/>
              </a:rPr>
              <a:t>Дисциплина </a:t>
            </a:r>
            <a:r>
              <a:rPr lang="ru-RU" sz="1000" dirty="0" smtClean="0">
                <a:cs typeface="Arial" pitchFamily="34" charset="0"/>
              </a:rPr>
              <a:t>«Взаимодействие с потребителями в туризме и индустрии гостеприимства»</a:t>
            </a:r>
            <a:endParaRPr lang="ru-RU" sz="1000" dirty="0" smtClean="0">
              <a:cs typeface="Arial" pitchFamily="34" charset="0"/>
            </a:endParaRPr>
          </a:p>
          <a:p>
            <a:r>
              <a:rPr lang="ru-RU" dirty="0" smtClean="0">
                <a:cs typeface="Arial" pitchFamily="34" charset="0"/>
              </a:rPr>
              <a:t>Тема «Основные принципы и методы рекламной деятельности в сервисе и туризме»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Вывод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800" dirty="0"/>
              <a:t>Турфирмы имеют резерв для повышения эффективности своей рекламы – надо просто более активно включать фантазию потенциальных туристов и более полно учитывать их мотивы. </a:t>
            </a:r>
            <a:endParaRPr lang="ru-RU" sz="2800" dirty="0" smtClean="0"/>
          </a:p>
          <a:p>
            <a:pPr marL="342900" indent="-342900">
              <a:buFont typeface="Wingdings" panose="05000000000000000000" pitchFamily="2" charset="2"/>
              <a:buChar char="v"/>
            </a:pPr>
            <a:endParaRPr lang="ru-RU" sz="2800" dirty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800" dirty="0"/>
              <a:t>Туризм сейчас рекламируют, делая в основном акцент на экономической стороне вопроса, т. е. на ценах. Кроме экономических мотивов выбора, в туризме есть и мотивы познавательные.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835248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 smtClean="0">
                <a:cs typeface="Arial" pitchFamily="34" charset="0"/>
              </a:rPr>
              <a:t>Дисциплина </a:t>
            </a:r>
            <a:r>
              <a:rPr lang="ru-RU" sz="1000" dirty="0" smtClean="0">
                <a:cs typeface="Arial" pitchFamily="34" charset="0"/>
              </a:rPr>
              <a:t>«Взаимодействие с потребителями в туризме и индустрии гостеприимства»</a:t>
            </a:r>
            <a:endParaRPr lang="ru-RU" sz="1000" dirty="0" smtClean="0">
              <a:cs typeface="Arial" pitchFamily="34" charset="0"/>
            </a:endParaRPr>
          </a:p>
          <a:p>
            <a:r>
              <a:rPr lang="ru-RU" dirty="0" smtClean="0">
                <a:cs typeface="Arial" pitchFamily="34" charset="0"/>
              </a:rPr>
              <a:t>Тема «Основные принципы и методы рекламной деятельности в сервисе и туризме»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 smtClean="0"/>
              <a:t>Вывод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lnSpcReduction="10000"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dirty="0"/>
              <a:t>Дешевизна, безусловно, влияет на принятие решения, но влияет в основном на тех, кто уже решил, куда поедет, но таких не так много. В любой турфирме знают, как часто клиент принимает окончательное решение уже в процессе живого и непосредственного общения с менеджером турфирмы. И в подавляющем большинстве случаев то, что и как написано в буклете, отличается, как небо и земля, от того, что и как говорит менеджер, когда лично общается с клиентом. И, как правило, в турфирме опытный менеджер по продажам более убедителен для потенциального туриста, нежели </a:t>
            </a:r>
            <a:r>
              <a:rPr lang="ru-RU" sz="2400" dirty="0" err="1"/>
              <a:t>оффлайновая</a:t>
            </a:r>
            <a:r>
              <a:rPr lang="ru-RU" sz="2400" dirty="0"/>
              <a:t> или онлайновая реклама тех же туров той же турфирмы.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466767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 smtClean="0">
                <a:cs typeface="Arial" pitchFamily="34" charset="0"/>
              </a:rPr>
              <a:t>Дисциплина </a:t>
            </a:r>
            <a:r>
              <a:rPr lang="ru-RU" sz="1000" dirty="0" smtClean="0">
                <a:cs typeface="Arial" pitchFamily="34" charset="0"/>
              </a:rPr>
              <a:t>«Взаимодействие с потребителями в туризме и индустрии гостеприимства»</a:t>
            </a:r>
            <a:endParaRPr lang="ru-RU" sz="1000" dirty="0" smtClean="0">
              <a:cs typeface="Arial" pitchFamily="34" charset="0"/>
            </a:endParaRPr>
          </a:p>
          <a:p>
            <a:r>
              <a:rPr lang="ru-RU" dirty="0" smtClean="0">
                <a:cs typeface="Arial" pitchFamily="34" charset="0"/>
              </a:rPr>
              <a:t>Тема «Основные принципы и методы рекламной деятельности в сервисе и туризме»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 smtClean="0"/>
              <a:t>Вопросы для самопроверки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92500" lnSpcReduction="10000"/>
          </a:bodyPr>
          <a:lstStyle/>
          <a:p>
            <a:pPr marL="457200" lvl="0" indent="-457200">
              <a:buAutoNum type="arabicPeriod"/>
            </a:pPr>
            <a:r>
              <a:rPr lang="ru-RU" sz="2800" dirty="0" smtClean="0"/>
              <a:t>Способ </a:t>
            </a:r>
            <a:r>
              <a:rPr lang="ru-RU" sz="2800" dirty="0"/>
              <a:t>воздействия на целевую </a:t>
            </a:r>
            <a:r>
              <a:rPr lang="ru-RU" sz="2800" dirty="0" smtClean="0"/>
              <a:t>аудиторию бывает двух видов…</a:t>
            </a:r>
          </a:p>
          <a:p>
            <a:pPr marL="457200" lvl="0" indent="-457200">
              <a:buAutoNum type="arabicPeriod"/>
            </a:pPr>
            <a:r>
              <a:rPr lang="ru-RU" sz="2800" dirty="0" smtClean="0"/>
              <a:t>По охватам территории реклама делиться на ..</a:t>
            </a:r>
          </a:p>
          <a:p>
            <a:pPr marL="457200" lvl="0" indent="-457200">
              <a:buAutoNum type="arabicPeriod"/>
            </a:pPr>
            <a:r>
              <a:rPr lang="ru-RU" sz="2800" dirty="0" smtClean="0"/>
              <a:t>Реклама бывает массовой и …</a:t>
            </a:r>
          </a:p>
          <a:p>
            <a:pPr marL="457200" lvl="0" indent="-457200">
              <a:buAutoNum type="arabicPeriod"/>
            </a:pPr>
            <a:r>
              <a:rPr lang="ru-RU" sz="2800" dirty="0" smtClean="0"/>
              <a:t>К какому признаку классификации относиться компьютерная реклама?</a:t>
            </a:r>
          </a:p>
          <a:p>
            <a:pPr marL="457200" lvl="0" indent="-457200">
              <a:buAutoNum type="arabicPeriod"/>
            </a:pPr>
            <a:r>
              <a:rPr lang="ru-RU" sz="2800" dirty="0" smtClean="0"/>
              <a:t>Перечислите поведенческие факторы поведения</a:t>
            </a:r>
          </a:p>
          <a:p>
            <a:pPr marL="457200" indent="-457200">
              <a:buFont typeface="Arial" pitchFamily="34" charset="0"/>
              <a:buAutoNum type="arabicPeriod"/>
            </a:pPr>
            <a:r>
              <a:rPr lang="ru-RU" sz="2800" dirty="0"/>
              <a:t>Отличительные черты маркетинговых коммуникаций в сфере туризма </a:t>
            </a:r>
            <a:endParaRPr lang="ru-RU" sz="2800" dirty="0" smtClean="0"/>
          </a:p>
          <a:p>
            <a:pPr marL="457200" indent="-457200">
              <a:buFont typeface="Arial" pitchFamily="34" charset="0"/>
              <a:buAutoNum type="arabicPeriod"/>
            </a:pPr>
            <a:r>
              <a:rPr lang="ru-RU" sz="2800" dirty="0"/>
              <a:t>Основные элементы интегрированных маркетинговых коммуникаций в туристском бизнесе</a:t>
            </a:r>
          </a:p>
          <a:p>
            <a:pPr marL="457200" indent="-457200">
              <a:buFont typeface="Arial" pitchFamily="34" charset="0"/>
              <a:buAutoNum type="arabicPeriod"/>
            </a:pPr>
            <a:endParaRPr lang="ru-RU" dirty="0"/>
          </a:p>
          <a:p>
            <a:pPr marL="457200" lvl="0" indent="-457200">
              <a:buAutoNum type="arabicPeriod"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8278584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 smtClean="0">
                <a:cs typeface="Arial" pitchFamily="34" charset="0"/>
              </a:rPr>
              <a:t>Дисциплина </a:t>
            </a:r>
            <a:r>
              <a:rPr lang="ru-RU" sz="1000" dirty="0" smtClean="0">
                <a:cs typeface="Arial" pitchFamily="34" charset="0"/>
              </a:rPr>
              <a:t>«Взаимодействие с потребителями в туризме и индустрии гостеприимства»</a:t>
            </a:r>
            <a:endParaRPr lang="ru-RU" sz="1000" dirty="0" smtClean="0">
              <a:cs typeface="Arial" pitchFamily="34" charset="0"/>
            </a:endParaRPr>
          </a:p>
          <a:p>
            <a:r>
              <a:rPr lang="ru-RU" dirty="0" smtClean="0">
                <a:cs typeface="Arial" pitchFamily="34" charset="0"/>
              </a:rPr>
              <a:t>Тема «Основные принципы и методы рекламной деятельности в сервисе и туризме»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>
                <a:solidFill>
                  <a:schemeClr val="accent1">
                    <a:lumMod val="75000"/>
                  </a:schemeClr>
                </a:solidFill>
              </a:rPr>
              <a:t>Рекомендуемая литература 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ru-RU" dirty="0" err="1"/>
              <a:t>Абабков</a:t>
            </a:r>
            <a:r>
              <a:rPr lang="ru-RU" dirty="0"/>
              <a:t> </a:t>
            </a:r>
            <a:r>
              <a:rPr lang="ru-RU" dirty="0" err="1"/>
              <a:t>Ю.н</a:t>
            </a:r>
            <a:r>
              <a:rPr lang="ru-RU" dirty="0"/>
              <a:t>. Реклама в туризме: учебник для студентов вузов / Ю.Н. </a:t>
            </a:r>
            <a:r>
              <a:rPr lang="ru-RU" dirty="0" err="1"/>
              <a:t>Абабков</a:t>
            </a:r>
            <a:r>
              <a:rPr lang="ru-RU" dirty="0"/>
              <a:t>, М.Ю. </a:t>
            </a:r>
            <a:r>
              <a:rPr lang="ru-RU" dirty="0" err="1"/>
              <a:t>Абабкова</a:t>
            </a:r>
            <a:r>
              <a:rPr lang="ru-RU" dirty="0"/>
              <a:t>, И.Г. Филиппова; под ред. Е.И. Богданова. – М.: ИНФА-М, 2012. – 170 с.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err="1"/>
              <a:t>Дурович</a:t>
            </a:r>
            <a:r>
              <a:rPr lang="ru-RU" dirty="0"/>
              <a:t> А.П. Реклама в туризме: учеб. Пособие для студентов вузов / А.П. </a:t>
            </a:r>
            <a:r>
              <a:rPr lang="ru-RU" dirty="0" err="1"/>
              <a:t>Дурович</a:t>
            </a:r>
            <a:r>
              <a:rPr lang="ru-RU" dirty="0"/>
              <a:t>. – 5-е изд., </a:t>
            </a:r>
            <a:r>
              <a:rPr lang="ru-RU" dirty="0" err="1"/>
              <a:t>перераб</a:t>
            </a:r>
            <a:r>
              <a:rPr lang="ru-RU" dirty="0"/>
              <a:t>. И доп. _ М.: НИЦ ИНФА-М, 2014. 158 с.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Кусков А.С. </a:t>
            </a:r>
            <a:r>
              <a:rPr lang="ru-RU" dirty="0" err="1"/>
              <a:t>Туроперйтинг</a:t>
            </a:r>
            <a:r>
              <a:rPr lang="ru-RU" dirty="0"/>
              <a:t>: учебник / А.С. Кусков, В.Л. Голубева. – М.: Форум: НИЦ ИНФА-М, 2014. – 400 с.</a:t>
            </a:r>
          </a:p>
        </p:txBody>
      </p:sp>
    </p:spTree>
    <p:extLst>
      <p:ext uri="{BB962C8B-B14F-4D97-AF65-F5344CB8AC3E}">
        <p14:creationId xmlns:p14="http://schemas.microsoft.com/office/powerpoint/2010/main" val="13164636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Автор: Иванов Иван Иванович</a:t>
            </a:r>
          </a:p>
          <a:p>
            <a:r>
              <a:rPr lang="ru-RU" dirty="0" smtClean="0"/>
              <a:t>Адрес: г. Владивосток, ул. Гоголя, д. 41</a:t>
            </a:r>
          </a:p>
          <a:p>
            <a:r>
              <a:rPr lang="ru-RU" dirty="0" smtClean="0"/>
              <a:t>Тел. : () 2404046</a:t>
            </a:r>
          </a:p>
          <a:p>
            <a:r>
              <a:rPr lang="en-US" dirty="0" smtClean="0"/>
              <a:t>E</a:t>
            </a:r>
            <a:r>
              <a:rPr lang="ru-RU" dirty="0" smtClean="0"/>
              <a:t>-</a:t>
            </a:r>
            <a:r>
              <a:rPr lang="en-US" dirty="0" smtClean="0"/>
              <a:t>mail: osot@vvsu.ru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53adb35581647a62597a5a577621511c6d8af44c"/>
</p:tagLst>
</file>

<file path=ppt/theme/theme1.xml><?xml version="1.0" encoding="utf-8"?>
<a:theme xmlns:a="http://schemas.openxmlformats.org/drawingml/2006/main" name="ДО">
  <a:themeElements>
    <a:clrScheme name="Синий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Дымчатое стекло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1592</TotalTime>
  <Words>2736</Words>
  <Application>Microsoft Office PowerPoint</Application>
  <PresentationFormat>Экран (4:3)</PresentationFormat>
  <Paragraphs>235</Paragraphs>
  <Slides>21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ДО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IzhSTU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Nemo</dc:creator>
  <cp:lastModifiedBy>User</cp:lastModifiedBy>
  <cp:revision>167</cp:revision>
  <dcterms:created xsi:type="dcterms:W3CDTF">2013-03-28T05:50:20Z</dcterms:created>
  <dcterms:modified xsi:type="dcterms:W3CDTF">2018-03-20T09:33:02Z</dcterms:modified>
</cp:coreProperties>
</file>