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98" r:id="rId2"/>
    <p:sldId id="303" r:id="rId3"/>
    <p:sldId id="302" r:id="rId4"/>
    <p:sldId id="301" r:id="rId5"/>
    <p:sldId id="300" r:id="rId6"/>
    <p:sldId id="309" r:id="rId7"/>
    <p:sldId id="308" r:id="rId8"/>
    <p:sldId id="343" r:id="rId9"/>
    <p:sldId id="307" r:id="rId10"/>
    <p:sldId id="306" r:id="rId11"/>
    <p:sldId id="305" r:id="rId12"/>
    <p:sldId id="304" r:id="rId13"/>
    <p:sldId id="295" r:id="rId14"/>
    <p:sldId id="260" r:id="rId15"/>
    <p:sldId id="342" r:id="rId16"/>
    <p:sldId id="258" r:id="rId17"/>
    <p:sldId id="277" r:id="rId18"/>
    <p:sldId id="324" r:id="rId19"/>
    <p:sldId id="329" r:id="rId20"/>
    <p:sldId id="328" r:id="rId21"/>
    <p:sldId id="350" r:id="rId22"/>
    <p:sldId id="353" r:id="rId23"/>
    <p:sldId id="356" r:id="rId24"/>
    <p:sldId id="357" r:id="rId25"/>
    <p:sldId id="334" r:id="rId26"/>
    <p:sldId id="336" r:id="rId27"/>
    <p:sldId id="344" r:id="rId28"/>
    <p:sldId id="345" r:id="rId29"/>
    <p:sldId id="320" r:id="rId30"/>
    <p:sldId id="321" r:id="rId31"/>
    <p:sldId id="346" r:id="rId32"/>
    <p:sldId id="347" r:id="rId33"/>
    <p:sldId id="331" r:id="rId34"/>
    <p:sldId id="332" r:id="rId35"/>
    <p:sldId id="293" r:id="rId36"/>
  </p:sldIdLst>
  <p:sldSz cx="9144000" cy="6858000" type="screen4x3"/>
  <p:notesSz cx="6797675" cy="9926638"/>
  <p:custDataLst>
    <p:tags r:id="rId3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DDA849D-23C0-481C-B649-DA1A7ECAE9FA}">
          <p14:sldIdLst>
            <p14:sldId id="298"/>
            <p14:sldId id="303"/>
            <p14:sldId id="302"/>
            <p14:sldId id="301"/>
            <p14:sldId id="300"/>
            <p14:sldId id="309"/>
            <p14:sldId id="308"/>
            <p14:sldId id="343"/>
            <p14:sldId id="307"/>
            <p14:sldId id="306"/>
            <p14:sldId id="305"/>
            <p14:sldId id="304"/>
            <p14:sldId id="295"/>
            <p14:sldId id="260"/>
            <p14:sldId id="342"/>
            <p14:sldId id="258"/>
            <p14:sldId id="277"/>
          </p14:sldIdLst>
        </p14:section>
        <p14:section name="Раздел без заголовка" id="{37C8C0F6-A193-416F-A9D4-88E39856C497}">
          <p14:sldIdLst>
            <p14:sldId id="324"/>
            <p14:sldId id="329"/>
            <p14:sldId id="328"/>
            <p14:sldId id="350"/>
            <p14:sldId id="353"/>
            <p14:sldId id="356"/>
            <p14:sldId id="357"/>
            <p14:sldId id="334"/>
            <p14:sldId id="336"/>
            <p14:sldId id="344"/>
            <p14:sldId id="345"/>
            <p14:sldId id="320"/>
            <p14:sldId id="321"/>
            <p14:sldId id="346"/>
            <p14:sldId id="347"/>
            <p14:sldId id="331"/>
            <p14:sldId id="332"/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1023E-844F-4A2A-BA3B-25853ED228CA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53C9EE-EE26-4194-9629-9053F9F98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4734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FCF2F7-0BD2-48E2-9509-69C91C290D40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8CB81-73DA-4AF7-A1F6-B3758DB5E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990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8CB81-73DA-4AF7-A1F6-B3758DB5E717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41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8882-F0F9-46FB-A228-64943E33789D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E2096-0DDB-44F4-B992-3A3E3E22B1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995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8882-F0F9-46FB-A228-64943E33789D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E2096-0DDB-44F4-B992-3A3E3E22B1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032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8882-F0F9-46FB-A228-64943E33789D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E2096-0DDB-44F4-B992-3A3E3E22B1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254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8882-F0F9-46FB-A228-64943E33789D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E2096-0DDB-44F4-B992-3A3E3E22B1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54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8882-F0F9-46FB-A228-64943E33789D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E2096-0DDB-44F4-B992-3A3E3E22B1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137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8882-F0F9-46FB-A228-64943E33789D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E2096-0DDB-44F4-B992-3A3E3E22B1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312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8882-F0F9-46FB-A228-64943E33789D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E2096-0DDB-44F4-B992-3A3E3E22B1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561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8882-F0F9-46FB-A228-64943E33789D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E2096-0DDB-44F4-B992-3A3E3E22B1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694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8882-F0F9-46FB-A228-64943E33789D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E2096-0DDB-44F4-B992-3A3E3E22B1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107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8882-F0F9-46FB-A228-64943E33789D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E2096-0DDB-44F4-B992-3A3E3E22B1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204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8882-F0F9-46FB-A228-64943E33789D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E2096-0DDB-44F4-B992-3A3E3E22B1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14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08882-F0F9-46FB-A228-64943E33789D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E2096-0DDB-44F4-B992-3A3E3E22B1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370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2880320"/>
          </a:xfrm>
        </p:spPr>
        <p:txBody>
          <a:bodyPr>
            <a:normAutofit/>
          </a:bodyPr>
          <a:lstStyle/>
          <a:p>
            <a:r>
              <a:rPr lang="ru-RU" b="1" dirty="0" smtClean="0"/>
              <a:t>Тема :Постоянные </a:t>
            </a:r>
            <a:r>
              <a:rPr lang="ru-RU" b="1" dirty="0"/>
              <a:t>и переменные затраты.</a:t>
            </a:r>
            <a:br>
              <a:rPr lang="ru-RU" b="1" dirty="0"/>
            </a:br>
            <a:r>
              <a:rPr lang="ru-RU" b="1" dirty="0"/>
              <a:t>Релевантный уровень</a:t>
            </a:r>
            <a:br>
              <a:rPr lang="ru-RU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150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основе деления затрат на постоянные и переменные лежит </a:t>
            </a:r>
            <a:r>
              <a:rPr lang="ru-RU" b="1" dirty="0"/>
              <a:t>поведение затрат (</a:t>
            </a:r>
            <a:r>
              <a:rPr lang="en-US" b="1" dirty="0"/>
              <a:t>cost behavior</a:t>
            </a:r>
            <a:r>
              <a:rPr lang="ru-RU" b="1" dirty="0"/>
              <a:t>), </a:t>
            </a:r>
            <a:r>
              <a:rPr lang="ru-RU" dirty="0"/>
              <a:t>т. е. характер изменения затрат в зависимости от изменения уровня деловой активности. </a:t>
            </a:r>
          </a:p>
        </p:txBody>
      </p:sp>
    </p:spTree>
    <p:extLst>
      <p:ext uri="{BB962C8B-B14F-4D97-AF65-F5344CB8AC3E}">
        <p14:creationId xmlns:p14="http://schemas.microsoft.com/office/powerpoint/2010/main" val="240494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Переменные затраты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Переменные затраты (</a:t>
            </a:r>
            <a:r>
              <a:rPr lang="en-US" b="1" dirty="0"/>
              <a:t>variable costs</a:t>
            </a:r>
            <a:r>
              <a:rPr lang="ru-RU" b="1" dirty="0"/>
              <a:t>) </a:t>
            </a:r>
            <a:r>
              <a:rPr lang="ru-RU" dirty="0"/>
              <a:t>в сумме изменяются прямо пропорционально изменению уровня деловой активности, но рас­считанные на единицу продукции являются постоянными. </a:t>
            </a:r>
          </a:p>
        </p:txBody>
      </p:sp>
    </p:spTree>
    <p:extLst>
      <p:ext uri="{BB962C8B-B14F-4D97-AF65-F5344CB8AC3E}">
        <p14:creationId xmlns:p14="http://schemas.microsoft.com/office/powerpoint/2010/main" val="218548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Постоянные затраты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Постоянные затраты (</a:t>
            </a:r>
            <a:r>
              <a:rPr lang="ru-RU" b="1" dirty="0" err="1"/>
              <a:t>fixed</a:t>
            </a:r>
            <a:r>
              <a:rPr lang="ru-RU" b="1" dirty="0"/>
              <a:t> </a:t>
            </a:r>
            <a:r>
              <a:rPr lang="ru-RU" b="1" dirty="0" err="1"/>
              <a:t>costs</a:t>
            </a:r>
            <a:r>
              <a:rPr lang="ru-RU" b="1" dirty="0"/>
              <a:t>)</a:t>
            </a:r>
            <a:r>
              <a:rPr lang="ru-RU" dirty="0"/>
              <a:t> в сумме не изменяются при изменении уровня деловой активности, они являются относитель­но постоянными, но рассчитанные на единицу изменяются при изменении уровня производства.</a:t>
            </a:r>
          </a:p>
        </p:txBody>
      </p:sp>
    </p:spTree>
    <p:extLst>
      <p:ext uri="{BB962C8B-B14F-4D97-AF65-F5344CB8AC3E}">
        <p14:creationId xmlns:p14="http://schemas.microsoft.com/office/powerpoint/2010/main" val="294053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Полупеременные затраты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Полупеременные затраты (</a:t>
            </a:r>
            <a:r>
              <a:rPr lang="ru-RU" b="1" dirty="0" err="1"/>
              <a:t>semivariable</a:t>
            </a:r>
            <a:r>
              <a:rPr lang="ru-RU" b="1" dirty="0"/>
              <a:t> </a:t>
            </a:r>
            <a:r>
              <a:rPr lang="ru-RU" b="1" dirty="0" err="1"/>
              <a:t>costs</a:t>
            </a:r>
            <a:r>
              <a:rPr lang="ru-RU" b="1" dirty="0"/>
              <a:t>)</a:t>
            </a:r>
            <a:r>
              <a:rPr lang="ru-RU" dirty="0"/>
              <a:t> имеют одновременно переменные и постоянные компонен­ты затрат. Часть этих затрат изменяется при изменении объема производства, а часть остается фиксированной в течение периода.</a:t>
            </a:r>
          </a:p>
        </p:txBody>
      </p:sp>
    </p:spTree>
    <p:extLst>
      <p:ext uri="{BB962C8B-B14F-4D97-AF65-F5344CB8AC3E}">
        <p14:creationId xmlns:p14="http://schemas.microsoft.com/office/powerpoint/2010/main" val="123155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Поскольку поведение затрат определяется в зависимости от объема производства, необходимо определить показатели, его ха­рактеризующие.</a:t>
            </a:r>
          </a:p>
        </p:txBody>
      </p:sp>
    </p:spTree>
    <p:extLst>
      <p:ext uri="{BB962C8B-B14F-4D97-AF65-F5344CB8AC3E}">
        <p14:creationId xmlns:p14="http://schemas.microsoft.com/office/powerpoint/2010/main" val="408183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Производственная мощность (</a:t>
            </a:r>
            <a:r>
              <a:rPr lang="ru-RU" b="1" dirty="0" err="1"/>
              <a:t>operating</a:t>
            </a:r>
            <a:r>
              <a:rPr lang="ru-RU" b="1" dirty="0"/>
              <a:t> </a:t>
            </a:r>
            <a:r>
              <a:rPr lang="ru-RU" b="1" dirty="0" err="1"/>
              <a:t>capacity</a:t>
            </a:r>
            <a:r>
              <a:rPr lang="ru-RU" b="1" dirty="0"/>
              <a:t>)</a:t>
            </a:r>
            <a:r>
              <a:rPr lang="ru-RU" dirty="0"/>
              <a:t> — это верхний предел объема производства компании при данном ре­ально существующем объеме производственных ресурсов.</a:t>
            </a:r>
          </a:p>
        </p:txBody>
      </p:sp>
    </p:spTree>
    <p:extLst>
      <p:ext uri="{BB962C8B-B14F-4D97-AF65-F5344CB8AC3E}">
        <p14:creationId xmlns:p14="http://schemas.microsoft.com/office/powerpoint/2010/main" val="164773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Различают </a:t>
            </a:r>
            <a:r>
              <a:rPr lang="ru-RU" b="1" dirty="0" smtClean="0"/>
              <a:t>три</a:t>
            </a:r>
            <a:r>
              <a:rPr lang="ru-RU" dirty="0" smtClean="0"/>
              <a:t> вида производственной мощности:</a:t>
            </a:r>
          </a:p>
          <a:p>
            <a:pPr marL="0" indent="0">
              <a:buNone/>
            </a:pPr>
            <a:r>
              <a:rPr lang="ru-RU" dirty="0" smtClean="0"/>
              <a:t>-</a:t>
            </a:r>
            <a:r>
              <a:rPr lang="ru-RU" b="1" u="sng" dirty="0" smtClean="0"/>
              <a:t>Теоретическая</a:t>
            </a:r>
          </a:p>
          <a:p>
            <a:pPr marL="0" indent="0">
              <a:buNone/>
            </a:pPr>
            <a:r>
              <a:rPr lang="ru-RU" b="1" u="sng" dirty="0" smtClean="0"/>
              <a:t>-Практическая</a:t>
            </a:r>
          </a:p>
          <a:p>
            <a:pPr marL="0" indent="0">
              <a:buNone/>
            </a:pPr>
            <a:r>
              <a:rPr lang="ru-RU" b="1" u="sng" dirty="0" smtClean="0"/>
              <a:t>-Нормальная</a:t>
            </a:r>
            <a:endParaRPr lang="en-US" b="1" u="sng" dirty="0" smtClean="0"/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3435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Теоретическая мощность (</a:t>
            </a:r>
            <a:r>
              <a:rPr lang="ru-RU" b="1" dirty="0" err="1"/>
              <a:t>theoretical</a:t>
            </a:r>
            <a:r>
              <a:rPr lang="ru-RU" b="1" dirty="0"/>
              <a:t> </a:t>
            </a:r>
            <a:r>
              <a:rPr lang="ru-RU" b="1" dirty="0" err="1"/>
              <a:t>capacity</a:t>
            </a:r>
            <a:r>
              <a:rPr lang="ru-RU" b="1" dirty="0"/>
              <a:t>)</a:t>
            </a:r>
            <a:r>
              <a:rPr lang="ru-RU" dirty="0"/>
              <a:t> — это макси­мальный выпуск продукции, которого может достигнуть подраз­деление или компания в целом, если все машины и оборудование будут функционировать в оптимальном режиме без простоев.</a:t>
            </a:r>
          </a:p>
        </p:txBody>
      </p:sp>
    </p:spTree>
    <p:extLst>
      <p:ext uri="{BB962C8B-B14F-4D97-AF65-F5344CB8AC3E}">
        <p14:creationId xmlns:p14="http://schemas.microsoft.com/office/powerpoint/2010/main" val="382354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Практическая мощность (</a:t>
            </a:r>
            <a:r>
              <a:rPr lang="ru-RU" b="1" dirty="0" err="1"/>
              <a:t>practical</a:t>
            </a:r>
            <a:r>
              <a:rPr lang="ru-RU" b="1" dirty="0"/>
              <a:t> </a:t>
            </a:r>
            <a:r>
              <a:rPr lang="ru-RU" b="1" dirty="0" err="1"/>
              <a:t>capacity</a:t>
            </a:r>
            <a:r>
              <a:rPr lang="ru-RU" b="1" dirty="0"/>
              <a:t>)</a:t>
            </a:r>
            <a:r>
              <a:rPr lang="ru-RU" dirty="0"/>
              <a:t> — это теоретичес­кая мощность за вычетом нормальных рабочих простоев (простоев машин, оборудования для смены инструмента, ремонта, обслу­живания, переналадки и перерывов для рабочих).</a:t>
            </a:r>
          </a:p>
        </p:txBody>
      </p:sp>
    </p:spTree>
    <p:extLst>
      <p:ext uri="{BB962C8B-B14F-4D97-AF65-F5344CB8AC3E}">
        <p14:creationId xmlns:p14="http://schemas.microsoft.com/office/powerpoint/2010/main" val="296113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Нормальная мощность (</a:t>
            </a:r>
            <a:r>
              <a:rPr lang="ru-RU" b="1" dirty="0" err="1"/>
              <a:t>normal</a:t>
            </a:r>
            <a:r>
              <a:rPr lang="ru-RU" b="1" dirty="0"/>
              <a:t> </a:t>
            </a:r>
            <a:r>
              <a:rPr lang="ru-RU" b="1" dirty="0" err="1"/>
              <a:t>capacity</a:t>
            </a:r>
            <a:r>
              <a:rPr lang="ru-RU" b="1" dirty="0"/>
              <a:t>)</a:t>
            </a:r>
            <a:r>
              <a:rPr lang="ru-RU" dirty="0"/>
              <a:t> — это среднегодовой уровень производственной мощности, необходимый для удовле­творения потребностей ожидаемых продаж</a:t>
            </a:r>
          </a:p>
        </p:txBody>
      </p:sp>
    </p:spTree>
    <p:extLst>
      <p:ext uri="{BB962C8B-B14F-4D97-AF65-F5344CB8AC3E}">
        <p14:creationId xmlns:p14="http://schemas.microsoft.com/office/powerpoint/2010/main" val="1837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Релевантный уровень (</a:t>
            </a:r>
            <a:r>
              <a:rPr lang="ru-RU" b="1" dirty="0" err="1"/>
              <a:t>relevant</a:t>
            </a:r>
            <a:r>
              <a:rPr lang="ru-RU" b="1" dirty="0"/>
              <a:t> </a:t>
            </a:r>
            <a:r>
              <a:rPr lang="ru-RU" b="1" dirty="0" err="1"/>
              <a:t>range</a:t>
            </a:r>
            <a:r>
              <a:rPr lang="ru-RU" b="1" dirty="0"/>
              <a:t>)</a:t>
            </a:r>
            <a:r>
              <a:rPr lang="ru-RU" dirty="0"/>
              <a:t> — это диапазон деловой активности (объемов производства или объемов продаж), в рамках которого фактические операции осуществляются с достаточной степенью определенности.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118858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6220762"/>
              </p:ext>
            </p:extLst>
          </p:nvPr>
        </p:nvGraphicFramePr>
        <p:xfrm>
          <a:off x="539552" y="548680"/>
          <a:ext cx="8229600" cy="404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2712"/>
                <a:gridCol w="1800200"/>
                <a:gridCol w="310668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Статья затрат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Сумма (руб.)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Направление затрат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Материалы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500000-00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Прямые(Себестоимость)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Заработная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плата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100000-00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Прямые(Себестоимость)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Отчисления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40000-00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Прямые(Себестоимость)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Амортизация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60000-00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Прямые(Себестоимость)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Общепроизводственные расходы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104000-00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Косвенные распределяются</a:t>
                      </a:r>
                    </a:p>
                    <a:p>
                      <a:r>
                        <a:rPr lang="ru-RU" dirty="0" smtClean="0"/>
                        <a:t>(Себестоимость)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Общехозяйственные расходы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71200-00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mtClean="0"/>
                        <a:t>Косвенные распределяются</a:t>
                      </a:r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875200-00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Производственная себестоимость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766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CVP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-анализ</a:t>
            </a:r>
          </a:p>
          <a:p>
            <a:pPr marL="0" indent="0" algn="ctr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« затраты-объем-прибыль»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781800" y="5791200"/>
            <a:ext cx="1476375" cy="611188"/>
            <a:chOff x="4422" y="3725"/>
            <a:chExt cx="930" cy="385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4422" y="3725"/>
              <a:ext cx="930" cy="38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3884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7" descr="Untitled-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3" y="3725"/>
              <a:ext cx="554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8422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CVP</a:t>
            </a:r>
            <a:r>
              <a:rPr lang="ru-RU" b="1" u="sng" dirty="0" smtClean="0"/>
              <a:t>- </a:t>
            </a:r>
            <a: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</a:t>
            </a:r>
            <a:endParaRPr lang="ru-RU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А</a:t>
            </a:r>
            <a:r>
              <a:rPr lang="ru-RU" b="1" dirty="0" smtClean="0"/>
              <a:t>нализ поведения затрат, в основе которого лежит взаимосвязь :</a:t>
            </a:r>
          </a:p>
          <a:p>
            <a:pPr marL="0" indent="0" algn="ctr">
              <a:buNone/>
            </a:pPr>
            <a: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затрат,   выручки (дохода),   объемом </a:t>
            </a:r>
            <a:endParaRPr lang="ru-RU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производства  и  прибыли. </a:t>
            </a:r>
            <a:endParaRPr lang="ru-RU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781800" y="5791200"/>
            <a:ext cx="1476375" cy="611188"/>
            <a:chOff x="4422" y="3725"/>
            <a:chExt cx="930" cy="385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4422" y="3725"/>
              <a:ext cx="930" cy="38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3884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7" descr="Untitled-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3" y="3725"/>
              <a:ext cx="554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3029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Допущения CVP- анализа: </a:t>
            </a:r>
            <a:r>
              <a:rPr lang="ru-RU" b="1" u="sng" dirty="0" smtClean="0"/>
              <a:t/>
            </a:r>
            <a:br>
              <a:rPr lang="ru-RU" b="1" u="sng" dirty="0" smtClean="0"/>
            </a:br>
            <a:endParaRPr lang="ru-RU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-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издержки </a:t>
            </a:r>
            <a:r>
              <a:rPr lang="ru-RU" dirty="0" smtClean="0"/>
              <a:t>обоснованно должны подразделяться на постоянную и переменную часть; </a:t>
            </a:r>
          </a:p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постоянные расходы </a:t>
            </a:r>
            <a:r>
              <a:rPr lang="ru-RU" dirty="0"/>
              <a:t>остаются неизменными в зависимости от объемов производства в пределах исследуемого диапазона производства; </a:t>
            </a:r>
          </a:p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переменные </a:t>
            </a:r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 </a:t>
            </a:r>
            <a:r>
              <a:rPr lang="ru-RU" dirty="0"/>
              <a:t>в указанных пределах </a:t>
            </a:r>
            <a:r>
              <a:rPr lang="ru-RU" dirty="0" err="1"/>
              <a:t>прямопропорционально</a:t>
            </a:r>
            <a:r>
              <a:rPr lang="ru-RU" dirty="0"/>
              <a:t> зависят от объема производства.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781800" y="5791200"/>
            <a:ext cx="1476375" cy="611188"/>
            <a:chOff x="4422" y="3725"/>
            <a:chExt cx="930" cy="385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4422" y="3725"/>
              <a:ext cx="930" cy="38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3884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7" descr="Untitled-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3" y="3725"/>
              <a:ext cx="554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5392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/>
              <a:t>Взаимосвязь</a:t>
            </a:r>
            <a:br>
              <a:rPr lang="ru-RU" sz="3600" b="1" dirty="0"/>
            </a:br>
            <a:r>
              <a:rPr lang="ru-RU" sz="3600" b="1" dirty="0"/>
              <a:t> затраты-прибыль-объем производства</a:t>
            </a:r>
            <a:endParaRPr lang="ru-RU" sz="3600" dirty="0"/>
          </a:p>
        </p:txBody>
      </p:sp>
      <p:pic>
        <p:nvPicPr>
          <p:cNvPr id="4" name="Picture 2" descr="C:\Desktop\image03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772816"/>
            <a:ext cx="7848872" cy="43924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5862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Взаимосвязь « затраты-объем-прибыль» может быть выражена  формулой:</a:t>
            </a:r>
          </a:p>
          <a:p>
            <a:pPr marL="0" indent="0">
              <a:buNone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Выручка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 реализации = Переменные затраты + Постоянные затраты + Прибыль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931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Критическая точка (точка безубыточности, порог рентабельности)–суммарный объем выручки равен суммарным затратам</a:t>
            </a:r>
          </a:p>
          <a:p>
            <a:pPr marL="0" indent="0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Выручка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 реализации = Переменные затраты + Постоянные затраты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763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Уравнение для нахождения критической точки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>
              <a:spcBef>
                <a:spcPts val="0"/>
              </a:spcBef>
            </a:pP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</a:pP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</a:pP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</a:pP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</a:pP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Критическая точка                        Постоянные затраты                  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  <a:buNone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в единицах         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=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  <a:buNone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продажи                  Цена – Переменные затраты на единицу</a:t>
            </a:r>
          </a:p>
          <a:p>
            <a:endParaRPr lang="ru-RU" b="1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3707904" y="3573016"/>
            <a:ext cx="403244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954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</a:t>
            </a:r>
            <a:r>
              <a:rPr lang="ru-RU" dirty="0" err="1" smtClean="0"/>
              <a:t>итуация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Компания занимается  производством письменных столов.</a:t>
            </a:r>
          </a:p>
          <a:p>
            <a:r>
              <a:rPr lang="ru-RU" dirty="0" smtClean="0"/>
              <a:t>Переменные затраты-50 </a:t>
            </a:r>
            <a:r>
              <a:rPr lang="en-US" dirty="0" smtClean="0"/>
              <a:t>$ </a:t>
            </a:r>
            <a:r>
              <a:rPr lang="ru-RU" dirty="0" smtClean="0"/>
              <a:t> на единицу</a:t>
            </a:r>
          </a:p>
          <a:p>
            <a:r>
              <a:rPr lang="ru-RU" dirty="0" smtClean="0"/>
              <a:t>Постоянные затраты-20</a:t>
            </a:r>
            <a:r>
              <a:rPr lang="en-US" dirty="0"/>
              <a:t> </a:t>
            </a:r>
            <a:r>
              <a:rPr lang="en-US" dirty="0" smtClean="0"/>
              <a:t>$</a:t>
            </a:r>
            <a:r>
              <a:rPr lang="ru-RU" dirty="0" smtClean="0"/>
              <a:t> за год</a:t>
            </a:r>
          </a:p>
          <a:p>
            <a:r>
              <a:rPr lang="ru-RU" dirty="0" smtClean="0"/>
              <a:t>Продажна цена--90</a:t>
            </a:r>
            <a:r>
              <a:rPr lang="en-US" dirty="0"/>
              <a:t> </a:t>
            </a:r>
            <a:r>
              <a:rPr lang="en-US" dirty="0" smtClean="0"/>
              <a:t>$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Определить критическую точку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31100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i="1" dirty="0" smtClean="0"/>
              <a:t>Обозначим объем продаж </a:t>
            </a:r>
            <a:r>
              <a:rPr lang="ru-RU" i="1" dirty="0" err="1" smtClean="0"/>
              <a:t>едениц</a:t>
            </a:r>
            <a:r>
              <a:rPr lang="ru-RU" i="1" dirty="0" smtClean="0"/>
              <a:t> через </a:t>
            </a:r>
            <a:r>
              <a:rPr lang="ru-RU" dirty="0" smtClean="0"/>
              <a:t>–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</a:p>
          <a:p>
            <a:pPr marL="0" indent="0" algn="ctr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90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у.е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 = 50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у.е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 +20 000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у.е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у.е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 = 20 000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у.е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 = 500</a:t>
            </a:r>
          </a:p>
          <a:p>
            <a:pPr marL="0" indent="0" algn="ctr">
              <a:buNone/>
            </a:pP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в денежных единицах</a:t>
            </a:r>
          </a:p>
          <a:p>
            <a:pPr marL="0" indent="0" algn="ctr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90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у.е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500 = 45 000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у.е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403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24000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Маржинальная прибыль = Выручка от реализации – Переменные затраты</a:t>
            </a:r>
          </a:p>
          <a:p>
            <a:pPr marL="324000">
              <a:lnSpc>
                <a:spcPct val="150000"/>
              </a:lnSpc>
              <a:spcBef>
                <a:spcPts val="0"/>
              </a:spcBef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377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Операционная прибыль = Маржинальная прибыль – Постоянные затраты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6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>
              <a:spcBef>
                <a:spcPts val="0"/>
              </a:spcBef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Критическая точка                       Постоянные затраты</a:t>
            </a:r>
          </a:p>
          <a:p>
            <a:pPr marL="0">
              <a:spcBef>
                <a:spcPts val="0"/>
              </a:spcBef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в единицах             =</a:t>
            </a:r>
          </a:p>
          <a:p>
            <a:pPr marL="0">
              <a:spcBef>
                <a:spcPts val="0"/>
              </a:spcBef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продажи                     Маржинальная прибыль на единицу</a:t>
            </a:r>
          </a:p>
          <a:p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707904" y="2132856"/>
            <a:ext cx="3960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233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Выручка от реализации = Переменные затраты + Постоянные затраты + Прибыль (целевая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величина)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398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>
              <a:spcBef>
                <a:spcPts val="0"/>
              </a:spcBef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Целевой объем          </a:t>
            </a:r>
            <a:r>
              <a:rPr lang="ru-RU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Постоянные затраты + Целевая прибыль</a:t>
            </a:r>
          </a:p>
          <a:p>
            <a:pPr marL="0">
              <a:spcBef>
                <a:spcPts val="0"/>
              </a:spcBef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продаж           =</a:t>
            </a:r>
          </a:p>
          <a:p>
            <a:pPr marL="0">
              <a:spcBef>
                <a:spcPts val="0"/>
              </a:spcBef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в единицах               Цена – Переменные затраты на единицу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843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>
              <a:spcBef>
                <a:spcPts val="0"/>
              </a:spcBef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Целевой объем         </a:t>
            </a:r>
            <a:r>
              <a:rPr lang="ru-RU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Постоянные затраты + Целевая прибыль</a:t>
            </a:r>
          </a:p>
          <a:p>
            <a:pPr marL="0">
              <a:spcBef>
                <a:spcPts val="0"/>
              </a:spcBef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продаж           =</a:t>
            </a:r>
          </a:p>
          <a:p>
            <a:pPr marL="0">
              <a:spcBef>
                <a:spcPts val="0"/>
              </a:spcBef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в единицах                Маржинальная прибыль на единицу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540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</a:t>
            </a:r>
            <a:r>
              <a:rPr lang="ru-RU" dirty="0" err="1" smtClean="0"/>
              <a:t>итуация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Компания желает получить  в следующем году прибыль  10,000</a:t>
            </a:r>
            <a:r>
              <a:rPr lang="en-US" dirty="0"/>
              <a:t> $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Переменные затраты-50 </a:t>
            </a:r>
            <a:r>
              <a:rPr lang="en-US" dirty="0" smtClean="0"/>
              <a:t>$ </a:t>
            </a:r>
            <a:r>
              <a:rPr lang="ru-RU" dirty="0" smtClean="0"/>
              <a:t> на единицу</a:t>
            </a:r>
          </a:p>
          <a:p>
            <a:r>
              <a:rPr lang="ru-RU" dirty="0" smtClean="0"/>
              <a:t>Постоянные затраты-20</a:t>
            </a:r>
            <a:r>
              <a:rPr lang="en-US" dirty="0"/>
              <a:t> </a:t>
            </a:r>
            <a:r>
              <a:rPr lang="en-US" dirty="0" smtClean="0"/>
              <a:t>$</a:t>
            </a:r>
            <a:r>
              <a:rPr lang="ru-RU" dirty="0" smtClean="0"/>
              <a:t> за год</a:t>
            </a:r>
          </a:p>
          <a:p>
            <a:r>
              <a:rPr lang="ru-RU" dirty="0" smtClean="0"/>
              <a:t>Продажна </a:t>
            </a:r>
            <a:r>
              <a:rPr lang="ru-RU" dirty="0" smtClean="0"/>
              <a:t>цена-90</a:t>
            </a:r>
            <a:r>
              <a:rPr lang="en-US" dirty="0" smtClean="0"/>
              <a:t> </a:t>
            </a:r>
            <a:r>
              <a:rPr lang="en-US" dirty="0" smtClean="0"/>
              <a:t>$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98753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$</a:t>
            </a:r>
            <a:r>
              <a:rPr lang="ru-RU" dirty="0" smtClean="0"/>
              <a:t> 90*Х= </a:t>
            </a:r>
            <a:r>
              <a:rPr lang="en-US" dirty="0" smtClean="0"/>
              <a:t>$</a:t>
            </a:r>
            <a:r>
              <a:rPr lang="ru-RU" dirty="0" smtClean="0"/>
              <a:t>50 *Х+</a:t>
            </a:r>
            <a:r>
              <a:rPr lang="en-US" dirty="0" smtClean="0"/>
              <a:t> </a:t>
            </a:r>
            <a:r>
              <a:rPr lang="en-US" dirty="0"/>
              <a:t>$ </a:t>
            </a:r>
            <a:r>
              <a:rPr lang="ru-RU" dirty="0" smtClean="0"/>
              <a:t>20,000+</a:t>
            </a:r>
            <a:r>
              <a:rPr lang="en-US" dirty="0" smtClean="0"/>
              <a:t>$</a:t>
            </a:r>
            <a:r>
              <a:rPr lang="ru-RU" dirty="0" smtClean="0"/>
              <a:t>10,000</a:t>
            </a:r>
          </a:p>
          <a:p>
            <a:pPr marL="0" indent="0" algn="ctr">
              <a:buNone/>
            </a:pPr>
            <a:r>
              <a:rPr lang="en-US" dirty="0" smtClean="0"/>
              <a:t>$</a:t>
            </a:r>
            <a:r>
              <a:rPr lang="ru-RU" dirty="0" smtClean="0"/>
              <a:t>40*Х=</a:t>
            </a:r>
            <a:r>
              <a:rPr lang="en-US" dirty="0"/>
              <a:t> $ </a:t>
            </a:r>
            <a:r>
              <a:rPr lang="ru-RU" dirty="0" smtClean="0"/>
              <a:t>30,000</a:t>
            </a:r>
            <a:r>
              <a:rPr lang="en-US" dirty="0" smtClean="0"/>
              <a:t>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Х=750</a:t>
            </a:r>
          </a:p>
          <a:p>
            <a:pPr marL="0" indent="0" algn="ctr">
              <a:buNone/>
            </a:pPr>
            <a:r>
              <a:rPr lang="ru-RU" dirty="0" smtClean="0"/>
              <a:t>Следовательно, чтобы получить прибыль </a:t>
            </a:r>
          </a:p>
          <a:p>
            <a:pPr marL="0" indent="0" algn="ctr">
              <a:buNone/>
            </a:pPr>
            <a:r>
              <a:rPr lang="en-US" dirty="0" smtClean="0"/>
              <a:t>$ </a:t>
            </a:r>
            <a:r>
              <a:rPr lang="ru-RU" dirty="0" smtClean="0"/>
              <a:t>10,000,объем реализации должен быть 750 единиц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457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>
              <a:spcBef>
                <a:spcPts val="0"/>
              </a:spcBef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Целевой объем         </a:t>
            </a:r>
            <a:r>
              <a:rPr lang="ru-RU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Постоянные затраты + Целевая прибыль</a:t>
            </a:r>
          </a:p>
          <a:p>
            <a:pPr marL="0">
              <a:spcBef>
                <a:spcPts val="0"/>
              </a:spcBef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продаж           =</a:t>
            </a:r>
          </a:p>
          <a:p>
            <a:pPr marL="0">
              <a:spcBef>
                <a:spcPts val="0"/>
              </a:spcBef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в долларах                   Уровень маржинальной прибыли</a:t>
            </a:r>
          </a:p>
          <a:p>
            <a:pPr marL="0">
              <a:spcBef>
                <a:spcPts val="0"/>
              </a:spcBef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016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>
              <a:spcBef>
                <a:spcPts val="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Уровень               </a:t>
            </a:r>
            <a:r>
              <a:rPr lang="ru-RU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Маржинальная прибыль на единицу</a:t>
            </a:r>
          </a:p>
          <a:p>
            <a:pPr marL="0">
              <a:spcBef>
                <a:spcPts val="0"/>
              </a:spcBef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маржинальной   =                                                                         х 100</a:t>
            </a:r>
          </a:p>
          <a:p>
            <a:pPr marL="0">
              <a:spcBef>
                <a:spcPts val="0"/>
              </a:spcBef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прибыли в %           Цена продажи единицы продукции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332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Анализ взаимосвязи </a:t>
            </a:r>
            <a:br>
              <a:rPr lang="ru-RU" dirty="0" smtClean="0"/>
            </a:br>
            <a:r>
              <a:rPr lang="ru-RU" b="1" dirty="0" smtClean="0"/>
              <a:t>«затраты-объем-прибыль»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Проведение постоянных и переменных затрат может быть измерено точно, и оно не меняется в течении периода планирования;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Переменные затраты и выручка от реализации имеют линейную зависимость;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950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Анализ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« затраты-объем-прибыль»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ru-RU" dirty="0"/>
              <a:t>п</a:t>
            </a:r>
            <a:r>
              <a:rPr lang="ru-RU" dirty="0" smtClean="0"/>
              <a:t>озволяет определить объем производства, который необходим для покрытия всех затрат, как постоянных, так и переменных.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471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060848"/>
            <a:ext cx="8229600" cy="1143000"/>
          </a:xfrm>
        </p:spPr>
        <p:txBody>
          <a:bodyPr/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781800" y="5791200"/>
            <a:ext cx="1476375" cy="611188"/>
            <a:chOff x="4422" y="3725"/>
            <a:chExt cx="930" cy="385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4422" y="3725"/>
              <a:ext cx="930" cy="38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3884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7" descr="Untitled-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3" y="3725"/>
              <a:ext cx="554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5746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df26213a7224d8fbc6c664870d0909734bd85d0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780</Words>
  <Application>Microsoft Office PowerPoint</Application>
  <PresentationFormat>Экран (4:3)</PresentationFormat>
  <Paragraphs>124</Paragraphs>
  <Slides>35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9" baseType="lpstr">
      <vt:lpstr>Arial</vt:lpstr>
      <vt:lpstr>Calibri</vt:lpstr>
      <vt:lpstr>Times New Roman</vt:lpstr>
      <vt:lpstr>Тема Office</vt:lpstr>
      <vt:lpstr>Тема :Постоянные и переменные затраты. Релевантный уровень </vt:lpstr>
      <vt:lpstr>Презентация PowerPoint</vt:lpstr>
      <vt:lpstr>Переменные затраты</vt:lpstr>
      <vt:lpstr>Постоянные затраты</vt:lpstr>
      <vt:lpstr>Полупеременные затраты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CVP- анализ</vt:lpstr>
      <vt:lpstr>Допущения CVP- анализа:  </vt:lpstr>
      <vt:lpstr>Взаимосвязь  затраты-прибыль-объем производства</vt:lpstr>
      <vt:lpstr>Презентация PowerPoint</vt:lpstr>
      <vt:lpstr>Презентация PowerPoint</vt:lpstr>
      <vt:lpstr>Уравнение для нахождения критической точки</vt:lpstr>
      <vt:lpstr>Cитуация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Cитуация </vt:lpstr>
      <vt:lpstr>Решение</vt:lpstr>
      <vt:lpstr>Презентация PowerPoint</vt:lpstr>
      <vt:lpstr>Презентация PowerPoint</vt:lpstr>
      <vt:lpstr>Анализ взаимосвязи  «затраты-объем-прибыль»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Дисциплина: Современные аспекты управленческого учета</dc:title>
  <dc:creator>Василенко Марина</dc:creator>
  <cp:lastModifiedBy>Василенко Марина</cp:lastModifiedBy>
  <cp:revision>58</cp:revision>
  <cp:lastPrinted>2018-02-15T02:45:59Z</cp:lastPrinted>
  <dcterms:created xsi:type="dcterms:W3CDTF">2014-11-24T01:37:30Z</dcterms:created>
  <dcterms:modified xsi:type="dcterms:W3CDTF">2018-02-15T04:09:04Z</dcterms:modified>
</cp:coreProperties>
</file>