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Закон убывающей предельной отдачи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Условие действия и графическое отражение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3806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ru-RU" dirty="0"/>
          </a:p>
        </p:txBody>
      </p:sp>
      <p:pic>
        <p:nvPicPr>
          <p:cNvPr id="6" name="Рисунок 5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066800"/>
          </a:xfrm>
        </p:spPr>
        <p:txBody>
          <a:bodyPr/>
          <a:lstStyle/>
          <a:p>
            <a:r>
              <a:rPr lang="ru-RU" b="1" dirty="0" smtClean="0"/>
              <a:t>Сущность закона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8786874" cy="493148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 увеличении использования факторов растет общий объем производства. Однако если ряд факторов задействован полностью и на их фоне увеличивается лишь один переменный фактор, то рано или поздно наступает момент, когда, несмотря на увеличение переменного фактора, общий объем производства не только не растет, а даже снижается.</a:t>
            </a:r>
          </a:p>
          <a:p>
            <a:endParaRPr lang="ru-RU" dirty="0" smtClean="0"/>
          </a:p>
          <a:p>
            <a:r>
              <a:rPr lang="ru-RU" dirty="0" smtClean="0"/>
              <a:t>Закон убывающей предельной производительности (убывающей отдачи) гласит: </a:t>
            </a:r>
            <a:r>
              <a:rPr lang="ru-RU" b="1" dirty="0" smtClean="0"/>
              <a:t>увеличение переменного фактора при фиксированных значениях остальных и неизменности технологии в конечном счете приводит к снижению его производительности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Закон убывающей производительности никогда не был доказан строго теоретически, он выведен экспериментальным путем.</a:t>
            </a:r>
          </a:p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Действие закона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929718" cy="52864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Закон убывающей предельной производительности, как и другие законы, действует в виде общей тенденции и проявляется только при неизменности применяемой технологии и в короткий отрезок времени.</a:t>
            </a:r>
          </a:p>
          <a:p>
            <a:r>
              <a:rPr lang="ru-RU" dirty="0" smtClean="0"/>
              <a:t>Для того чтобы проиллюстрировать действие закона убывающей предельной производительности, следует ввести следующие понятия:</a:t>
            </a:r>
          </a:p>
          <a:p>
            <a:r>
              <a:rPr lang="ru-RU" b="1" i="1" dirty="0" smtClean="0"/>
              <a:t>- общий продукт - </a:t>
            </a:r>
            <a:r>
              <a:rPr lang="ru-RU" dirty="0" smtClean="0"/>
              <a:t>производство продукта с помощью ряда факторов, один из которых является переменным, а остальные - постоянными;</a:t>
            </a:r>
          </a:p>
          <a:p>
            <a:r>
              <a:rPr lang="ru-RU" b="1" i="1" dirty="0" smtClean="0"/>
              <a:t>- средний продукт - </a:t>
            </a:r>
            <a:r>
              <a:rPr lang="ru-RU" dirty="0" smtClean="0"/>
              <a:t>результат деления общего продукта на величину переменного фактора;</a:t>
            </a:r>
          </a:p>
          <a:p>
            <a:r>
              <a:rPr lang="ru-RU" b="1" i="1" dirty="0" smtClean="0"/>
              <a:t>- предельный продукт - </a:t>
            </a:r>
            <a:r>
              <a:rPr lang="ru-RU" dirty="0" smtClean="0"/>
              <a:t>приращение общего продукта за счет приращения переменного фактора на единицу.</a:t>
            </a:r>
          </a:p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1066800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229600" cy="4325112"/>
          </a:xfrm>
        </p:spPr>
        <p:txBody>
          <a:bodyPr/>
          <a:lstStyle/>
          <a:p>
            <a:r>
              <a:rPr lang="ru-RU" dirty="0" smtClean="0"/>
              <a:t>Если переменный фактор будет приращиваться непрерывно бесконечно малыми величинами, то его производительность будет выражаться в динамике предельного продукта, и мы сможем отследить ее на графике </a:t>
            </a:r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Построение графика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229600" cy="43251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Построим график, где основная линия </a:t>
            </a:r>
            <a:r>
              <a:rPr lang="ru-RU" b="1" i="1" dirty="0" smtClean="0"/>
              <a:t>ОАВС</a:t>
            </a:r>
            <a:r>
              <a:rPr lang="en-US" b="1" i="1" dirty="0" smtClean="0"/>
              <a:t>D</a:t>
            </a:r>
            <a:r>
              <a:rPr lang="ru-RU" b="1" i="1" dirty="0" smtClean="0"/>
              <a:t> - </a:t>
            </a:r>
            <a:r>
              <a:rPr lang="ru-RU" dirty="0" smtClean="0"/>
              <a:t>динамика общего продукта.</a:t>
            </a:r>
          </a:p>
          <a:p>
            <a:r>
              <a:rPr lang="ru-RU" dirty="0" smtClean="0"/>
              <a:t>1. Разделим кривую общего продукта на несколько отрезков: Об, </a:t>
            </a:r>
            <a:r>
              <a:rPr lang="ru-RU" b="1" i="1" dirty="0" smtClean="0"/>
              <a:t>ВС, СО.</a:t>
            </a:r>
            <a:endParaRPr lang="ru-RU" dirty="0" smtClean="0"/>
          </a:p>
          <a:p>
            <a:r>
              <a:rPr lang="ru-RU" b="1" i="1" dirty="0" smtClean="0"/>
              <a:t>2. </a:t>
            </a:r>
            <a:r>
              <a:rPr lang="ru-RU" dirty="0" smtClean="0"/>
              <a:t>На отрезке ОВ произвольно возьмем точку </a:t>
            </a:r>
            <a:r>
              <a:rPr lang="ru-RU" b="1" i="1" dirty="0" smtClean="0"/>
              <a:t>А, </a:t>
            </a:r>
            <a:r>
              <a:rPr lang="ru-RU" dirty="0" smtClean="0"/>
              <a:t>в которой динамика общею продукта </a:t>
            </a:r>
            <a:r>
              <a:rPr lang="ru-RU" b="1" i="1" dirty="0" smtClean="0"/>
              <a:t>(ОМ) </a:t>
            </a:r>
            <a:r>
              <a:rPr lang="ru-RU" dirty="0" smtClean="0"/>
              <a:t>совпадает с переменным фактором </a:t>
            </a:r>
            <a:r>
              <a:rPr lang="ru-RU" b="1" i="1" dirty="0" smtClean="0"/>
              <a:t>(ОР).</a:t>
            </a:r>
            <a:endParaRPr lang="ru-RU" dirty="0" smtClean="0"/>
          </a:p>
          <a:p>
            <a:r>
              <a:rPr lang="ru-RU" dirty="0" smtClean="0"/>
              <a:t>3. Соединим точки 0 и </a:t>
            </a:r>
            <a:r>
              <a:rPr lang="ru-RU" b="1" i="1" dirty="0" smtClean="0"/>
              <a:t>А - </a:t>
            </a:r>
            <a:r>
              <a:rPr lang="ru-RU" dirty="0" smtClean="0"/>
              <a:t>получим треугольник </a:t>
            </a:r>
            <a:r>
              <a:rPr lang="ru-RU" b="1" i="1" dirty="0" smtClean="0"/>
              <a:t>ОАР, </a:t>
            </a:r>
            <a:r>
              <a:rPr lang="ru-RU" dirty="0" smtClean="0"/>
              <a:t>угол которого, образованный сторонами </a:t>
            </a:r>
            <a:r>
              <a:rPr lang="ru-RU" b="1" i="1" dirty="0" smtClean="0"/>
              <a:t>ОА </a:t>
            </a:r>
            <a:r>
              <a:rPr lang="ru-RU" dirty="0" smtClean="0"/>
              <a:t>и </a:t>
            </a:r>
            <a:r>
              <a:rPr lang="ru-RU" b="1" i="1" dirty="0" smtClean="0"/>
              <a:t>ОР, </a:t>
            </a:r>
            <a:r>
              <a:rPr lang="ru-RU" dirty="0" smtClean="0"/>
              <a:t>обозначим альфа. Отношение </a:t>
            </a:r>
            <a:r>
              <a:rPr lang="ru-RU" b="1" i="1" dirty="0" smtClean="0"/>
              <a:t>АР </a:t>
            </a:r>
            <a:r>
              <a:rPr lang="ru-RU" dirty="0" smtClean="0"/>
              <a:t>к </a:t>
            </a:r>
            <a:r>
              <a:rPr lang="ru-RU" b="1" i="1" dirty="0" smtClean="0"/>
              <a:t>ОР - </a:t>
            </a:r>
            <a:r>
              <a:rPr lang="ru-RU" dirty="0" smtClean="0"/>
              <a:t>средний продукт, он же угол альфа.</a:t>
            </a:r>
          </a:p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Действие закона убывающей предельной отдачи</a:t>
            </a:r>
            <a:endParaRPr lang="ru-RU" sz="2800" dirty="0"/>
          </a:p>
        </p:txBody>
      </p:sp>
      <p:pic>
        <p:nvPicPr>
          <p:cNvPr id="6" name="Содержимое 5" descr="image00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767800"/>
            <a:ext cx="7215238" cy="4695291"/>
          </a:xfrm>
        </p:spPr>
      </p:pic>
      <p:pic>
        <p:nvPicPr>
          <p:cNvPr id="8" name="Рисунок 7" descr="0305FC59-EB41-4215-B881-41BC26C30E4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857280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432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4. Проведем касательную к точке </a:t>
            </a:r>
            <a:r>
              <a:rPr lang="ru-RU" b="1" i="1" dirty="0" smtClean="0"/>
              <a:t>А. </a:t>
            </a:r>
            <a:r>
              <a:rPr lang="ru-RU" dirty="0" smtClean="0"/>
              <a:t>Ось переменного фактора она пересечет в точке </a:t>
            </a:r>
            <a:r>
              <a:rPr lang="ru-RU" b="1" i="1" dirty="0" smtClean="0"/>
              <a:t>N. </a:t>
            </a:r>
            <a:r>
              <a:rPr lang="ru-RU" dirty="0" smtClean="0"/>
              <a:t>Сформируется треугольник </a:t>
            </a:r>
            <a:r>
              <a:rPr lang="ru-RU" b="1" i="1" dirty="0" smtClean="0"/>
              <a:t>APN, </a:t>
            </a:r>
            <a:r>
              <a:rPr lang="ru-RU" dirty="0" smtClean="0"/>
              <a:t>где </a:t>
            </a:r>
            <a:r>
              <a:rPr lang="ru-RU" b="1" i="1" dirty="0" smtClean="0"/>
              <a:t>AP/NP - </a:t>
            </a:r>
            <a:r>
              <a:rPr lang="ru-RU" dirty="0" smtClean="0"/>
              <a:t>предельный продукт, он же </a:t>
            </a:r>
            <a:r>
              <a:rPr lang="ru-RU" dirty="0" err="1" smtClean="0"/>
              <a:t>tg</a:t>
            </a:r>
            <a:r>
              <a:rPr lang="ru-RU" dirty="0" smtClean="0"/>
              <a:t> </a:t>
            </a:r>
            <a:r>
              <a:rPr lang="ru-RU" dirty="0" err="1" smtClean="0"/>
              <a:t>ß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На всем отрезке </a:t>
            </a:r>
            <a:r>
              <a:rPr lang="ru-RU" dirty="0" err="1" smtClean="0"/>
              <a:t>Oß tg</a:t>
            </a:r>
            <a:r>
              <a:rPr lang="ru-RU" dirty="0" smtClean="0"/>
              <a:t> а &lt; </a:t>
            </a:r>
            <a:r>
              <a:rPr lang="ru-RU" dirty="0" err="1" smtClean="0"/>
              <a:t>tg</a:t>
            </a:r>
            <a:r>
              <a:rPr lang="ru-RU" dirty="0" smtClean="0"/>
              <a:t> </a:t>
            </a:r>
            <a:r>
              <a:rPr lang="ru-RU" dirty="0" err="1" smtClean="0"/>
              <a:t>ß</a:t>
            </a:r>
            <a:r>
              <a:rPr lang="ru-RU" dirty="0" smtClean="0"/>
              <a:t>, т.е. средний продукт меньше предельного. Следовательно, имеется возрастающая отдача от переменного фактора и </a:t>
            </a:r>
            <a:r>
              <a:rPr lang="ru-RU" b="1" i="1" dirty="0" smtClean="0"/>
              <a:t>закон убывающей предельной производительности своего действия не проявляет.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785842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8929718" cy="557442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 отрезке </a:t>
            </a:r>
            <a:r>
              <a:rPr lang="ru-RU" b="1" i="1" dirty="0" smtClean="0"/>
              <a:t>ВС </a:t>
            </a:r>
            <a:r>
              <a:rPr lang="ru-RU" dirty="0" smtClean="0"/>
              <a:t>рост предельного продукта сокращается на фоне продолжающегося роста среднего продукта. В точке С предельный и средний продукты равны друг другу и оба равны </a:t>
            </a:r>
            <a:r>
              <a:rPr lang="ru-RU" dirty="0" err="1" smtClean="0"/>
              <a:t>tg</a:t>
            </a:r>
            <a:r>
              <a:rPr lang="ru-RU" dirty="0" smtClean="0"/>
              <a:t> </a:t>
            </a:r>
            <a:r>
              <a:rPr lang="ru-RU" b="1" i="1" dirty="0" smtClean="0"/>
              <a:t>у. </a:t>
            </a:r>
            <a:r>
              <a:rPr lang="ru-RU" dirty="0" smtClean="0"/>
              <a:t>Таким образом, начал проявляться </a:t>
            </a:r>
            <a:r>
              <a:rPr lang="ru-RU" b="1" i="1" dirty="0" smtClean="0"/>
              <a:t>закон убывающей предельной производительности.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 отрезке </a:t>
            </a:r>
            <a:r>
              <a:rPr lang="ru-RU" b="1" i="1" dirty="0" smtClean="0"/>
              <a:t>CD </a:t>
            </a:r>
            <a:r>
              <a:rPr lang="ru-RU" dirty="0" smtClean="0"/>
              <a:t>средний и предельный продукты сокращаются, причем предельный - быстрее среднего. Общий продукт при этом продолжает расти. </a:t>
            </a:r>
            <a:r>
              <a:rPr lang="ru-RU" b="1" i="1" dirty="0" smtClean="0"/>
              <a:t>Здесь действие закона проявляется в полной мере.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За точкой </a:t>
            </a:r>
            <a:r>
              <a:rPr lang="ru-RU" b="1" i="1" dirty="0" smtClean="0"/>
              <a:t>D, </a:t>
            </a:r>
            <a:r>
              <a:rPr lang="ru-RU" dirty="0" smtClean="0"/>
              <a:t>несмотря на рост переменного фактора, начинается абсолютное сокращение даже общего продукта. Трудно найти предпринимателя, который бы не почувствовал действие закона за пределами этой точки.</a:t>
            </a:r>
          </a:p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214554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-1357346"/>
            <a:ext cx="7772400" cy="1509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0305FC59-EB41-4215-B881-41BC26C30E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839" y="0"/>
            <a:ext cx="518161" cy="11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07e1dd26d4972ba7963bcdd8c1383071ddcdd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174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Georgia</vt:lpstr>
      <vt:lpstr>Trebuchet MS</vt:lpstr>
      <vt:lpstr>Wingdings 2</vt:lpstr>
      <vt:lpstr>Городская</vt:lpstr>
      <vt:lpstr>Закон убывающей предельной отдачи</vt:lpstr>
      <vt:lpstr>Сущность закона</vt:lpstr>
      <vt:lpstr>Действие закона </vt:lpstr>
      <vt:lpstr>Презентация PowerPoint</vt:lpstr>
      <vt:lpstr>Построение графика</vt:lpstr>
      <vt:lpstr>Действие закона убывающей предельной отдачи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убывающей предельной отдачи</dc:title>
  <dc:creator>Настя</dc:creator>
  <cp:lastModifiedBy>Романова Галина</cp:lastModifiedBy>
  <cp:revision>3</cp:revision>
  <dcterms:created xsi:type="dcterms:W3CDTF">2018-03-25T10:58:35Z</dcterms:created>
  <dcterms:modified xsi:type="dcterms:W3CDTF">2018-05-26T07:09:02Z</dcterms:modified>
</cp:coreProperties>
</file>